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6858000" cy="9906000" type="A4"/>
  <p:notesSz cx="6807200" cy="9939338"/>
  <p:defaultTextStyle>
    <a:defPPr>
      <a:defRPr lang="ja-JP"/>
    </a:defPPr>
    <a:lvl1pPr marL="0" algn="l" defTabSz="957879" rtl="0" eaLnBrk="1" latinLnBrk="0" hangingPunct="1">
      <a:defRPr kumimoji="1" sz="1886" kern="1200">
        <a:solidFill>
          <a:schemeClr val="tx1"/>
        </a:solidFill>
        <a:latin typeface="+mn-lt"/>
        <a:ea typeface="+mn-ea"/>
        <a:cs typeface="+mn-cs"/>
      </a:defRPr>
    </a:lvl1pPr>
    <a:lvl2pPr marL="478940" algn="l" defTabSz="957879" rtl="0" eaLnBrk="1" latinLnBrk="0" hangingPunct="1">
      <a:defRPr kumimoji="1" sz="1886" kern="1200">
        <a:solidFill>
          <a:schemeClr val="tx1"/>
        </a:solidFill>
        <a:latin typeface="+mn-lt"/>
        <a:ea typeface="+mn-ea"/>
        <a:cs typeface="+mn-cs"/>
      </a:defRPr>
    </a:lvl2pPr>
    <a:lvl3pPr marL="957879" algn="l" defTabSz="957879" rtl="0" eaLnBrk="1" latinLnBrk="0" hangingPunct="1">
      <a:defRPr kumimoji="1" sz="1886" kern="1200">
        <a:solidFill>
          <a:schemeClr val="tx1"/>
        </a:solidFill>
        <a:latin typeface="+mn-lt"/>
        <a:ea typeface="+mn-ea"/>
        <a:cs typeface="+mn-cs"/>
      </a:defRPr>
    </a:lvl3pPr>
    <a:lvl4pPr marL="1436819" algn="l" defTabSz="957879" rtl="0" eaLnBrk="1" latinLnBrk="0" hangingPunct="1">
      <a:defRPr kumimoji="1" sz="1886" kern="1200">
        <a:solidFill>
          <a:schemeClr val="tx1"/>
        </a:solidFill>
        <a:latin typeface="+mn-lt"/>
        <a:ea typeface="+mn-ea"/>
        <a:cs typeface="+mn-cs"/>
      </a:defRPr>
    </a:lvl4pPr>
    <a:lvl5pPr marL="1915758" algn="l" defTabSz="957879" rtl="0" eaLnBrk="1" latinLnBrk="0" hangingPunct="1">
      <a:defRPr kumimoji="1" sz="1886" kern="1200">
        <a:solidFill>
          <a:schemeClr val="tx1"/>
        </a:solidFill>
        <a:latin typeface="+mn-lt"/>
        <a:ea typeface="+mn-ea"/>
        <a:cs typeface="+mn-cs"/>
      </a:defRPr>
    </a:lvl5pPr>
    <a:lvl6pPr marL="2394698" algn="l" defTabSz="957879" rtl="0" eaLnBrk="1" latinLnBrk="0" hangingPunct="1">
      <a:defRPr kumimoji="1" sz="1886" kern="1200">
        <a:solidFill>
          <a:schemeClr val="tx1"/>
        </a:solidFill>
        <a:latin typeface="+mn-lt"/>
        <a:ea typeface="+mn-ea"/>
        <a:cs typeface="+mn-cs"/>
      </a:defRPr>
    </a:lvl6pPr>
    <a:lvl7pPr marL="2873637" algn="l" defTabSz="957879" rtl="0" eaLnBrk="1" latinLnBrk="0" hangingPunct="1">
      <a:defRPr kumimoji="1" sz="1886" kern="1200">
        <a:solidFill>
          <a:schemeClr val="tx1"/>
        </a:solidFill>
        <a:latin typeface="+mn-lt"/>
        <a:ea typeface="+mn-ea"/>
        <a:cs typeface="+mn-cs"/>
      </a:defRPr>
    </a:lvl7pPr>
    <a:lvl8pPr marL="3352576" algn="l" defTabSz="957879" rtl="0" eaLnBrk="1" latinLnBrk="0" hangingPunct="1">
      <a:defRPr kumimoji="1" sz="1886" kern="1200">
        <a:solidFill>
          <a:schemeClr val="tx1"/>
        </a:solidFill>
        <a:latin typeface="+mn-lt"/>
        <a:ea typeface="+mn-ea"/>
        <a:cs typeface="+mn-cs"/>
      </a:defRPr>
    </a:lvl8pPr>
    <a:lvl9pPr marL="3831516" algn="l" defTabSz="957879" rtl="0" eaLnBrk="1" latinLnBrk="0" hangingPunct="1">
      <a:defRPr kumimoji="1" sz="188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29" autoAdjust="0"/>
  </p:normalViewPr>
  <p:slideViewPr>
    <p:cSldViewPr snapToGrid="0">
      <p:cViewPr varScale="1">
        <p:scale>
          <a:sx n="76" d="100"/>
          <a:sy n="76" d="100"/>
        </p:scale>
        <p:origin x="3156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7DA93-A3E5-4480-943E-13F9D6580B27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45545-5EEE-4930-AD28-A4364FEEF6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207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A3076-AC0F-41AF-836E-DE8B2BC02E6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072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AF3C-8045-4151-93A0-861C546F7FF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D610-85B4-4E7D-8927-870845997D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432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AF3C-8045-4151-93A0-861C546F7FF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D610-85B4-4E7D-8927-870845997D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676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AF3C-8045-4151-93A0-861C546F7FF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D610-85B4-4E7D-8927-870845997D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4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AF3C-8045-4151-93A0-861C546F7FF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D610-85B4-4E7D-8927-870845997D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305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AF3C-8045-4151-93A0-861C546F7FF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D610-85B4-4E7D-8927-870845997D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25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AF3C-8045-4151-93A0-861C546F7FF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D610-85B4-4E7D-8927-870845997D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406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AF3C-8045-4151-93A0-861C546F7FF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D610-85B4-4E7D-8927-870845997D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26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AF3C-8045-4151-93A0-861C546F7FF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D610-85B4-4E7D-8927-870845997D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589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AF3C-8045-4151-93A0-861C546F7FF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D610-85B4-4E7D-8927-870845997D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28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AF3C-8045-4151-93A0-861C546F7FF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D610-85B4-4E7D-8927-870845997D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798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AF3C-8045-4151-93A0-861C546F7FF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D610-85B4-4E7D-8927-870845997D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524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BAF3C-8045-4151-93A0-861C546F7FF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3D610-85B4-4E7D-8927-870845997D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74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" y="4435"/>
            <a:ext cx="6857999" cy="1109060"/>
          </a:xfrm>
          <a:solidFill>
            <a:schemeClr val="accent4"/>
          </a:solidFill>
        </p:spPr>
        <p:txBody>
          <a:bodyPr anchor="ctr">
            <a:normAutofit fontScale="90000"/>
          </a:bodyPr>
          <a:lstStyle/>
          <a:p>
            <a:r>
              <a:rPr lang="ja-JP" altLang="en-US" sz="4000" dirty="0"/>
              <a:t>お肉は中心部まで十分に</a:t>
            </a:r>
            <a:br>
              <a:rPr lang="en-US" altLang="ja-JP" sz="4000" dirty="0"/>
            </a:br>
            <a:r>
              <a:rPr lang="ja-JP" altLang="en-US" sz="4000" dirty="0">
                <a:solidFill>
                  <a:srgbClr val="FF0000"/>
                </a:solidFill>
              </a:rPr>
              <a:t>加熱</a:t>
            </a:r>
            <a:r>
              <a:rPr lang="ja-JP" altLang="en-US" sz="4000" dirty="0"/>
              <a:t>しましょう</a:t>
            </a:r>
            <a:endParaRPr lang="ja-JP" altLang="en-US" sz="4000" dirty="0">
              <a:solidFill>
                <a:schemeClr val="bg1"/>
              </a:solidFill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550" y="8061298"/>
            <a:ext cx="1853851" cy="1502803"/>
          </a:xfrm>
          <a:prstGeom prst="rect">
            <a:avLst/>
          </a:prstGeom>
        </p:spPr>
      </p:pic>
      <p:sp>
        <p:nvSpPr>
          <p:cNvPr id="23" name="正方形/長方形 22"/>
          <p:cNvSpPr/>
          <p:nvPr/>
        </p:nvSpPr>
        <p:spPr>
          <a:xfrm>
            <a:off x="2537783" y="9156293"/>
            <a:ext cx="1740983" cy="3686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711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奈良県</a:t>
            </a:r>
            <a:endParaRPr lang="en-US" altLang="ja-JP" sz="1711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21247" y="5087431"/>
            <a:ext cx="6256242" cy="8316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205524" y="7018041"/>
            <a:ext cx="6264857" cy="65529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203049" y="3171692"/>
            <a:ext cx="6256242" cy="10618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1247" y="2758414"/>
            <a:ext cx="63761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お肉は</a:t>
            </a:r>
            <a:r>
              <a:rPr lang="ja-JP" altLang="en-US" sz="2000" b="1" dirty="0">
                <a:solidFill>
                  <a:srgbClr val="FF0000"/>
                </a:solidFill>
              </a:rPr>
              <a:t>中心部までしっかり加熱</a:t>
            </a:r>
            <a:r>
              <a:rPr lang="ja-JP" altLang="en-US" sz="2000" b="1" dirty="0"/>
              <a:t>しましょう。</a:t>
            </a:r>
            <a:endParaRPr lang="en-US" altLang="ja-JP" sz="2000" b="1" dirty="0"/>
          </a:p>
          <a:p>
            <a:endParaRPr lang="en-US" altLang="ja-JP" sz="1400" dirty="0"/>
          </a:p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○牛や豚の肉には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腸管出血性大腸菌などの食中毒菌が潜んでいる可能性が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あり、ごく少量の菌でも死亡事故につながる食中毒を起こします。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1400" dirty="0"/>
              <a:t>腸管出血性大腸菌などの食中毒菌の多くは熱に弱く、</a:t>
            </a:r>
            <a:r>
              <a:rPr lang="ja-JP" altLang="en-US" sz="1400" b="1" u="sng" dirty="0">
                <a:solidFill>
                  <a:srgbClr val="FF0000"/>
                </a:solidFill>
              </a:rPr>
              <a:t>７５</a:t>
            </a:r>
            <a:r>
              <a:rPr lang="en-US" altLang="ja-JP" sz="1400" b="1" u="sng" dirty="0">
                <a:solidFill>
                  <a:srgbClr val="FF0000"/>
                </a:solidFill>
              </a:rPr>
              <a:t>℃</a:t>
            </a:r>
            <a:r>
              <a:rPr lang="ja-JP" altLang="en-US" sz="1400" b="1" u="sng" dirty="0" err="1">
                <a:solidFill>
                  <a:srgbClr val="FF0000"/>
                </a:solidFill>
              </a:rPr>
              <a:t>、</a:t>
            </a:r>
            <a:r>
              <a:rPr lang="ja-JP" altLang="en-US" sz="1400" b="1" u="sng" dirty="0">
                <a:solidFill>
                  <a:srgbClr val="FF0000"/>
                </a:solidFill>
              </a:rPr>
              <a:t>　</a:t>
            </a:r>
            <a:r>
              <a:rPr lang="en-US" altLang="ja-JP" sz="1400" b="1" u="sng" dirty="0">
                <a:solidFill>
                  <a:srgbClr val="FF0000"/>
                </a:solidFill>
              </a:rPr>
              <a:t>1</a:t>
            </a:r>
            <a:r>
              <a:rPr lang="ja-JP" altLang="en-US" sz="1400" b="1" u="sng" dirty="0">
                <a:solidFill>
                  <a:srgbClr val="FF0000"/>
                </a:solidFill>
              </a:rPr>
              <a:t>分以上の　　　　加熱</a:t>
            </a:r>
            <a:r>
              <a:rPr lang="ja-JP" altLang="en-US" sz="1400" dirty="0"/>
              <a:t>により死滅します。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21247" y="4339277"/>
            <a:ext cx="62380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レバ刺し*、鶏の刺身などの</a:t>
            </a:r>
            <a:r>
              <a:rPr lang="ja-JP" altLang="en-US" sz="2000" b="1" dirty="0">
                <a:solidFill>
                  <a:srgbClr val="FF0000"/>
                </a:solidFill>
              </a:rPr>
              <a:t>生の食肉は食べないように</a:t>
            </a:r>
            <a:endParaRPr lang="en-US" altLang="ja-JP" sz="2000" b="1" dirty="0">
              <a:solidFill>
                <a:srgbClr val="FF0000"/>
              </a:solidFill>
            </a:endParaRPr>
          </a:p>
          <a:p>
            <a:r>
              <a:rPr lang="ja-JP" altLang="en-US" sz="2000" b="1" dirty="0"/>
              <a:t>しましょう。</a:t>
            </a:r>
            <a:endParaRPr kumimoji="1" lang="en-US" altLang="ja-JP" sz="1400" dirty="0"/>
          </a:p>
          <a:p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/>
              <a:t>○新鮮な鶏肉であっても、食中毒を起こします。</a:t>
            </a:r>
            <a:endParaRPr lang="en-US" altLang="ja-JP" sz="1400" dirty="0"/>
          </a:p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1400" dirty="0"/>
              <a:t>表面があぶってある等、表面のみ火が通っていても食中毒を防ぐことは</a:t>
            </a:r>
            <a:endParaRPr lang="en-US" altLang="ja-JP" sz="1400" dirty="0"/>
          </a:p>
          <a:p>
            <a:r>
              <a:rPr lang="ja-JP" altLang="en-US" sz="1400" dirty="0"/>
              <a:t>できません。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119180" y="4329144"/>
            <a:ext cx="6475252" cy="793108"/>
            <a:chOff x="-2759057" y="2090634"/>
            <a:chExt cx="6475252" cy="793108"/>
          </a:xfrm>
          <a:solidFill>
            <a:schemeClr val="accent4"/>
          </a:solidFill>
        </p:grpSpPr>
        <p:sp>
          <p:nvSpPr>
            <p:cNvPr id="12" name="正方形/長方形 11"/>
            <p:cNvSpPr/>
            <p:nvPr/>
          </p:nvSpPr>
          <p:spPr>
            <a:xfrm flipH="1">
              <a:off x="-2754671" y="2090634"/>
              <a:ext cx="94461" cy="7436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 flipV="1">
              <a:off x="-2759057" y="2792840"/>
              <a:ext cx="6475252" cy="9090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0" name="正方形/長方形 29"/>
          <p:cNvSpPr/>
          <p:nvPr/>
        </p:nvSpPr>
        <p:spPr>
          <a:xfrm flipV="1">
            <a:off x="137398" y="3160977"/>
            <a:ext cx="6475252" cy="9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1" name="グループ化 30"/>
          <p:cNvGrpSpPr/>
          <p:nvPr/>
        </p:nvGrpSpPr>
        <p:grpSpPr>
          <a:xfrm>
            <a:off x="119179" y="6037692"/>
            <a:ext cx="6483868" cy="1044958"/>
            <a:chOff x="-2767148" y="1678422"/>
            <a:chExt cx="6483868" cy="684539"/>
          </a:xfrm>
          <a:solidFill>
            <a:schemeClr val="accent4"/>
          </a:solidFill>
        </p:grpSpPr>
        <p:sp>
          <p:nvSpPr>
            <p:cNvPr id="32" name="正方形/長方形 31"/>
            <p:cNvSpPr/>
            <p:nvPr/>
          </p:nvSpPr>
          <p:spPr>
            <a:xfrm flipH="1">
              <a:off x="-2767148" y="1678422"/>
              <a:ext cx="102068" cy="6709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 flipV="1">
              <a:off x="-2758532" y="2304003"/>
              <a:ext cx="6475252" cy="5895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5" name="角丸四角形 34"/>
          <p:cNvSpPr/>
          <p:nvPr/>
        </p:nvSpPr>
        <p:spPr>
          <a:xfrm>
            <a:off x="2792541" y="8292487"/>
            <a:ext cx="3225938" cy="59398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711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手を洗い、お肉はよく焼いて</a:t>
            </a:r>
            <a:endParaRPr lang="en-US" altLang="ja-JP" sz="1711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1711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食べよう！！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6476" y="1231759"/>
            <a:ext cx="6772096" cy="132343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令和４年９月に、京都府内で加熱不十分な肉を喫食し、腸管出血性大腸菌</a:t>
            </a:r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O157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の食中毒患者となった高齢の方の死亡事例が発生しました。</a:t>
            </a:r>
            <a:endParaRPr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牛や豚、鶏などの生肉や生レバーには、腸管出血性大腸菌、カンピロバクター属菌及びサルモネラ属菌など、食中毒を起こす細菌が潜んでいる可能性があります。これらの菌はごく少数でも食中毒を起こします。</a:t>
            </a:r>
            <a:endParaRPr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1247" y="6000114"/>
            <a:ext cx="6240811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rgbClr val="FF0000"/>
                </a:solidFill>
              </a:rPr>
              <a:t>子ども、高齢者、抵抗力が弱い方は、重症化することが</a:t>
            </a:r>
            <a:endParaRPr lang="en-US" altLang="ja-JP" sz="2000" b="1" dirty="0">
              <a:solidFill>
                <a:srgbClr val="FF0000"/>
              </a:solidFill>
            </a:endParaRPr>
          </a:p>
          <a:p>
            <a:r>
              <a:rPr lang="ja-JP" altLang="en-US" sz="2000" b="1" dirty="0">
                <a:solidFill>
                  <a:srgbClr val="FF0000"/>
                </a:solidFill>
              </a:rPr>
              <a:t>あります</a:t>
            </a:r>
            <a:r>
              <a:rPr lang="ja-JP" altLang="en-US" sz="2000" b="1" dirty="0"/>
              <a:t>ので、生肉や加熱不十分な肉料理は</a:t>
            </a:r>
            <a:endParaRPr lang="en-US" altLang="ja-JP" sz="2000" b="1" dirty="0"/>
          </a:p>
          <a:p>
            <a:r>
              <a:rPr lang="ja-JP" altLang="en-US" sz="2000" b="1" dirty="0"/>
              <a:t>食べさせないようにしましょう。</a:t>
            </a:r>
            <a:endParaRPr lang="en-US" altLang="ja-JP" sz="2000" b="1" dirty="0"/>
          </a:p>
          <a:p>
            <a:endParaRPr lang="en-US" altLang="ja-JP" sz="1400" dirty="0"/>
          </a:p>
          <a:p>
            <a:r>
              <a:rPr lang="ja-JP" altLang="en-US" sz="1400" dirty="0"/>
              <a:t>○重症事例の発生を防止する観点から、生食用食肉であっても、子ども、 高齢者</a:t>
            </a:r>
            <a:endParaRPr lang="en-US" altLang="ja-JP" sz="1400" dirty="0"/>
          </a:p>
          <a:p>
            <a:r>
              <a:rPr lang="ja-JP" altLang="en-US" sz="1400" dirty="0"/>
              <a:t>などの方は、食べないようにしましょう。</a:t>
            </a:r>
            <a:endParaRPr lang="en-US" altLang="ja-JP" sz="1400" dirty="0"/>
          </a:p>
          <a:p>
            <a:endParaRPr lang="en-US" altLang="ja-JP" sz="1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69122" y="7789468"/>
            <a:ext cx="39950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/>
              <a:t>*牛・豚レバーについては、生食用として飲食店での提供は禁止されています</a:t>
            </a:r>
          </a:p>
        </p:txBody>
      </p:sp>
      <p:sp>
        <p:nvSpPr>
          <p:cNvPr id="24" name="正方形/長方形 23"/>
          <p:cNvSpPr/>
          <p:nvPr/>
        </p:nvSpPr>
        <p:spPr>
          <a:xfrm flipH="1">
            <a:off x="127794" y="2759562"/>
            <a:ext cx="94348" cy="4885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218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311</Words>
  <Application>Microsoft Office PowerPoint</Application>
  <PresentationFormat>A4 210 x 297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お肉は中心部まで十分に 加熱しましょう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お肉は中心部まで十分に加熱しましょう</dc:title>
  <dc:creator>奈良県</dc:creator>
  <cp:lastModifiedBy>三好 円香</cp:lastModifiedBy>
  <cp:revision>26</cp:revision>
  <cp:lastPrinted>2022-11-28T02:46:36Z</cp:lastPrinted>
  <dcterms:created xsi:type="dcterms:W3CDTF">2022-11-09T23:45:18Z</dcterms:created>
  <dcterms:modified xsi:type="dcterms:W3CDTF">2022-12-22T00:45:42Z</dcterms:modified>
</cp:coreProperties>
</file>