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6858000" cy="9906000" type="A4"/>
  <p:notesSz cx="6807200" cy="9939338"/>
  <p:defaultTextStyle>
    <a:defPPr>
      <a:defRPr lang="ja-JP"/>
    </a:defPPr>
    <a:lvl1pPr marL="0" algn="l" defTabSz="957879" rtl="0" eaLnBrk="1" latinLnBrk="0" hangingPunct="1">
      <a:defRPr kumimoji="1" sz="1886" kern="1200">
        <a:solidFill>
          <a:schemeClr val="tx1"/>
        </a:solidFill>
        <a:latin typeface="+mn-lt"/>
        <a:ea typeface="+mn-ea"/>
        <a:cs typeface="+mn-cs"/>
      </a:defRPr>
    </a:lvl1pPr>
    <a:lvl2pPr marL="478940" algn="l" defTabSz="957879" rtl="0" eaLnBrk="1" latinLnBrk="0" hangingPunct="1">
      <a:defRPr kumimoji="1" sz="1886" kern="1200">
        <a:solidFill>
          <a:schemeClr val="tx1"/>
        </a:solidFill>
        <a:latin typeface="+mn-lt"/>
        <a:ea typeface="+mn-ea"/>
        <a:cs typeface="+mn-cs"/>
      </a:defRPr>
    </a:lvl2pPr>
    <a:lvl3pPr marL="957879" algn="l" defTabSz="957879" rtl="0" eaLnBrk="1" latinLnBrk="0" hangingPunct="1">
      <a:defRPr kumimoji="1" sz="1886" kern="1200">
        <a:solidFill>
          <a:schemeClr val="tx1"/>
        </a:solidFill>
        <a:latin typeface="+mn-lt"/>
        <a:ea typeface="+mn-ea"/>
        <a:cs typeface="+mn-cs"/>
      </a:defRPr>
    </a:lvl3pPr>
    <a:lvl4pPr marL="1436819" algn="l" defTabSz="957879" rtl="0" eaLnBrk="1" latinLnBrk="0" hangingPunct="1">
      <a:defRPr kumimoji="1" sz="1886" kern="1200">
        <a:solidFill>
          <a:schemeClr val="tx1"/>
        </a:solidFill>
        <a:latin typeface="+mn-lt"/>
        <a:ea typeface="+mn-ea"/>
        <a:cs typeface="+mn-cs"/>
      </a:defRPr>
    </a:lvl4pPr>
    <a:lvl5pPr marL="1915758" algn="l" defTabSz="957879" rtl="0" eaLnBrk="1" latinLnBrk="0" hangingPunct="1">
      <a:defRPr kumimoji="1" sz="1886" kern="1200">
        <a:solidFill>
          <a:schemeClr val="tx1"/>
        </a:solidFill>
        <a:latin typeface="+mn-lt"/>
        <a:ea typeface="+mn-ea"/>
        <a:cs typeface="+mn-cs"/>
      </a:defRPr>
    </a:lvl5pPr>
    <a:lvl6pPr marL="2394698" algn="l" defTabSz="957879" rtl="0" eaLnBrk="1" latinLnBrk="0" hangingPunct="1">
      <a:defRPr kumimoji="1" sz="1886" kern="1200">
        <a:solidFill>
          <a:schemeClr val="tx1"/>
        </a:solidFill>
        <a:latin typeface="+mn-lt"/>
        <a:ea typeface="+mn-ea"/>
        <a:cs typeface="+mn-cs"/>
      </a:defRPr>
    </a:lvl6pPr>
    <a:lvl7pPr marL="2873637" algn="l" defTabSz="957879" rtl="0" eaLnBrk="1" latinLnBrk="0" hangingPunct="1">
      <a:defRPr kumimoji="1" sz="1886" kern="1200">
        <a:solidFill>
          <a:schemeClr val="tx1"/>
        </a:solidFill>
        <a:latin typeface="+mn-lt"/>
        <a:ea typeface="+mn-ea"/>
        <a:cs typeface="+mn-cs"/>
      </a:defRPr>
    </a:lvl7pPr>
    <a:lvl8pPr marL="3352576" algn="l" defTabSz="957879" rtl="0" eaLnBrk="1" latinLnBrk="0" hangingPunct="1">
      <a:defRPr kumimoji="1" sz="1886" kern="1200">
        <a:solidFill>
          <a:schemeClr val="tx1"/>
        </a:solidFill>
        <a:latin typeface="+mn-lt"/>
        <a:ea typeface="+mn-ea"/>
        <a:cs typeface="+mn-cs"/>
      </a:defRPr>
    </a:lvl8pPr>
    <a:lvl9pPr marL="3831516" algn="l" defTabSz="957879" rtl="0" eaLnBrk="1" latinLnBrk="0" hangingPunct="1">
      <a:defRPr kumimoji="1" sz="188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29" autoAdjust="0"/>
  </p:normalViewPr>
  <p:slideViewPr>
    <p:cSldViewPr snapToGrid="0">
      <p:cViewPr varScale="1">
        <p:scale>
          <a:sx n="76" d="100"/>
          <a:sy n="76" d="100"/>
        </p:scale>
        <p:origin x="3156" y="14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EBAF3C-8045-4151-93A0-861C546F7FF9}" type="datetimeFigureOut">
              <a:rPr kumimoji="1" lang="ja-JP" altLang="en-US" smtClean="0"/>
              <a:t>2022/12/22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1372542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EBAF3C-8045-4151-93A0-861C546F7FF9}" type="datetimeFigureOut">
              <a:rPr kumimoji="1" lang="ja-JP" altLang="en-US" smtClean="0"/>
              <a:t>2022/12/22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1414046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EBAF3C-8045-4151-93A0-861C546F7FF9}" type="datetimeFigureOut">
              <a:rPr kumimoji="1" lang="ja-JP" altLang="en-US" smtClean="0"/>
              <a:t>2022/12/22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980682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EBAF3C-8045-4151-93A0-861C546F7FF9}" type="datetimeFigureOut">
              <a:rPr kumimoji="1" lang="ja-JP" altLang="en-US" smtClean="0"/>
              <a:t>2022/12/22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1415295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EBAF3C-8045-4151-93A0-861C546F7FF9}" type="datetimeFigureOut">
              <a:rPr kumimoji="1" lang="ja-JP" altLang="en-US" smtClean="0"/>
              <a:t>2022/12/22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2021705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EBAF3C-8045-4151-93A0-861C546F7FF9}" type="datetimeFigureOut">
              <a:rPr kumimoji="1" lang="ja-JP" altLang="en-US" smtClean="0"/>
              <a:t>2022/12/22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3572754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2EBAF3C-8045-4151-93A0-861C546F7FF9}" type="datetimeFigureOut">
              <a:rPr kumimoji="1" lang="ja-JP" altLang="en-US" smtClean="0"/>
              <a:t>2022/12/22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2085828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2EBAF3C-8045-4151-93A0-861C546F7FF9}" type="datetimeFigureOut">
              <a:rPr kumimoji="1" lang="ja-JP" altLang="en-US" smtClean="0"/>
              <a:t>2022/12/22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2598896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BAF3C-8045-4151-93A0-861C546F7FF9}" type="datetimeFigureOut">
              <a:rPr kumimoji="1" lang="ja-JP" altLang="en-US" smtClean="0"/>
              <a:t>2022/12/22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505958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EBAF3C-8045-4151-93A0-861C546F7FF9}" type="datetimeFigureOut">
              <a:rPr kumimoji="1" lang="ja-JP" altLang="en-US" smtClean="0"/>
              <a:t>2022/12/22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4024220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EBAF3C-8045-4151-93A0-861C546F7FF9}" type="datetimeFigureOut">
              <a:rPr kumimoji="1" lang="ja-JP" altLang="en-US" smtClean="0"/>
              <a:t>2022/12/22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3222842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2EBAF3C-8045-4151-93A0-861C546F7FF9}" type="datetimeFigureOut">
              <a:rPr kumimoji="1" lang="ja-JP" altLang="en-US" smtClean="0"/>
              <a:t>2022/12/22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223D610-85B4-4E7D-8927-870845997D12}" type="slidenum">
              <a:rPr kumimoji="1" lang="ja-JP" altLang="en-US" smtClean="0"/>
              <a:t>‹#›</a:t>
            </a:fld>
            <a:endParaRPr kumimoji="1" lang="ja-JP" altLang="en-US"/>
          </a:p>
        </p:txBody>
      </p:sp>
    </p:spTree>
    <p:extLst>
      <p:ext uri="{BB962C8B-B14F-4D97-AF65-F5344CB8AC3E}">
        <p14:creationId xmlns:p14="http://schemas.microsoft.com/office/powerpoint/2010/main" val="290802534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725" y="-58708"/>
            <a:ext cx="6857999" cy="1297500"/>
          </a:xfrm>
          <a:solidFill>
            <a:srgbClr val="FFCC99"/>
          </a:solidFill>
        </p:spPr>
        <p:txBody>
          <a:bodyPr>
            <a:normAutofit fontScale="90000"/>
          </a:bodyPr>
          <a:lstStyle/>
          <a:p>
            <a:r>
              <a:rPr lang="ja-JP" altLang="en-US" dirty="0"/>
              <a:t>腸管出血性大腸菌による </a:t>
            </a:r>
            <a:br>
              <a:rPr lang="en-US" altLang="ja-JP" dirty="0"/>
            </a:br>
            <a:r>
              <a:rPr lang="ja-JP" altLang="en-US" dirty="0"/>
              <a:t>食中毒に注意してください！</a:t>
            </a:r>
          </a:p>
        </p:txBody>
      </p:sp>
      <p:sp>
        <p:nvSpPr>
          <p:cNvPr id="5" name="サブタイトル 4"/>
          <p:cNvSpPr>
            <a:spLocks noGrp="1"/>
          </p:cNvSpPr>
          <p:nvPr>
            <p:ph type="subTitle" idx="1"/>
          </p:nvPr>
        </p:nvSpPr>
        <p:spPr>
          <a:xfrm>
            <a:off x="60353" y="1369164"/>
            <a:ext cx="6711150" cy="1097747"/>
          </a:xfrm>
          <a:ln w="53975">
            <a:solidFill>
              <a:schemeClr val="accent1">
                <a:lumMod val="75000"/>
              </a:schemeClr>
            </a:solidFill>
          </a:ln>
        </p:spPr>
        <p:txBody>
          <a:bodyPr>
            <a:noAutofit/>
          </a:bodyPr>
          <a:lstStyle/>
          <a:p>
            <a:pPr marL="285750" indent="-285750" algn="l">
              <a:lnSpc>
                <a:spcPct val="100000"/>
              </a:lnSpc>
              <a:buFont typeface="Arial" panose="020B0604020202020204" pitchFamily="34" charset="0"/>
              <a:buChar char="•"/>
            </a:pPr>
            <a:r>
              <a:rPr lang="ja-JP" altLang="en-US" b="1" dirty="0">
                <a:latin typeface="ＭＳ ゴシック" panose="020B0609070205080204" pitchFamily="49" charset="-128"/>
                <a:ea typeface="ＭＳ ゴシック" panose="020B0609070205080204" pitchFamily="49" charset="-128"/>
              </a:rPr>
              <a:t>令和４年９月、京都府内で</a:t>
            </a:r>
            <a:r>
              <a:rPr lang="ja-JP" altLang="en-US" b="1" dirty="0">
                <a:solidFill>
                  <a:srgbClr val="FF0000"/>
                </a:solidFill>
                <a:latin typeface="ＭＳ ゴシック" panose="020B0609070205080204" pitchFamily="49" charset="-128"/>
                <a:ea typeface="ＭＳ ゴシック" panose="020B0609070205080204" pitchFamily="49" charset="-128"/>
              </a:rPr>
              <a:t>加熱不十分な肉</a:t>
            </a:r>
            <a:r>
              <a:rPr lang="ja-JP" altLang="en-US" b="1" dirty="0">
                <a:latin typeface="ＭＳ ゴシック" panose="020B0609070205080204" pitchFamily="49" charset="-128"/>
                <a:ea typeface="ＭＳ ゴシック" panose="020B0609070205080204" pitchFamily="49" charset="-128"/>
              </a:rPr>
              <a:t>を食べた高齢者の腸管出血性大腸菌</a:t>
            </a:r>
            <a:r>
              <a:rPr lang="en-US" altLang="ja-JP" b="1" dirty="0">
                <a:solidFill>
                  <a:srgbClr val="FF0000"/>
                </a:solidFill>
                <a:latin typeface="ＭＳ ゴシック" panose="020B0609070205080204" pitchFamily="49" charset="-128"/>
                <a:ea typeface="ＭＳ ゴシック" panose="020B0609070205080204" pitchFamily="49" charset="-128"/>
              </a:rPr>
              <a:t>O157</a:t>
            </a:r>
            <a:r>
              <a:rPr lang="ja-JP" altLang="en-US" b="1" dirty="0">
                <a:solidFill>
                  <a:srgbClr val="FF0000"/>
                </a:solidFill>
                <a:latin typeface="ＭＳ ゴシック" panose="020B0609070205080204" pitchFamily="49" charset="-128"/>
                <a:ea typeface="ＭＳ ゴシック" panose="020B0609070205080204" pitchFamily="49" charset="-128"/>
              </a:rPr>
              <a:t>食中毒による死亡事例</a:t>
            </a:r>
            <a:r>
              <a:rPr lang="ja-JP" altLang="en-US" b="1" dirty="0">
                <a:latin typeface="ＭＳ ゴシック" panose="020B0609070205080204" pitchFamily="49" charset="-128"/>
                <a:ea typeface="ＭＳ ゴシック" panose="020B0609070205080204" pitchFamily="49" charset="-128"/>
              </a:rPr>
              <a:t>が発生。</a:t>
            </a:r>
            <a:endParaRPr lang="en-US" altLang="ja-JP" b="1" dirty="0">
              <a:latin typeface="ＭＳ ゴシック" panose="020B0609070205080204" pitchFamily="49" charset="-128"/>
              <a:ea typeface="ＭＳ ゴシック" panose="020B0609070205080204" pitchFamily="49" charset="-128"/>
            </a:endParaRPr>
          </a:p>
          <a:p>
            <a:pPr marL="285750" indent="-285750" algn="l">
              <a:lnSpc>
                <a:spcPct val="100000"/>
              </a:lnSpc>
              <a:buFont typeface="Arial" panose="020B0604020202020204" pitchFamily="34" charset="0"/>
              <a:buChar char="•"/>
            </a:pPr>
            <a:r>
              <a:rPr lang="ja-JP" altLang="en-US" b="1" dirty="0">
                <a:latin typeface="ＭＳ ゴシック" panose="020B0609070205080204" pitchFamily="49" charset="-128"/>
                <a:ea typeface="ＭＳ ゴシック" panose="020B0609070205080204" pitchFamily="49" charset="-128"/>
              </a:rPr>
              <a:t>食中毒防止のため、食肉等は十分に加熱してご提供ください。</a:t>
            </a:r>
            <a:endParaRPr lang="en-US" altLang="ja-JP" b="1" dirty="0">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2537784" y="9360238"/>
            <a:ext cx="1740983" cy="368679"/>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r>
              <a:rPr lang="ja-JP" altLang="en-US" sz="1711" b="1" dirty="0">
                <a:solidFill>
                  <a:schemeClr val="tx1"/>
                </a:solidFill>
              </a:rPr>
              <a:t>奈良県</a:t>
            </a:r>
            <a:endParaRPr lang="en-US" altLang="ja-JP" sz="1711" b="1" dirty="0">
              <a:solidFill>
                <a:schemeClr val="tx1"/>
              </a:solidFill>
            </a:endParaRPr>
          </a:p>
        </p:txBody>
      </p:sp>
      <p:sp>
        <p:nvSpPr>
          <p:cNvPr id="3" name="正方形/長方形 2"/>
          <p:cNvSpPr/>
          <p:nvPr/>
        </p:nvSpPr>
        <p:spPr>
          <a:xfrm>
            <a:off x="60353" y="2604724"/>
            <a:ext cx="6711150" cy="65974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00" b="1" dirty="0">
                <a:solidFill>
                  <a:schemeClr val="tx1"/>
                </a:solidFill>
                <a:latin typeface="ＭＳ ゴシック" panose="020B0609070205080204" pitchFamily="49" charset="-128"/>
                <a:ea typeface="ＭＳ ゴシック" panose="020B0609070205080204" pitchFamily="49" charset="-128"/>
              </a:rPr>
              <a:t>○</a:t>
            </a:r>
            <a:r>
              <a:rPr lang="ja-JP" altLang="en-US" sz="1800" dirty="0">
                <a:solidFill>
                  <a:schemeClr val="tx1"/>
                </a:solidFill>
                <a:latin typeface="ＭＳ ゴシック" panose="020B0609070205080204" pitchFamily="49" charset="-128"/>
                <a:ea typeface="ＭＳ ゴシック" panose="020B0609070205080204" pitchFamily="49" charset="-128"/>
              </a:rPr>
              <a:t> </a:t>
            </a:r>
            <a:r>
              <a:rPr lang="ja-JP" altLang="en-US" sz="1800" b="1" dirty="0">
                <a:solidFill>
                  <a:schemeClr val="tx1"/>
                </a:solidFill>
                <a:latin typeface="ＭＳ ゴシック" panose="020B0609070205080204" pitchFamily="49" charset="-128"/>
                <a:ea typeface="ＭＳ ゴシック" panose="020B0609070205080204" pitchFamily="49" charset="-128"/>
              </a:rPr>
              <a:t>腸管出血性大腸菌は熱に弱く、</a:t>
            </a:r>
            <a:r>
              <a:rPr lang="ja-JP" altLang="en-US" sz="1800" b="1" u="sng" dirty="0">
                <a:solidFill>
                  <a:srgbClr val="FF0000"/>
                </a:solidFill>
                <a:latin typeface="ＭＳ ゴシック" panose="020B0609070205080204" pitchFamily="49" charset="-128"/>
                <a:ea typeface="ＭＳ ゴシック" panose="020B0609070205080204" pitchFamily="49" charset="-128"/>
              </a:rPr>
              <a:t>７５</a:t>
            </a:r>
            <a:r>
              <a:rPr lang="en-US" altLang="ja-JP" sz="1800" b="1" u="sng" dirty="0">
                <a:solidFill>
                  <a:srgbClr val="FF0000"/>
                </a:solidFill>
                <a:latin typeface="ＭＳ ゴシック" panose="020B0609070205080204" pitchFamily="49" charset="-128"/>
                <a:ea typeface="ＭＳ ゴシック" panose="020B0609070205080204" pitchFamily="49" charset="-128"/>
              </a:rPr>
              <a:t>℃</a:t>
            </a:r>
            <a:r>
              <a:rPr lang="ja-JP" altLang="en-US" sz="1800" b="1" u="sng" dirty="0" err="1">
                <a:solidFill>
                  <a:srgbClr val="FF0000"/>
                </a:solidFill>
                <a:latin typeface="ＭＳ ゴシック" panose="020B0609070205080204" pitchFamily="49" charset="-128"/>
                <a:ea typeface="ＭＳ ゴシック" panose="020B0609070205080204" pitchFamily="49" charset="-128"/>
              </a:rPr>
              <a:t>、</a:t>
            </a:r>
            <a:r>
              <a:rPr lang="ja-JP" altLang="en-US" sz="1800" b="1" u="sng" dirty="0">
                <a:solidFill>
                  <a:srgbClr val="FF0000"/>
                </a:solidFill>
                <a:latin typeface="ＭＳ ゴシック" panose="020B0609070205080204" pitchFamily="49" charset="-128"/>
                <a:ea typeface="ＭＳ ゴシック" panose="020B0609070205080204" pitchFamily="49" charset="-128"/>
              </a:rPr>
              <a:t>１分以上の加熱</a:t>
            </a:r>
            <a:r>
              <a:rPr lang="ja-JP" altLang="en-US" sz="1800" b="1" dirty="0">
                <a:solidFill>
                  <a:schemeClr val="tx1"/>
                </a:solidFill>
                <a:latin typeface="ＭＳ ゴシック" panose="020B0609070205080204" pitchFamily="49" charset="-128"/>
                <a:ea typeface="ＭＳ ゴシック" panose="020B0609070205080204" pitchFamily="49" charset="-128"/>
              </a:rPr>
              <a:t>で  </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r>
              <a:rPr lang="en-US" altLang="ja-JP" sz="1800" b="1" dirty="0">
                <a:solidFill>
                  <a:schemeClr val="tx1"/>
                </a:solidFill>
                <a:latin typeface="ＭＳ ゴシック" panose="020B0609070205080204" pitchFamily="49" charset="-128"/>
                <a:ea typeface="ＭＳ ゴシック" panose="020B0609070205080204" pitchFamily="49" charset="-128"/>
              </a:rPr>
              <a:t>   </a:t>
            </a:r>
            <a:r>
              <a:rPr lang="ja-JP" altLang="en-US" sz="1800" b="1" dirty="0">
                <a:solidFill>
                  <a:schemeClr val="tx1"/>
                </a:solidFill>
                <a:latin typeface="ＭＳ ゴシック" panose="020B0609070205080204" pitchFamily="49" charset="-128"/>
                <a:ea typeface="ＭＳ ゴシック" panose="020B0609070205080204" pitchFamily="49" charset="-128"/>
              </a:rPr>
              <a:t>死滅します。</a:t>
            </a:r>
            <a:r>
              <a:rPr lang="ja-JP" altLang="en-US" sz="1800" b="1" dirty="0">
                <a:solidFill>
                  <a:srgbClr val="FF0000"/>
                </a:solidFill>
                <a:latin typeface="ＭＳ ゴシック" panose="020B0609070205080204" pitchFamily="49" charset="-128"/>
                <a:ea typeface="ＭＳ ゴシック" panose="020B0609070205080204" pitchFamily="49" charset="-128"/>
              </a:rPr>
              <a:t>十分な加熱を！</a:t>
            </a:r>
            <a:endParaRPr lang="en-US" altLang="ja-JP" sz="1800" b="1" dirty="0">
              <a:solidFill>
                <a:srgbClr val="FF0000"/>
              </a:solidFill>
              <a:latin typeface="ＭＳ ゴシック" panose="020B0609070205080204" pitchFamily="49" charset="-128"/>
              <a:ea typeface="ＭＳ ゴシック" panose="020B0609070205080204" pitchFamily="49" charset="-128"/>
            </a:endParaRPr>
          </a:p>
          <a:p>
            <a:endParaRPr lang="en-US" altLang="ja-JP" sz="600" b="1" dirty="0">
              <a:solidFill>
                <a:srgbClr val="FF0000"/>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 牛・豚のレバーや豚肉（内臓を含む）を</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r>
              <a:rPr lang="en-US" altLang="ja-JP" sz="1800" b="1" dirty="0">
                <a:solidFill>
                  <a:srgbClr val="FF0000"/>
                </a:solidFill>
                <a:latin typeface="ＭＳ ゴシック" panose="020B0609070205080204" pitchFamily="49" charset="-128"/>
                <a:ea typeface="ＭＳ ゴシック" panose="020B0609070205080204" pitchFamily="49" charset="-128"/>
              </a:rPr>
              <a:t>  </a:t>
            </a:r>
            <a:r>
              <a:rPr lang="ja-JP" altLang="en-US" sz="1800" b="1" dirty="0">
                <a:solidFill>
                  <a:srgbClr val="FF0000"/>
                </a:solidFill>
                <a:latin typeface="ＭＳ ゴシック" panose="020B0609070205080204" pitchFamily="49" charset="-128"/>
                <a:ea typeface="ＭＳ ゴシック" panose="020B0609070205080204" pitchFamily="49" charset="-128"/>
              </a:rPr>
              <a:t>「生食用」として提供することは禁止</a:t>
            </a:r>
            <a:r>
              <a:rPr lang="ja-JP" altLang="en-US" sz="1800" b="1" dirty="0">
                <a:solidFill>
                  <a:schemeClr val="tx1"/>
                </a:solidFill>
                <a:latin typeface="ＭＳ ゴシック" panose="020B0609070205080204" pitchFamily="49" charset="-128"/>
                <a:ea typeface="ＭＳ ゴシック" panose="020B0609070205080204" pitchFamily="49" charset="-128"/>
              </a:rPr>
              <a:t>されています。</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endParaRPr lang="en-US" altLang="ja-JP" sz="500" b="1" dirty="0">
              <a:solidFill>
                <a:schemeClr val="tx1"/>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 トイレの後、調理前、調理中は、石けんでよく手洗いを！</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endParaRPr lang="en-US" altLang="ja-JP" sz="600" b="1" dirty="0">
              <a:solidFill>
                <a:schemeClr val="tx1"/>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 焼肉提供時の注意喚起</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r>
              <a:rPr lang="ja-JP" altLang="en-US" sz="1800" b="1" dirty="0">
                <a:solidFill>
                  <a:srgbClr val="FF0000"/>
                </a:solidFill>
                <a:latin typeface="ＭＳ ゴシック" panose="020B0609070205080204" pitchFamily="49" charset="-128"/>
                <a:ea typeface="ＭＳ ゴシック" panose="020B0609070205080204" pitchFamily="49" charset="-128"/>
              </a:rPr>
              <a:t>   </a:t>
            </a:r>
            <a:r>
              <a:rPr lang="ja-JP" altLang="en-US" sz="1800" b="1" u="sng" dirty="0">
                <a:solidFill>
                  <a:srgbClr val="FF0000"/>
                </a:solidFill>
                <a:latin typeface="ＭＳ ゴシック" panose="020B0609070205080204" pitchFamily="49" charset="-128"/>
                <a:ea typeface="ＭＳ ゴシック" panose="020B0609070205080204" pitchFamily="49" charset="-128"/>
              </a:rPr>
              <a:t>生肉用取り箸（トング）と食べる箸の使い分け、</a:t>
            </a:r>
            <a:endParaRPr lang="en-US" altLang="ja-JP" sz="1800" b="1" u="sng" dirty="0">
              <a:solidFill>
                <a:srgbClr val="FF0000"/>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   食肉の中心部までの十分な加熱について、</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   口頭説明と掲示で、確実にお客様に注意喚起しましょう。</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endParaRPr lang="en-US" altLang="ja-JP" sz="700" b="1" dirty="0">
              <a:solidFill>
                <a:schemeClr val="tx1"/>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 持ち帰り（テイクアウト）や宅配（デリバリー）では、</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   中心部まで十分に加熱調理したものを提供しましょう。 　</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　</a:t>
            </a:r>
            <a:r>
              <a:rPr lang="ja-JP" altLang="en-US" sz="1400" b="1" dirty="0">
                <a:solidFill>
                  <a:schemeClr val="tx1"/>
                </a:solidFill>
                <a:latin typeface="ＭＳ ゴシック" panose="020B0609070205080204" pitchFamily="49" charset="-128"/>
                <a:ea typeface="ＭＳ ゴシック" panose="020B0609070205080204" pitchFamily="49" charset="-128"/>
              </a:rPr>
              <a:t>　（肉の</a:t>
            </a:r>
            <a:r>
              <a:rPr lang="ja-JP" altLang="en-US" sz="1400" b="1" dirty="0">
                <a:solidFill>
                  <a:srgbClr val="FF0000"/>
                </a:solidFill>
                <a:latin typeface="ＭＳ ゴシック" panose="020B0609070205080204" pitchFamily="49" charset="-128"/>
                <a:ea typeface="ＭＳ ゴシック" panose="020B0609070205080204" pitchFamily="49" charset="-128"/>
              </a:rPr>
              <a:t>表面</a:t>
            </a:r>
            <a:r>
              <a:rPr lang="ja-JP" altLang="en-US" sz="1400" b="1" dirty="0">
                <a:solidFill>
                  <a:schemeClr val="tx1"/>
                </a:solidFill>
                <a:latin typeface="ＭＳ ゴシック" panose="020B0609070205080204" pitchFamily="49" charset="-128"/>
                <a:ea typeface="ＭＳ ゴシック" panose="020B0609070205080204" pitchFamily="49" charset="-128"/>
              </a:rPr>
              <a:t>を焼いただけで、中心部まで十分に加熱されていないも</a:t>
            </a:r>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r>
              <a:rPr lang="ja-JP" altLang="en-US" sz="1400" b="1" dirty="0">
                <a:solidFill>
                  <a:schemeClr val="tx1"/>
                </a:solidFill>
                <a:latin typeface="ＭＳ ゴシック" panose="020B0609070205080204" pitchFamily="49" charset="-128"/>
                <a:ea typeface="ＭＳ ゴシック" panose="020B0609070205080204" pitchFamily="49" charset="-128"/>
              </a:rPr>
              <a:t>　　　のは、「生食用食肉」と判断され、食品衛生法違反の可能性あり。）</a:t>
            </a:r>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endParaRPr lang="en-US" altLang="ja-JP" sz="100" b="1" dirty="0">
              <a:solidFill>
                <a:schemeClr val="tx1"/>
              </a:solidFill>
              <a:latin typeface="ＭＳ ゴシック" panose="020B0609070205080204" pitchFamily="49" charset="-128"/>
              <a:ea typeface="ＭＳ ゴシック" panose="020B0609070205080204" pitchFamily="49" charset="-128"/>
            </a:endParaRPr>
          </a:p>
          <a:p>
            <a:endParaRPr lang="en-US" altLang="ja-JP" sz="600" b="1" dirty="0">
              <a:solidFill>
                <a:schemeClr val="tx1"/>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生食用食肉を取り扱う方へ</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endParaRPr lang="en-US" altLang="ja-JP" sz="1600" b="1" dirty="0">
              <a:solidFill>
                <a:schemeClr val="tx1"/>
              </a:solidFill>
              <a:latin typeface="ＭＳ ゴシック" panose="020B0609070205080204" pitchFamily="49" charset="-128"/>
              <a:ea typeface="ＭＳ ゴシック" panose="020B0609070205080204" pitchFamily="49" charset="-128"/>
            </a:endParaRPr>
          </a:p>
          <a:p>
            <a:endParaRPr lang="en-US" altLang="ja-JP" sz="1600" b="1" dirty="0">
              <a:solidFill>
                <a:schemeClr val="tx1"/>
              </a:solidFill>
              <a:latin typeface="ＭＳ ゴシック" panose="020B0609070205080204" pitchFamily="49" charset="-128"/>
              <a:ea typeface="ＭＳ ゴシック" panose="020B0609070205080204" pitchFamily="49" charset="-128"/>
            </a:endParaRPr>
          </a:p>
          <a:p>
            <a:endParaRPr lang="en-US" altLang="ja-JP" sz="800" b="1" dirty="0">
              <a:solidFill>
                <a:schemeClr val="tx1"/>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 速やかに提供しましょう！ </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r>
              <a:rPr lang="ja-JP" altLang="en-US" sz="14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400" b="1" dirty="0">
                <a:solidFill>
                  <a:schemeClr val="tx1"/>
                </a:solidFill>
                <a:latin typeface="ＭＳ ゴシック" panose="020B0609070205080204" pitchFamily="49" charset="-128"/>
                <a:ea typeface="ＭＳ ゴシック" panose="020B0609070205080204" pitchFamily="49" charset="-128"/>
              </a:rPr>
              <a:t>（</a:t>
            </a:r>
            <a:r>
              <a:rPr lang="ja-JP" altLang="en-US" sz="1400" b="1" dirty="0">
                <a:solidFill>
                  <a:srgbClr val="FF0000"/>
                </a:solidFill>
                <a:latin typeface="ＭＳ ゴシック" panose="020B0609070205080204" pitchFamily="49" charset="-128"/>
                <a:ea typeface="ＭＳ ゴシック" panose="020B0609070205080204" pitchFamily="49" charset="-128"/>
              </a:rPr>
              <a:t>子供や高齢者など、</a:t>
            </a:r>
            <a:r>
              <a:rPr lang="ja-JP" altLang="en-US" sz="1400" b="1" dirty="0">
                <a:solidFill>
                  <a:schemeClr val="tx1"/>
                </a:solidFill>
                <a:latin typeface="ＭＳ ゴシック" panose="020B0609070205080204" pitchFamily="49" charset="-128"/>
                <a:ea typeface="ＭＳ ゴシック" panose="020B0609070205080204" pitchFamily="49" charset="-128"/>
              </a:rPr>
              <a:t>抵抗力の弱い方は重症化しやすいため、</a:t>
            </a:r>
            <a:r>
              <a:rPr lang="ja-JP" altLang="en-US" sz="1400" b="1" dirty="0">
                <a:solidFill>
                  <a:srgbClr val="FF0000"/>
                </a:solidFill>
                <a:latin typeface="ＭＳ ゴシック" panose="020B0609070205080204" pitchFamily="49" charset="-128"/>
                <a:ea typeface="ＭＳ ゴシック" panose="020B0609070205080204" pitchFamily="49" charset="-128"/>
              </a:rPr>
              <a:t>喫食しない</a:t>
            </a:r>
            <a:r>
              <a:rPr lang="ja-JP" altLang="en-US" sz="1400" b="1" dirty="0">
                <a:solidFill>
                  <a:schemeClr val="tx1"/>
                </a:solidFill>
                <a:latin typeface="ＭＳ ゴシック" panose="020B0609070205080204" pitchFamily="49" charset="-128"/>
                <a:ea typeface="ＭＳ ゴシック" panose="020B0609070205080204" pitchFamily="49" charset="-128"/>
              </a:rPr>
              <a:t>　　   　 </a:t>
            </a:r>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r>
              <a:rPr lang="en-US" altLang="ja-JP" sz="1400" b="1" dirty="0">
                <a:solidFill>
                  <a:schemeClr val="tx1"/>
                </a:solidFill>
                <a:latin typeface="ＭＳ ゴシック" panose="020B0609070205080204" pitchFamily="49" charset="-128"/>
                <a:ea typeface="ＭＳ ゴシック" panose="020B0609070205080204" pitchFamily="49" charset="-128"/>
              </a:rPr>
              <a:t>      </a:t>
            </a:r>
            <a:r>
              <a:rPr lang="ja-JP" altLang="en-US" sz="1400" b="1" dirty="0">
                <a:solidFill>
                  <a:srgbClr val="FF0000"/>
                </a:solidFill>
                <a:latin typeface="ＭＳ ゴシック" panose="020B0609070205080204" pitchFamily="49" charset="-128"/>
                <a:ea typeface="ＭＳ ゴシック" panose="020B0609070205080204" pitchFamily="49" charset="-128"/>
              </a:rPr>
              <a:t>よう注意喚起</a:t>
            </a:r>
            <a:r>
              <a:rPr lang="ja-JP" altLang="en-US" sz="1400" b="1" dirty="0">
                <a:solidFill>
                  <a:schemeClr val="tx1"/>
                </a:solidFill>
                <a:latin typeface="ＭＳ ゴシック" panose="020B0609070205080204" pitchFamily="49" charset="-128"/>
                <a:ea typeface="ＭＳ ゴシック" panose="020B0609070205080204" pitchFamily="49" charset="-128"/>
              </a:rPr>
              <a:t>しましょう。）</a:t>
            </a:r>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endParaRPr lang="en-US" altLang="ja-JP" sz="500" b="1" dirty="0">
              <a:solidFill>
                <a:schemeClr val="tx1"/>
              </a:solidFill>
              <a:latin typeface="ＭＳ ゴシック" panose="020B0609070205080204" pitchFamily="49" charset="-128"/>
              <a:ea typeface="ＭＳ ゴシック" panose="020B0609070205080204" pitchFamily="49" charset="-128"/>
            </a:endParaRPr>
          </a:p>
          <a:p>
            <a:endParaRPr lang="en-US" altLang="ja-JP" sz="100" b="1" dirty="0">
              <a:solidFill>
                <a:schemeClr val="tx1"/>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 生肉を扱った調理器具</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r>
              <a:rPr lang="ja-JP" altLang="en-US" sz="1800" b="1" dirty="0">
                <a:solidFill>
                  <a:schemeClr val="tx1"/>
                </a:solidFill>
                <a:latin typeface="ＭＳ ゴシック" panose="020B0609070205080204" pitchFamily="49" charset="-128"/>
                <a:ea typeface="ＭＳ ゴシック" panose="020B0609070205080204" pitchFamily="49" charset="-128"/>
              </a:rPr>
              <a:t>   </a:t>
            </a:r>
            <a:r>
              <a:rPr lang="ja-JP" altLang="en-US" sz="1800" b="1" dirty="0">
                <a:solidFill>
                  <a:srgbClr val="FF0000"/>
                </a:solidFill>
                <a:latin typeface="ＭＳ ゴシック" panose="020B0609070205080204" pitchFamily="49" charset="-128"/>
                <a:ea typeface="ＭＳ ゴシック" panose="020B0609070205080204" pitchFamily="49" charset="-128"/>
              </a:rPr>
              <a:t>必ず</a:t>
            </a:r>
            <a:r>
              <a:rPr lang="ja-JP" altLang="en-US" sz="1800" b="1" dirty="0">
                <a:solidFill>
                  <a:schemeClr val="tx1"/>
                </a:solidFill>
                <a:latin typeface="ＭＳ ゴシック" panose="020B0609070205080204" pitchFamily="49" charset="-128"/>
                <a:ea typeface="ＭＳ ゴシック" panose="020B0609070205080204" pitchFamily="49" charset="-128"/>
              </a:rPr>
              <a:t>洗剤でよく洗ってから、熱湯や塩素系漂白剤などで </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r>
              <a:rPr lang="en-US" altLang="ja-JP" sz="1800" b="1" dirty="0">
                <a:solidFill>
                  <a:schemeClr val="tx1"/>
                </a:solidFill>
                <a:latin typeface="ＭＳ ゴシック" panose="020B0609070205080204" pitchFamily="49" charset="-128"/>
                <a:ea typeface="ＭＳ ゴシック" panose="020B0609070205080204" pitchFamily="49" charset="-128"/>
              </a:rPr>
              <a:t>   </a:t>
            </a:r>
            <a:r>
              <a:rPr lang="ja-JP" altLang="en-US" sz="1800" b="1" dirty="0">
                <a:solidFill>
                  <a:schemeClr val="tx1"/>
                </a:solidFill>
                <a:latin typeface="ＭＳ ゴシック" panose="020B0609070205080204" pitchFamily="49" charset="-128"/>
                <a:ea typeface="ＭＳ ゴシック" panose="020B0609070205080204" pitchFamily="49" charset="-128"/>
              </a:rPr>
              <a:t>消毒しましょう。</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67894" y="6975313"/>
            <a:ext cx="6480760" cy="512916"/>
          </a:xfrm>
          <a:prstGeom prst="rect">
            <a:avLst/>
          </a:prstGeom>
          <a:solidFill>
            <a:schemeClr val="accent4">
              <a:lumMod val="20000"/>
              <a:lumOff val="80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u="sng" dirty="0">
                <a:solidFill>
                  <a:srgbClr val="FF0000"/>
                </a:solidFill>
                <a:latin typeface="+mn-ea"/>
              </a:rPr>
              <a:t>一般的な許可施設では生食用の牛肉の提供はできません。</a:t>
            </a:r>
            <a:endParaRPr lang="en-US" altLang="ja-JP" sz="1400" b="1" u="sng" dirty="0">
              <a:solidFill>
                <a:srgbClr val="FF0000"/>
              </a:solidFill>
              <a:latin typeface="+mn-ea"/>
            </a:endParaRPr>
          </a:p>
          <a:p>
            <a:r>
              <a:rPr lang="ja-JP" altLang="en-US" sz="1400" b="1" u="sng" dirty="0">
                <a:solidFill>
                  <a:srgbClr val="FF0000"/>
                </a:solidFill>
                <a:latin typeface="+mn-ea"/>
              </a:rPr>
              <a:t>施設基準や製品製造にかかる規格基準を満たしている場合のみ提供可能です。</a:t>
            </a:r>
          </a:p>
        </p:txBody>
      </p:sp>
      <p:pic>
        <p:nvPicPr>
          <p:cNvPr id="4" name="図 3">
            <a:extLst>
              <a:ext uri="{FF2B5EF4-FFF2-40B4-BE49-F238E27FC236}">
                <a16:creationId xmlns:a16="http://schemas.microsoft.com/office/drawing/2014/main" id="{D5B16246-DC62-46C2-9B65-1FE36D08715D}"/>
              </a:ext>
            </a:extLst>
          </p:cNvPr>
          <p:cNvPicPr>
            <a:picLocks noChangeAspect="1"/>
          </p:cNvPicPr>
          <p:nvPr/>
        </p:nvPicPr>
        <p:blipFill>
          <a:blip r:embed="rId2"/>
          <a:stretch>
            <a:fillRect/>
          </a:stretch>
        </p:blipFill>
        <p:spPr>
          <a:xfrm rot="1101934">
            <a:off x="5854626" y="2987570"/>
            <a:ext cx="821178" cy="850324"/>
          </a:xfrm>
          <a:prstGeom prst="rect">
            <a:avLst/>
          </a:prstGeom>
        </p:spPr>
      </p:pic>
      <p:pic>
        <p:nvPicPr>
          <p:cNvPr id="8" name="図 7">
            <a:extLst>
              <a:ext uri="{FF2B5EF4-FFF2-40B4-BE49-F238E27FC236}">
                <a16:creationId xmlns:a16="http://schemas.microsoft.com/office/drawing/2014/main" id="{00000000-0008-0000-0000-000002000000}"/>
              </a:ext>
            </a:extLst>
          </p:cNvPr>
          <p:cNvPicPr>
            <a:picLocks noChangeAspect="1"/>
          </p:cNvPicPr>
          <p:nvPr/>
        </p:nvPicPr>
        <p:blipFill>
          <a:blip r:embed="rId3"/>
          <a:stretch>
            <a:fillRect/>
          </a:stretch>
        </p:blipFill>
        <p:spPr>
          <a:xfrm rot="5226178">
            <a:off x="5765754" y="4249998"/>
            <a:ext cx="981471" cy="981471"/>
          </a:xfrm>
          <a:prstGeom prst="rect">
            <a:avLst/>
          </a:prstGeom>
        </p:spPr>
      </p:pic>
    </p:spTree>
    <p:extLst>
      <p:ext uri="{BB962C8B-B14F-4D97-AF65-F5344CB8AC3E}">
        <p14:creationId xmlns:p14="http://schemas.microsoft.com/office/powerpoint/2010/main" val="28921287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272</TotalTime>
  <Words>339</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Arial</vt:lpstr>
      <vt:lpstr>Calibri</vt:lpstr>
      <vt:lpstr>Calibri Light</vt:lpstr>
      <vt:lpstr>Office テーマ</vt:lpstr>
      <vt:lpstr>腸管出血性大腸菌による  食中毒に注意してください！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お肉は中心部まで十分に加熱しましょう</dc:title>
  <dc:creator>奈良県</dc:creator>
  <cp:lastModifiedBy>三好 円香</cp:lastModifiedBy>
  <cp:revision>44</cp:revision>
  <cp:lastPrinted>2022-12-22T00:44:24Z</cp:lastPrinted>
  <dcterms:created xsi:type="dcterms:W3CDTF">2022-11-09T23:45:18Z</dcterms:created>
  <dcterms:modified xsi:type="dcterms:W3CDTF">2022-12-22T00:45:05Z</dcterms:modified>
</cp:coreProperties>
</file>