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84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ABE2E-D2C2-41F6-9563-F9C318C18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1E9D82-BFA6-40D9-A0D3-F97AB15C2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619E66-1A95-40D6-8891-1E8462D4C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0604F9-4758-406A-A11F-E01E1CFB4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DE56F8-3A22-426B-96B9-736A382A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38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55D87-0E43-4EA1-86AC-4AE5A7BE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1B6394D-924B-4175-92DF-37735912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DF8F38-58F8-4E92-A40F-9F1E30DC3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0F3011-BC3A-4A6B-887A-E13A40B2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BEA5E1-75E8-4725-B3A4-377054FD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44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C2E2049-DB6E-461D-A7AF-BA4D1CD64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43704F3-B19C-4650-81F7-B9A7E8413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FC145B-1F4A-4C91-8E6D-FA1729798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027FB1-E6CA-4B8F-A0E8-CB2179EAA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F22F77-CB88-4AF7-BFBF-655AA6B54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57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11167A-5D3F-40B3-AE6A-5C7D76D7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7E39D6-BADC-4B2F-8FF9-D4AA5EC66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496962-2FCE-4438-9250-AC94283FE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A0E7F6-2055-491A-8612-A4A819213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E8F3BC-31A3-46BF-92CB-063AAAC3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40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FCC82-066A-4E7F-A27B-5B549D9D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346549-DC15-4060-B6A7-DDAC5030F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9320E1-A84A-4F81-A8EF-D66046A7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995B9D-D8BE-49D5-9A64-D11DFCB34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5C8295-C4DC-4DB4-A4CC-E027074D6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45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1AD45A-2E97-4C21-95ED-9298570F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66D74C-CC16-4814-AE10-4FB694391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119DA4-DCC6-4A5E-BFB0-A72B4CC82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8F99A-B1C5-4E8A-BDDA-42233B1C9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E4B761-02C1-43EE-8F2E-F118B5A52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9F5966-B6E6-4468-9E40-53E635C55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15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6F5F60-DF54-4355-AE12-D3F62E826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106AA5-B8EA-43D4-97F9-AA144EB8D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DD524C-CBB7-45F6-AF7F-5058E2308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4E61DC-1771-42D2-BB2B-7747F70D6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DC1E8DB-F054-497D-9664-E521DCD00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D437A0-AAF1-4FD5-B1C8-4DAF2735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1171AD-76E3-45C6-AD07-243D77C15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AD1EB4-662F-4688-8935-CD22ED3E3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95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E79DFB-19FD-4DFF-9A78-A16DDD9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5A5261-8C6F-4427-A333-3FECDDEF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708106-1BD6-4C42-A172-506CBC1B2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EAF8D4-D366-4C8B-BCA8-DF20A246C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79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E29A3C1-8BAF-4642-90B9-0738966B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D60647-2448-4914-B96D-CFC58BA0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842324-A2F9-473B-ABD0-87FC0800A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05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CE57ED-CC97-449F-969A-F7515A5AA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B8E20A-783E-48AE-9793-CF85DFB90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E98694-79BE-466A-AA9D-C1202F7E9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63650C-8C67-4445-96D9-EDB35525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D9159B-6354-4055-AD79-553D43C2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3DE889-B133-45B0-8263-616E42AA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60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7419A3-A8C1-4582-9E55-AA0BD5E67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993BD2-B022-4FD4-8DEB-B32881A89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5D3099-88FB-4E67-BA79-3DC607B36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A1916A-293D-4929-8D00-183D54AB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EC8154-3663-427F-9085-86B22889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871B01-6E9A-438C-A6B6-ADF4DF95C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67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E96493A-5B15-4C55-946C-E3E62677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0505A-64C4-4F25-85D0-A6A99A08E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5DFD5B-2902-4AB3-B1FD-B9B07C541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95B16-1A38-414C-A15F-112E8759155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B6E403-FBBA-4B17-90AB-37E21DB5D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801F82-0F83-4CDA-940E-C0BCFAB48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FE21-B70C-40B8-8C24-2F185E4923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13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31A6A-BE34-2774-4E72-3D23E81E3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60B035B-89DC-E4CD-53F2-669CFA6CEC7E}"/>
              </a:ext>
            </a:extLst>
          </p:cNvPr>
          <p:cNvSpPr/>
          <p:nvPr/>
        </p:nvSpPr>
        <p:spPr>
          <a:xfrm>
            <a:off x="1646464" y="1370717"/>
            <a:ext cx="8899072" cy="52060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86"/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22265EE4-7B07-1346-3EC7-1101638E9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738716"/>
              </p:ext>
            </p:extLst>
          </p:nvPr>
        </p:nvGraphicFramePr>
        <p:xfrm>
          <a:off x="1605643" y="521124"/>
          <a:ext cx="9007928" cy="816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86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62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キャッチフレーズ</a:t>
                      </a:r>
                      <a:endParaRPr kumimoji="1" lang="ja-JP" altLang="en-US" sz="1300" dirty="0"/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</a:rPr>
                        <a:t>歴史文化資源の知識を向上！</a:t>
                      </a:r>
                    </a:p>
                  </a:txBody>
                  <a:tcPr marL="65314" marR="65314" marT="32657" marB="3265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</a:rPr>
                        <a:t>（申請者名）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区分</a:t>
                      </a:r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/>
                        <a:t>②周辺整備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7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事業名</a:t>
                      </a:r>
                      <a:endParaRPr kumimoji="1" lang="ja-JP" altLang="en-US" sz="1300" dirty="0"/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/>
                        <a:t>○○の解説案内板設置事業</a:t>
                      </a: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補助</a:t>
                      </a:r>
                      <a:endParaRPr kumimoji="1" lang="en-US" altLang="ja-JP" sz="900" dirty="0"/>
                    </a:p>
                    <a:p>
                      <a:pPr algn="ctr"/>
                      <a:r>
                        <a:rPr kumimoji="1" lang="ja-JP" altLang="en-US" sz="900" dirty="0"/>
                        <a:t>申請額</a:t>
                      </a:r>
                      <a:endParaRPr kumimoji="1" lang="ja-JP" altLang="en-US" sz="1300" dirty="0"/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</a:rPr>
                        <a:t>千円</a:t>
                      </a: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事業期間</a:t>
                      </a:r>
                      <a:endParaRPr kumimoji="1" lang="en-US" altLang="ja-JP" sz="900" dirty="0"/>
                    </a:p>
                    <a:p>
                      <a:pPr algn="ctr"/>
                      <a:r>
                        <a:rPr kumimoji="1" lang="ja-JP" altLang="en-US" sz="900" dirty="0"/>
                        <a:t>（全　体）</a:t>
                      </a:r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dirty="0"/>
                        <a:t>令和○年○月○日～令和○年○月○日</a:t>
                      </a:r>
                      <a:endParaRPr kumimoji="1" lang="ja-JP" altLang="en-US" sz="13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0A7B71-DB2F-D8AF-F81A-D2C74CE89A07}"/>
              </a:ext>
            </a:extLst>
          </p:cNvPr>
          <p:cNvSpPr txBox="1"/>
          <p:nvPr/>
        </p:nvSpPr>
        <p:spPr>
          <a:xfrm>
            <a:off x="2082451" y="2103814"/>
            <a:ext cx="7429500" cy="3258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86" u="sng" dirty="0"/>
              <a:t>【</a:t>
            </a:r>
            <a:r>
              <a:rPr lang="ja-JP" altLang="en-US" sz="1286" u="sng" dirty="0"/>
              <a:t>記入例</a:t>
            </a:r>
            <a:r>
              <a:rPr lang="en-US" altLang="ja-JP" sz="1286" u="sng" dirty="0"/>
              <a:t>】</a:t>
            </a:r>
            <a:r>
              <a:rPr lang="ja-JP" altLang="en-US" sz="1286" u="sng" dirty="0"/>
              <a:t>を参考に、申請書をもとに内容を １ 枚にまとめてください</a:t>
            </a:r>
            <a:r>
              <a:rPr lang="ja-JP" altLang="en-US" sz="1286" dirty="0"/>
              <a:t>。</a:t>
            </a:r>
            <a:endParaRPr lang="en-US" altLang="ja-JP" sz="1286" dirty="0"/>
          </a:p>
          <a:p>
            <a:endParaRPr lang="en-US" altLang="ja-JP" sz="1286" dirty="0"/>
          </a:p>
          <a:p>
            <a:endParaRPr lang="en-US" altLang="ja-JP" sz="1286" dirty="0"/>
          </a:p>
          <a:p>
            <a:r>
              <a:rPr lang="ja-JP" altLang="en-US" sz="1286" dirty="0"/>
              <a:t>審査員の資料になるものです。</a:t>
            </a:r>
            <a:endParaRPr lang="en-US" altLang="ja-JP" sz="1286" dirty="0"/>
          </a:p>
          <a:p>
            <a:endParaRPr lang="en-US" altLang="ja-JP" sz="1286" dirty="0"/>
          </a:p>
          <a:p>
            <a:r>
              <a:rPr lang="ja-JP" altLang="en-US" sz="1286" dirty="0"/>
              <a:t>特に審査員へ伝えたい事項、アピールポイントを記載してください。</a:t>
            </a:r>
            <a:endParaRPr lang="en-US" altLang="ja-JP" sz="1286" dirty="0"/>
          </a:p>
          <a:p>
            <a:endParaRPr lang="en-US" altLang="ja-JP" sz="1286" dirty="0"/>
          </a:p>
          <a:p>
            <a:r>
              <a:rPr lang="ja-JP" altLang="en-US" sz="1286" dirty="0"/>
              <a:t>　（「募集案内」に記載された審査基準を意識して記載すると、より良いです。）</a:t>
            </a:r>
            <a:endParaRPr lang="en-US" altLang="ja-JP" sz="1286" dirty="0"/>
          </a:p>
          <a:p>
            <a:endParaRPr lang="en-US" altLang="ja-JP" sz="1286" dirty="0"/>
          </a:p>
          <a:p>
            <a:endParaRPr lang="en-US" altLang="ja-JP" sz="1286" dirty="0"/>
          </a:p>
          <a:p>
            <a:r>
              <a:rPr lang="ja-JP" altLang="en-US" sz="1286" b="1" dirty="0">
                <a:solidFill>
                  <a:srgbClr val="FF0000"/>
                </a:solidFill>
              </a:rPr>
              <a:t>文章、イラスト、写真、図面等を使用してわかりやすく作成してください。</a:t>
            </a:r>
            <a:endParaRPr lang="en-US" altLang="ja-JP" sz="1286" b="1" dirty="0">
              <a:solidFill>
                <a:srgbClr val="FF0000"/>
              </a:solidFill>
            </a:endParaRPr>
          </a:p>
          <a:p>
            <a:endParaRPr lang="en-US" altLang="ja-JP" sz="1286" dirty="0"/>
          </a:p>
          <a:p>
            <a:r>
              <a:rPr lang="ja-JP" altLang="en-US" sz="1286" dirty="0"/>
              <a:t>添付資料として、チラシ、マップ等を添付することも可能です。</a:t>
            </a:r>
            <a:endParaRPr lang="en-US" altLang="ja-JP" sz="1286" dirty="0"/>
          </a:p>
          <a:p>
            <a:endParaRPr lang="en-US" altLang="ja-JP" sz="1286" dirty="0"/>
          </a:p>
          <a:p>
            <a:endParaRPr lang="en-US" altLang="ja-JP" sz="1286" dirty="0"/>
          </a:p>
          <a:p>
            <a:endParaRPr lang="en-US" altLang="ja-JP" sz="1286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4563233-D213-080C-0C35-A9BB2AE16ACA}"/>
              </a:ext>
            </a:extLst>
          </p:cNvPr>
          <p:cNvSpPr txBox="1"/>
          <p:nvPr/>
        </p:nvSpPr>
        <p:spPr>
          <a:xfrm>
            <a:off x="9511951" y="257316"/>
            <a:ext cx="1178528" cy="29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86" dirty="0"/>
              <a:t>【PDF</a:t>
            </a:r>
            <a:r>
              <a:rPr lang="ja-JP" altLang="en-US" sz="1286" dirty="0"/>
              <a:t>提出</a:t>
            </a:r>
            <a:r>
              <a:rPr lang="en-US" altLang="ja-JP" sz="1286" dirty="0"/>
              <a:t>】</a:t>
            </a:r>
            <a:endParaRPr lang="ja-JP" altLang="en-US" sz="1286" dirty="0"/>
          </a:p>
        </p:txBody>
      </p:sp>
      <p:sp>
        <p:nvSpPr>
          <p:cNvPr id="10" name="線吹き出し 1 (枠付き) 9">
            <a:extLst>
              <a:ext uri="{FF2B5EF4-FFF2-40B4-BE49-F238E27FC236}">
                <a16:creationId xmlns:a16="http://schemas.microsoft.com/office/drawing/2014/main" id="{2489DD05-2995-9791-4DF1-4DF296AF9DFE}"/>
              </a:ext>
            </a:extLst>
          </p:cNvPr>
          <p:cNvSpPr/>
          <p:nvPr/>
        </p:nvSpPr>
        <p:spPr>
          <a:xfrm>
            <a:off x="4375254" y="159232"/>
            <a:ext cx="4727926" cy="314734"/>
          </a:xfrm>
          <a:prstGeom prst="borderCallout1">
            <a:avLst>
              <a:gd name="adj1" fmla="val 52126"/>
              <a:gd name="adj2" fmla="val 204"/>
              <a:gd name="adj3" fmla="val 128732"/>
              <a:gd name="adj4" fmla="val -47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86" dirty="0"/>
              <a:t>事業の内容が一目でわかるようなキャッチフレーズをいれる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8AA17A-DC6D-999E-E28D-D99E84CAA40D}"/>
              </a:ext>
            </a:extLst>
          </p:cNvPr>
          <p:cNvSpPr txBox="1"/>
          <p:nvPr/>
        </p:nvSpPr>
        <p:spPr>
          <a:xfrm>
            <a:off x="3687536" y="5507755"/>
            <a:ext cx="5068838" cy="44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86" dirty="0">
                <a:solidFill>
                  <a:srgbClr val="FF0000"/>
                </a:solidFill>
              </a:rPr>
              <a:t>※</a:t>
            </a:r>
            <a:r>
              <a:rPr lang="ja-JP" altLang="en-US" sz="2286" dirty="0">
                <a:solidFill>
                  <a:srgbClr val="FF0000"/>
                </a:solidFill>
              </a:rPr>
              <a:t>申請書と一緒に提出してください。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0252C2-0565-B269-F14A-99E1CAF10CC4}"/>
              </a:ext>
            </a:extLst>
          </p:cNvPr>
          <p:cNvSpPr txBox="1"/>
          <p:nvPr/>
        </p:nvSpPr>
        <p:spPr>
          <a:xfrm>
            <a:off x="1864178" y="159233"/>
            <a:ext cx="1224644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86" dirty="0"/>
              <a:t>ＰＲペーパー</a:t>
            </a:r>
          </a:p>
        </p:txBody>
      </p:sp>
      <p:sp>
        <p:nvSpPr>
          <p:cNvPr id="14" name="線吹き出し 1 (枠付き) 13">
            <a:extLst>
              <a:ext uri="{FF2B5EF4-FFF2-40B4-BE49-F238E27FC236}">
                <a16:creationId xmlns:a16="http://schemas.microsoft.com/office/drawing/2014/main" id="{85946ACE-5DD4-DE6A-B4DA-2E90B66FCA59}"/>
              </a:ext>
            </a:extLst>
          </p:cNvPr>
          <p:cNvSpPr/>
          <p:nvPr/>
        </p:nvSpPr>
        <p:spPr>
          <a:xfrm>
            <a:off x="7802217" y="1698350"/>
            <a:ext cx="2655201" cy="810927"/>
          </a:xfrm>
          <a:prstGeom prst="borderCallout1">
            <a:avLst>
              <a:gd name="adj1" fmla="val 383"/>
              <a:gd name="adj2" fmla="val 50204"/>
              <a:gd name="adj3" fmla="val -121334"/>
              <a:gd name="adj4" fmla="val 5193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86" dirty="0"/>
              <a:t>➀保存修理　②周辺整備　</a:t>
            </a:r>
            <a:endParaRPr lang="en-US" altLang="ja-JP" sz="1286" dirty="0"/>
          </a:p>
          <a:p>
            <a:pPr algn="ctr"/>
            <a:r>
              <a:rPr lang="ja-JP" altLang="en-US" sz="1286" dirty="0"/>
              <a:t>いずれかを記入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99DD3E-F8D5-13D7-8013-F0AB562DB05D}"/>
              </a:ext>
            </a:extLst>
          </p:cNvPr>
          <p:cNvSpPr txBox="1"/>
          <p:nvPr/>
        </p:nvSpPr>
        <p:spPr>
          <a:xfrm>
            <a:off x="8673558" y="6576751"/>
            <a:ext cx="2042346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/>
              <a:t>令和</a:t>
            </a:r>
            <a:r>
              <a:rPr lang="en-US" altLang="ja-JP" sz="857" dirty="0"/>
              <a:t>7</a:t>
            </a:r>
            <a:r>
              <a:rPr lang="ja-JP" altLang="en-US" sz="857" dirty="0"/>
              <a:t>年度　文化資源活用補助金</a:t>
            </a:r>
          </a:p>
        </p:txBody>
      </p:sp>
    </p:spTree>
    <p:extLst>
      <p:ext uri="{BB962C8B-B14F-4D97-AF65-F5344CB8AC3E}">
        <p14:creationId xmlns:p14="http://schemas.microsoft.com/office/powerpoint/2010/main" val="2923081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186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</cp:revision>
  <dcterms:created xsi:type="dcterms:W3CDTF">2025-03-25T02:48:07Z</dcterms:created>
  <dcterms:modified xsi:type="dcterms:W3CDTF">2025-03-25T02:52:47Z</dcterms:modified>
</cp:coreProperties>
</file>