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1" r:id="rId2"/>
    <p:sldId id="27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2DCDB"/>
    <a:srgbClr val="CC00CC"/>
    <a:srgbClr val="00CC66"/>
    <a:srgbClr val="CC9900"/>
    <a:srgbClr val="FF99FF"/>
    <a:srgbClr val="FFFF66"/>
    <a:srgbClr val="FDEADA"/>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108" d="100"/>
          <a:sy n="108" d="100"/>
        </p:scale>
        <p:origin x="1722" y="8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D1D9A36-3734-42E3-B695-EBC604045C40}" type="datetimeFigureOut">
              <a:rPr kumimoji="1" lang="ja-JP" altLang="en-US" smtClean="0"/>
              <a:t>2025/1/24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6A8D79C-C940-4054-98B2-B84DB1C4BEB9}" type="slidenum">
              <a:rPr kumimoji="1" lang="ja-JP" altLang="en-US" smtClean="0"/>
              <a:t>‹#›</a:t>
            </a:fld>
            <a:endParaRPr kumimoji="1" lang="ja-JP" altLang="en-US"/>
          </a:p>
        </p:txBody>
      </p:sp>
    </p:spTree>
    <p:extLst>
      <p:ext uri="{BB962C8B-B14F-4D97-AF65-F5344CB8AC3E}">
        <p14:creationId xmlns:p14="http://schemas.microsoft.com/office/powerpoint/2010/main" val="15441389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1</a:t>
            </a:fld>
            <a:endParaRPr kumimoji="1" lang="ja-JP" altLang="en-US"/>
          </a:p>
        </p:txBody>
      </p:sp>
    </p:spTree>
    <p:extLst>
      <p:ext uri="{BB962C8B-B14F-4D97-AF65-F5344CB8AC3E}">
        <p14:creationId xmlns:p14="http://schemas.microsoft.com/office/powerpoint/2010/main" val="3777769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2</a:t>
            </a:fld>
            <a:endParaRPr kumimoji="1" lang="ja-JP" altLang="en-US"/>
          </a:p>
        </p:txBody>
      </p:sp>
    </p:spTree>
    <p:extLst>
      <p:ext uri="{BB962C8B-B14F-4D97-AF65-F5344CB8AC3E}">
        <p14:creationId xmlns:p14="http://schemas.microsoft.com/office/powerpoint/2010/main" val="3167545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701062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63287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5359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36576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26470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03911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37375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90686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77287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82193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14642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68A50-36DA-4EC9-B589-40BA29012C01}" type="datetimeFigureOut">
              <a:rPr kumimoji="1" lang="ja-JP" altLang="en-US" smtClean="0"/>
              <a:t>2025/1/24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277514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（様式３）</a:t>
            </a: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事業概要</a:t>
            </a: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・中学生・高校生が介護職を知るきっかけとなり、将来の職業として意識が高まる。</a:t>
            </a:r>
            <a:endParaRPr kumimoji="1" lang="en-US" altLang="ja-JP" sz="1400" dirty="0">
              <a:solidFill>
                <a:schemeClr val="tx1"/>
              </a:solidFill>
            </a:endParaRPr>
          </a:p>
          <a:p>
            <a:r>
              <a:rPr lang="ja-JP" altLang="en-US" sz="1400" dirty="0">
                <a:solidFill>
                  <a:schemeClr val="tx1"/>
                </a:solidFill>
              </a:rPr>
              <a:t>・教員の介護職への理解も促進し、生徒の進路等において介護関係の学校も選択肢の一つとして指導していってもらえることが期待できる</a:t>
            </a:r>
            <a:r>
              <a:rPr kumimoji="1" lang="ja-JP" altLang="en-US" sz="1400" dirty="0">
                <a:solidFill>
                  <a:schemeClr val="tx1"/>
                </a:solidFill>
              </a:rPr>
              <a:t>。</a:t>
            </a:r>
            <a:endParaRPr kumimoji="1" lang="en-US" altLang="ja-JP" sz="1400" dirty="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r>
              <a:rPr kumimoji="1" lang="ja-JP" altLang="en-US" sz="1400" dirty="0">
                <a:solidFill>
                  <a:schemeClr val="tx1"/>
                </a:solidFill>
                <a:latin typeface="+mn-ea"/>
              </a:rPr>
              <a:t>１　情報発信作戦</a:t>
            </a:r>
            <a:endParaRPr kumimoji="1" lang="en-US" altLang="ja-JP" sz="1400" dirty="0">
              <a:solidFill>
                <a:schemeClr val="tx1"/>
              </a:solidFill>
              <a:latin typeface="+mn-ea"/>
            </a:endParaRPr>
          </a:p>
          <a:p>
            <a:r>
              <a:rPr lang="ja-JP" altLang="en-US" sz="1400" dirty="0">
                <a:solidFill>
                  <a:schemeClr val="tx1"/>
                </a:solidFill>
                <a:latin typeface="+mn-ea"/>
              </a:rPr>
              <a:t>　　 若手介護職員が中学校や高校を訪問して生徒に介護</a:t>
            </a:r>
            <a:endParaRPr lang="en-US" altLang="ja-JP" sz="1400" dirty="0">
              <a:solidFill>
                <a:schemeClr val="tx1"/>
              </a:solidFill>
              <a:latin typeface="+mn-ea"/>
            </a:endParaRPr>
          </a:p>
          <a:p>
            <a:r>
              <a:rPr lang="ja-JP" altLang="en-US" sz="1400" dirty="0">
                <a:solidFill>
                  <a:schemeClr val="tx1"/>
                </a:solidFill>
                <a:latin typeface="+mn-ea"/>
              </a:rPr>
              <a:t>　の魅力の啓発活動を実施。</a:t>
            </a:r>
            <a:endParaRPr kumimoji="1" lang="en-US" altLang="ja-JP" sz="1400" dirty="0">
              <a:solidFill>
                <a:schemeClr val="tx1"/>
              </a:solidFill>
              <a:latin typeface="+mn-ea"/>
            </a:endParaRPr>
          </a:p>
          <a:p>
            <a:endParaRPr lang="en-US" altLang="ja-JP" sz="1400" dirty="0">
              <a:solidFill>
                <a:schemeClr val="tx1"/>
              </a:solidFill>
              <a:latin typeface="+mn-ea"/>
            </a:endParaRPr>
          </a:p>
          <a:p>
            <a:endParaRPr lang="en-US" altLang="ja-JP" sz="1400" dirty="0">
              <a:solidFill>
                <a:schemeClr val="tx1"/>
              </a:solidFill>
              <a:latin typeface="+mn-ea"/>
            </a:endParaRPr>
          </a:p>
          <a:p>
            <a:r>
              <a:rPr lang="ja-JP" altLang="en-US" sz="1400" dirty="0">
                <a:solidFill>
                  <a:schemeClr val="tx1"/>
                </a:solidFill>
                <a:latin typeface="+mn-ea"/>
              </a:rPr>
              <a:t>２　業界</a:t>
            </a:r>
            <a:r>
              <a:rPr lang="en-US" altLang="ja-JP" sz="1400" dirty="0">
                <a:solidFill>
                  <a:schemeClr val="tx1"/>
                </a:solidFill>
                <a:latin typeface="+mn-ea"/>
              </a:rPr>
              <a:t>PR</a:t>
            </a:r>
            <a:r>
              <a:rPr lang="ja-JP" altLang="en-US" sz="1400" dirty="0">
                <a:solidFill>
                  <a:schemeClr val="tx1"/>
                </a:solidFill>
                <a:latin typeface="+mn-ea"/>
              </a:rPr>
              <a:t>作戦</a:t>
            </a:r>
            <a:endParaRPr lang="en-US" altLang="ja-JP" sz="1400" dirty="0">
              <a:solidFill>
                <a:schemeClr val="tx1"/>
              </a:solidFill>
              <a:latin typeface="+mn-ea"/>
            </a:endParaRPr>
          </a:p>
          <a:p>
            <a:r>
              <a:rPr kumimoji="1" lang="ja-JP" altLang="en-US" sz="1400" dirty="0">
                <a:solidFill>
                  <a:schemeClr val="tx1"/>
                </a:solidFill>
                <a:latin typeface="+mn-ea"/>
              </a:rPr>
              <a:t>　　 介護業界イメージアップのパンフレットを作成し、中高</a:t>
            </a:r>
            <a:endParaRPr kumimoji="1" lang="en-US" altLang="ja-JP" sz="1400" dirty="0">
              <a:solidFill>
                <a:schemeClr val="tx1"/>
              </a:solidFill>
              <a:latin typeface="+mn-ea"/>
            </a:endParaRPr>
          </a:p>
          <a:p>
            <a:r>
              <a:rPr lang="ja-JP" altLang="en-US" sz="1400" dirty="0">
                <a:solidFill>
                  <a:schemeClr val="tx1"/>
                </a:solidFill>
                <a:latin typeface="+mn-ea"/>
              </a:rPr>
              <a:t>　　　</a:t>
            </a:r>
            <a:r>
              <a:rPr kumimoji="1" lang="ja-JP" altLang="en-US" sz="1400" dirty="0">
                <a:solidFill>
                  <a:schemeClr val="tx1"/>
                </a:solidFill>
                <a:latin typeface="+mn-ea"/>
              </a:rPr>
              <a:t>校生向けに配布。</a:t>
            </a:r>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dirty="0">
              <a:solidFill>
                <a:schemeClr val="tx1"/>
              </a:solidFill>
            </a:endParaRPr>
          </a:p>
          <a:p>
            <a:endParaRPr kumimoji="1" lang="en-US" altLang="ja-JP" dirty="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a:p>
            <a:r>
              <a:rPr kumimoji="1" lang="ja-JP" altLang="en-US" sz="1400" dirty="0">
                <a:solidFill>
                  <a:schemeClr val="tx1"/>
                </a:solidFill>
              </a:rPr>
              <a:t>介護業界はネガティブなイメージが根付き、</a:t>
            </a:r>
            <a:r>
              <a:rPr lang="ja-JP" altLang="en-US" sz="1400" dirty="0">
                <a:solidFill>
                  <a:schemeClr val="tx1"/>
                </a:solidFill>
              </a:rPr>
              <a:t>若者等の参入を阻害していると考えられる。若年者に介護職の魅力を発信し、介護への興味を持ってもらうきっかけづくりとしたい。</a:t>
            </a:r>
            <a:endParaRPr kumimoji="1" lang="en-US" altLang="ja-JP" sz="1400" dirty="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将来の職業選択の１つとして介護の仕事に関心をもつ若者を増やす</a:t>
            </a:r>
            <a:endParaRPr kumimoji="1" lang="en-US" altLang="ja-JP" sz="1400" dirty="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事業名</a:t>
            </a:r>
            <a:r>
              <a:rPr lang="en-US" altLang="ja-JP" sz="1400" b="1" dirty="0">
                <a:solidFill>
                  <a:schemeClr val="tx1"/>
                </a:solidFill>
              </a:rPr>
              <a:t>】</a:t>
            </a:r>
            <a:r>
              <a:rPr lang="ja-JP" altLang="en-US" sz="1400" b="1" dirty="0">
                <a:solidFill>
                  <a:schemeClr val="tx1"/>
                </a:solidFill>
              </a:rPr>
              <a:t>　　地域住民や学校の生徒に対する介護や介護の仕事の理解促進事業　　</a:t>
            </a:r>
            <a:r>
              <a:rPr lang="ja-JP" altLang="en-US" b="1" dirty="0">
                <a:solidFill>
                  <a:schemeClr val="tx1"/>
                </a:solidFill>
              </a:rPr>
              <a:t>　　　　</a:t>
            </a:r>
            <a:r>
              <a:rPr lang="ja-JP" altLang="en-US" sz="1000" b="1" dirty="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pPr algn="ctr"/>
            <a:r>
              <a:rPr kumimoji="1" lang="ja-JP" altLang="en-US" sz="1000" u="sng" dirty="0"/>
              <a:t>法人名：（社福）なら長寿・福祉人材会</a:t>
            </a:r>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j-ea"/>
                <a:ea typeface="+mj-ea"/>
              </a:rPr>
              <a:t>取組の背景</a:t>
            </a: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事業概要（取組の特長）</a:t>
            </a:r>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j-ea"/>
                <a:ea typeface="+mj-ea"/>
              </a:rPr>
              <a:t>◆アウト</a:t>
            </a:r>
            <a:r>
              <a:rPr lang="ja-JP" altLang="en-US" sz="1400" dirty="0">
                <a:solidFill>
                  <a:schemeClr val="tx1"/>
                </a:solidFill>
                <a:latin typeface="+mj-ea"/>
                <a:ea typeface="+mj-ea"/>
              </a:rPr>
              <a:t>プット</a:t>
            </a:r>
            <a:r>
              <a:rPr kumimoji="1" lang="ja-JP" altLang="en-US" sz="1400" dirty="0">
                <a:solidFill>
                  <a:schemeClr val="tx1"/>
                </a:solidFill>
                <a:latin typeface="+mj-ea"/>
                <a:ea typeface="+mj-ea"/>
              </a:rPr>
              <a:t>指標</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　　　中学校訪問数</a:t>
            </a:r>
            <a:r>
              <a:rPr lang="en-US" altLang="ja-JP" sz="1400" dirty="0">
                <a:solidFill>
                  <a:schemeClr val="tx1"/>
                </a:solidFill>
                <a:latin typeface="+mj-ea"/>
                <a:ea typeface="+mj-ea"/>
              </a:rPr>
              <a:t>5</a:t>
            </a:r>
            <a:r>
              <a:rPr lang="ja-JP" altLang="en-US" sz="1400" dirty="0">
                <a:solidFill>
                  <a:schemeClr val="tx1"/>
                </a:solidFill>
                <a:latin typeface="+mj-ea"/>
                <a:ea typeface="+mj-ea"/>
              </a:rPr>
              <a:t>校　参加者数（延べ）</a:t>
            </a:r>
            <a:r>
              <a:rPr lang="en-US" altLang="ja-JP" sz="1400" dirty="0">
                <a:solidFill>
                  <a:schemeClr val="tx1"/>
                </a:solidFill>
                <a:latin typeface="+mj-ea"/>
                <a:ea typeface="+mj-ea"/>
              </a:rPr>
              <a:t>400</a:t>
            </a:r>
            <a:r>
              <a:rPr lang="ja-JP" altLang="en-US" sz="1400" dirty="0">
                <a:solidFill>
                  <a:schemeClr val="tx1"/>
                </a:solidFill>
                <a:latin typeface="+mj-ea"/>
                <a:ea typeface="+mj-ea"/>
              </a:rPr>
              <a:t>名</a:t>
            </a:r>
            <a:endParaRPr lang="en-US" altLang="ja-JP" sz="1400" dirty="0">
              <a:solidFill>
                <a:schemeClr val="tx1"/>
              </a:solidFill>
              <a:latin typeface="+mj-ea"/>
              <a:ea typeface="+mj-ea"/>
            </a:endParaRPr>
          </a:p>
          <a:p>
            <a:r>
              <a:rPr kumimoji="1" lang="ja-JP" altLang="en-US" sz="1400" dirty="0">
                <a:solidFill>
                  <a:schemeClr val="tx1"/>
                </a:solidFill>
                <a:latin typeface="+mj-ea"/>
                <a:ea typeface="+mj-ea"/>
              </a:rPr>
              <a:t>　　　高校訪問数</a:t>
            </a:r>
            <a:r>
              <a:rPr kumimoji="1" lang="en-US" altLang="ja-JP" sz="1400" dirty="0">
                <a:solidFill>
                  <a:schemeClr val="tx1"/>
                </a:solidFill>
                <a:latin typeface="+mj-ea"/>
                <a:ea typeface="+mj-ea"/>
              </a:rPr>
              <a:t>10</a:t>
            </a:r>
            <a:r>
              <a:rPr kumimoji="1" lang="ja-JP" altLang="en-US" sz="1400" dirty="0">
                <a:solidFill>
                  <a:schemeClr val="tx1"/>
                </a:solidFill>
                <a:latin typeface="+mj-ea"/>
                <a:ea typeface="+mj-ea"/>
              </a:rPr>
              <a:t>校 参加者数（延べ） </a:t>
            </a:r>
            <a:r>
              <a:rPr kumimoji="1" lang="en-US" altLang="ja-JP" sz="1400" dirty="0">
                <a:solidFill>
                  <a:schemeClr val="tx1"/>
                </a:solidFill>
                <a:latin typeface="+mj-ea"/>
                <a:ea typeface="+mj-ea"/>
              </a:rPr>
              <a:t>1,000</a:t>
            </a:r>
            <a:r>
              <a:rPr kumimoji="1" lang="ja-JP" altLang="en-US" sz="1400" dirty="0">
                <a:solidFill>
                  <a:schemeClr val="tx1"/>
                </a:solidFill>
                <a:latin typeface="+mj-ea"/>
                <a:ea typeface="+mj-ea"/>
              </a:rPr>
              <a:t>名　</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a:t>
            </a:r>
            <a:r>
              <a:rPr kumimoji="1" lang="ja-JP" altLang="en-US" sz="1400" dirty="0">
                <a:solidFill>
                  <a:schemeClr val="tx1"/>
                </a:solidFill>
                <a:latin typeface="+mj-ea"/>
                <a:ea typeface="+mj-ea"/>
              </a:rPr>
              <a:t>アウトカム指標</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　　　職場体験参加者数　</a:t>
            </a:r>
            <a:r>
              <a:rPr lang="en-US" altLang="ja-JP" sz="1400" dirty="0">
                <a:solidFill>
                  <a:schemeClr val="tx1"/>
                </a:solidFill>
                <a:latin typeface="+mj-ea"/>
                <a:ea typeface="+mj-ea"/>
              </a:rPr>
              <a:t>20</a:t>
            </a:r>
            <a:r>
              <a:rPr lang="ja-JP" altLang="en-US" sz="1400" dirty="0">
                <a:solidFill>
                  <a:schemeClr val="tx1"/>
                </a:solidFill>
                <a:latin typeface="+mj-ea"/>
                <a:ea typeface="+mj-ea"/>
              </a:rPr>
              <a:t>名（</a:t>
            </a:r>
            <a:r>
              <a:rPr lang="en-US" altLang="ja-JP" sz="1400" dirty="0">
                <a:solidFill>
                  <a:schemeClr val="tx1"/>
                </a:solidFill>
                <a:latin typeface="+mj-ea"/>
                <a:ea typeface="+mj-ea"/>
              </a:rPr>
              <a:t>R</a:t>
            </a:r>
            <a:r>
              <a:rPr lang="ja-JP" altLang="en-US" sz="1400" dirty="0">
                <a:solidFill>
                  <a:srgbClr val="FF0000"/>
                </a:solidFill>
                <a:latin typeface="+mj-ea"/>
                <a:ea typeface="+mj-ea"/>
              </a:rPr>
              <a:t>●</a:t>
            </a:r>
            <a:r>
              <a:rPr lang="ja-JP" altLang="en-US" sz="1400" dirty="0">
                <a:solidFill>
                  <a:schemeClr val="tx1"/>
                </a:solidFill>
                <a:latin typeface="+mj-ea"/>
                <a:ea typeface="+mj-ea"/>
              </a:rPr>
              <a:t>実績：</a:t>
            </a:r>
            <a:r>
              <a:rPr lang="en-US" altLang="ja-JP" sz="1400" dirty="0">
                <a:solidFill>
                  <a:schemeClr val="tx1"/>
                </a:solidFill>
                <a:latin typeface="+mj-ea"/>
                <a:ea typeface="+mj-ea"/>
              </a:rPr>
              <a:t>15</a:t>
            </a:r>
            <a:r>
              <a:rPr lang="ja-JP" altLang="en-US" sz="1400" dirty="0">
                <a:solidFill>
                  <a:schemeClr val="tx1"/>
                </a:solidFill>
                <a:latin typeface="+mj-ea"/>
                <a:ea typeface="+mj-ea"/>
              </a:rPr>
              <a:t>名）</a:t>
            </a:r>
            <a:endParaRPr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Ｒ</a:t>
            </a:r>
            <a:r>
              <a:rPr kumimoji="1" lang="ja-JP" altLang="en-US" sz="1400" dirty="0">
                <a:solidFill>
                  <a:srgbClr val="FF0000"/>
                </a:solidFill>
              </a:rPr>
              <a:t>●</a:t>
            </a:r>
            <a:r>
              <a:rPr kumimoji="1" lang="ja-JP" altLang="en-US" sz="1400" dirty="0"/>
              <a:t>事業目標</a:t>
            </a:r>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事業効果</a:t>
            </a:r>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事業目的</a:t>
            </a:r>
            <a:endParaRPr kumimoji="1" lang="ja-JP" altLang="en-US" sz="1400" dirty="0">
              <a:latin typeface="+mn-ea"/>
            </a:endParaRPr>
          </a:p>
        </p:txBody>
      </p:sp>
      <p:sp>
        <p:nvSpPr>
          <p:cNvPr id="9" name="角丸四角形 8"/>
          <p:cNvSpPr/>
          <p:nvPr/>
        </p:nvSpPr>
        <p:spPr>
          <a:xfrm>
            <a:off x="193424" y="111511"/>
            <a:ext cx="3046952" cy="330313"/>
          </a:xfrm>
          <a:prstGeom prst="round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rPr>
              <a:t>事業計画書の「実施事業名」を記入してください。</a:t>
            </a:r>
            <a:r>
              <a:rPr kumimoji="1" lang="en-US" altLang="ja-JP" sz="900" dirty="0">
                <a:solidFill>
                  <a:srgbClr val="FF0000"/>
                </a:solidFill>
              </a:rPr>
              <a:t> </a:t>
            </a:r>
            <a:endParaRPr kumimoji="1" lang="ja-JP" altLang="en-US" sz="900" dirty="0">
              <a:solidFill>
                <a:srgbClr val="FF0000"/>
              </a:solidFill>
            </a:endParaRPr>
          </a:p>
        </p:txBody>
      </p:sp>
      <p:sp>
        <p:nvSpPr>
          <p:cNvPr id="4" name="角丸四角形 3"/>
          <p:cNvSpPr/>
          <p:nvPr/>
        </p:nvSpPr>
        <p:spPr>
          <a:xfrm>
            <a:off x="5375916" y="56059"/>
            <a:ext cx="780260" cy="291147"/>
          </a:xfrm>
          <a:prstGeom prst="roundRect">
            <a:avLst/>
          </a:prstGeom>
          <a:solidFill>
            <a:srgbClr val="FFFFCC"/>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FF0000"/>
                </a:solidFill>
              </a:rPr>
              <a:t>記載例</a:t>
            </a:r>
          </a:p>
        </p:txBody>
      </p:sp>
      <p:sp>
        <p:nvSpPr>
          <p:cNvPr id="8" name="角丸四角形吹き出し 7"/>
          <p:cNvSpPr/>
          <p:nvPr/>
        </p:nvSpPr>
        <p:spPr>
          <a:xfrm>
            <a:off x="715709" y="5227841"/>
            <a:ext cx="3653154" cy="1430993"/>
          </a:xfrm>
          <a:prstGeom prst="wedgeRoundRectCallout">
            <a:avLst>
              <a:gd name="adj1" fmla="val -59706"/>
              <a:gd name="adj2" fmla="val -59304"/>
              <a:gd name="adj3" fmla="val 16667"/>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a:solidFill>
                <a:schemeClr val="tx1"/>
              </a:solidFill>
            </a:endParaRPr>
          </a:p>
          <a:p>
            <a:endParaRPr lang="en-US" altLang="ja-JP" sz="1050" dirty="0">
              <a:solidFill>
                <a:schemeClr val="tx1"/>
              </a:solidFill>
            </a:endParaRPr>
          </a:p>
          <a:p>
            <a:endParaRPr lang="en-US" altLang="ja-JP" sz="900" dirty="0">
              <a:solidFill>
                <a:schemeClr val="tx1"/>
              </a:solidFill>
            </a:endParaRPr>
          </a:p>
          <a:p>
            <a:r>
              <a:rPr lang="ja-JP" altLang="en-US" sz="1000" dirty="0">
                <a:solidFill>
                  <a:schemeClr val="tx1"/>
                </a:solidFill>
              </a:rPr>
              <a:t>（例）アウトカム指標</a:t>
            </a:r>
            <a:r>
              <a:rPr lang="en-US" altLang="ja-JP" sz="1000" dirty="0">
                <a:solidFill>
                  <a:schemeClr val="tx1"/>
                </a:solidFill>
              </a:rPr>
              <a:t>※</a:t>
            </a:r>
            <a:r>
              <a:rPr lang="ja-JP" altLang="en-US" sz="1000" dirty="0">
                <a:solidFill>
                  <a:schemeClr val="tx1"/>
                </a:solidFill>
              </a:rPr>
              <a:t>可能な限り数値目標を設定してください。</a:t>
            </a:r>
            <a:endParaRPr lang="en-US" altLang="ja-JP" sz="1000" dirty="0">
              <a:solidFill>
                <a:schemeClr val="tx1"/>
              </a:solidFill>
            </a:endParaRPr>
          </a:p>
          <a:p>
            <a:r>
              <a:rPr lang="ja-JP" altLang="en-US" sz="900" dirty="0">
                <a:solidFill>
                  <a:schemeClr val="tx1"/>
                </a:solidFill>
              </a:rPr>
              <a:t>・介護職員の年間採用人数　　　名（</a:t>
            </a:r>
            <a:r>
              <a:rPr lang="en-US" altLang="ja-JP" sz="900" dirty="0">
                <a:solidFill>
                  <a:schemeClr val="tx1"/>
                </a:solidFill>
              </a:rPr>
              <a:t>R</a:t>
            </a:r>
            <a:r>
              <a:rPr lang="ja-JP" altLang="en-US" sz="900" dirty="0">
                <a:solidFill>
                  <a:srgbClr val="FF0000"/>
                </a:solidFill>
              </a:rPr>
              <a:t>●</a:t>
            </a:r>
            <a:r>
              <a:rPr lang="ja-JP" altLang="en-US" sz="900" dirty="0">
                <a:solidFill>
                  <a:schemeClr val="tx1"/>
                </a:solidFill>
              </a:rPr>
              <a:t>実績○名</a:t>
            </a:r>
            <a:r>
              <a:rPr lang="en-US" altLang="ja-JP" sz="900" dirty="0">
                <a:solidFill>
                  <a:schemeClr val="tx1"/>
                </a:solidFill>
              </a:rPr>
              <a:t>)</a:t>
            </a:r>
          </a:p>
          <a:p>
            <a:r>
              <a:rPr lang="ja-JP" altLang="en-US" sz="900" dirty="0">
                <a:solidFill>
                  <a:schemeClr val="tx1"/>
                </a:solidFill>
              </a:rPr>
              <a:t>・女性職員の採用率　　　　％（</a:t>
            </a:r>
            <a:r>
              <a:rPr lang="en-US" altLang="ja-JP" sz="900" dirty="0">
                <a:solidFill>
                  <a:schemeClr val="tx1"/>
                </a:solidFill>
              </a:rPr>
              <a:t>R</a:t>
            </a:r>
            <a:r>
              <a:rPr lang="ja-JP" altLang="en-US" sz="900" dirty="0">
                <a:solidFill>
                  <a:srgbClr val="FF0000"/>
                </a:solidFill>
              </a:rPr>
              <a:t>●</a:t>
            </a:r>
            <a:r>
              <a:rPr lang="ja-JP" altLang="en-US" sz="900" dirty="0">
                <a:solidFill>
                  <a:schemeClr val="tx1"/>
                </a:solidFill>
              </a:rPr>
              <a:t>実績○％）</a:t>
            </a:r>
            <a:endParaRPr lang="en-US" altLang="ja-JP" sz="900" dirty="0">
              <a:solidFill>
                <a:schemeClr val="tx1"/>
              </a:solidFill>
            </a:endParaRPr>
          </a:p>
          <a:p>
            <a:r>
              <a:rPr lang="ja-JP" altLang="en-US" sz="900" dirty="0">
                <a:solidFill>
                  <a:schemeClr val="tx1"/>
                </a:solidFill>
              </a:rPr>
              <a:t>・育休取得後復帰した職員数　　名（</a:t>
            </a:r>
            <a:r>
              <a:rPr lang="en-US" altLang="ja-JP" sz="900" dirty="0">
                <a:solidFill>
                  <a:schemeClr val="tx1"/>
                </a:solidFill>
              </a:rPr>
              <a:t>R</a:t>
            </a:r>
            <a:r>
              <a:rPr lang="ja-JP" altLang="en-US" sz="900" dirty="0">
                <a:solidFill>
                  <a:srgbClr val="FF0000"/>
                </a:solidFill>
              </a:rPr>
              <a:t>●</a:t>
            </a:r>
            <a:r>
              <a:rPr lang="ja-JP" altLang="en-US" sz="900" dirty="0">
                <a:solidFill>
                  <a:schemeClr val="tx1"/>
                </a:solidFill>
              </a:rPr>
              <a:t>実績○名）</a:t>
            </a:r>
            <a:endParaRPr lang="en-US" altLang="ja-JP" sz="900" dirty="0">
              <a:solidFill>
                <a:schemeClr val="tx1"/>
              </a:solidFill>
            </a:endParaRPr>
          </a:p>
          <a:p>
            <a:r>
              <a:rPr lang="ja-JP" altLang="en-US" sz="900" dirty="0">
                <a:solidFill>
                  <a:schemeClr val="tx1"/>
                </a:solidFill>
              </a:rPr>
              <a:t>・介護職員離職率　　　　％（</a:t>
            </a:r>
            <a:r>
              <a:rPr lang="en-US" altLang="ja-JP" sz="900" dirty="0">
                <a:solidFill>
                  <a:schemeClr val="tx1"/>
                </a:solidFill>
              </a:rPr>
              <a:t>R</a:t>
            </a:r>
            <a:r>
              <a:rPr lang="ja-JP" altLang="en-US" sz="900" dirty="0">
                <a:solidFill>
                  <a:srgbClr val="FF0000"/>
                </a:solidFill>
              </a:rPr>
              <a:t>●</a:t>
            </a:r>
            <a:r>
              <a:rPr lang="ja-JP" altLang="en-US" sz="900" dirty="0">
                <a:solidFill>
                  <a:schemeClr val="tx1"/>
                </a:solidFill>
              </a:rPr>
              <a:t>実績○％）</a:t>
            </a:r>
            <a:endParaRPr lang="en-US" altLang="ja-JP" sz="900" dirty="0">
              <a:solidFill>
                <a:schemeClr val="tx1"/>
              </a:solidFill>
            </a:endParaRPr>
          </a:p>
          <a:p>
            <a:r>
              <a:rPr lang="ja-JP" altLang="en-US" sz="900" dirty="0">
                <a:solidFill>
                  <a:schemeClr val="tx1"/>
                </a:solidFill>
              </a:rPr>
              <a:t>・アンケートによる介護の仕事に興味を持った人の割合</a:t>
            </a:r>
            <a:endParaRPr lang="en-US" altLang="ja-JP" sz="900" dirty="0">
              <a:solidFill>
                <a:schemeClr val="tx1"/>
              </a:solidFill>
            </a:endParaRPr>
          </a:p>
          <a:p>
            <a:r>
              <a:rPr lang="ja-JP" altLang="en-US" sz="900" dirty="0">
                <a:solidFill>
                  <a:schemeClr val="tx1"/>
                </a:solidFill>
              </a:rPr>
              <a:t>　　　　　％（</a:t>
            </a:r>
            <a:r>
              <a:rPr lang="en-US" altLang="ja-JP" sz="900" dirty="0">
                <a:solidFill>
                  <a:schemeClr val="tx1"/>
                </a:solidFill>
              </a:rPr>
              <a:t>R</a:t>
            </a:r>
            <a:r>
              <a:rPr lang="ja-JP" altLang="en-US" sz="900" dirty="0">
                <a:solidFill>
                  <a:srgbClr val="FF0000"/>
                </a:solidFill>
              </a:rPr>
              <a:t>●</a:t>
            </a:r>
            <a:r>
              <a:rPr lang="ja-JP" altLang="en-US" sz="900" dirty="0">
                <a:solidFill>
                  <a:schemeClr val="tx1"/>
                </a:solidFill>
              </a:rPr>
              <a:t>実績○％） </a:t>
            </a:r>
            <a:endParaRPr lang="en-US" altLang="ja-JP" sz="900" dirty="0">
              <a:solidFill>
                <a:schemeClr val="tx1"/>
              </a:solidFill>
            </a:endParaRPr>
          </a:p>
          <a:p>
            <a:r>
              <a:rPr lang="ja-JP" altLang="en-US" sz="900" dirty="0">
                <a:solidFill>
                  <a:schemeClr val="tx1"/>
                </a:solidFill>
              </a:rPr>
              <a:t>・腰痛を訴える職員の割合　　　　％（</a:t>
            </a:r>
            <a:r>
              <a:rPr lang="en-US" altLang="ja-JP" sz="900" dirty="0">
                <a:solidFill>
                  <a:schemeClr val="tx1"/>
                </a:solidFill>
              </a:rPr>
              <a:t>R</a:t>
            </a:r>
            <a:r>
              <a:rPr lang="ja-JP" altLang="en-US" sz="900" dirty="0">
                <a:solidFill>
                  <a:srgbClr val="FF0000"/>
                </a:solidFill>
              </a:rPr>
              <a:t>●</a:t>
            </a:r>
            <a:r>
              <a:rPr lang="ja-JP" altLang="en-US" sz="900" dirty="0">
                <a:solidFill>
                  <a:schemeClr val="tx1"/>
                </a:solidFill>
              </a:rPr>
              <a:t>実績○％） </a:t>
            </a:r>
            <a:endParaRPr lang="en-US" altLang="ja-JP" sz="900" dirty="0">
              <a:solidFill>
                <a:schemeClr val="tx1"/>
              </a:solidFill>
            </a:endParaRPr>
          </a:p>
          <a:p>
            <a:r>
              <a:rPr lang="en-US" altLang="ja-JP" sz="900" dirty="0">
                <a:solidFill>
                  <a:srgbClr val="FF0000"/>
                </a:solidFill>
              </a:rPr>
              <a:t>※</a:t>
            </a:r>
            <a:r>
              <a:rPr lang="ja-JP" altLang="en-US" sz="900" dirty="0">
                <a:solidFill>
                  <a:srgbClr val="FF0000"/>
                </a:solidFill>
              </a:rPr>
              <a:t>実績は直近の実績を記載してください。</a:t>
            </a:r>
            <a:endParaRPr lang="en-US" altLang="ja-JP" sz="900" dirty="0">
              <a:solidFill>
                <a:srgbClr val="FF0000"/>
              </a:solidFill>
            </a:endParaRPr>
          </a:p>
          <a:p>
            <a:endParaRPr lang="en-US" altLang="ja-JP" sz="900" dirty="0">
              <a:solidFill>
                <a:schemeClr val="tx1"/>
              </a:solidFill>
            </a:endParaRPr>
          </a:p>
          <a:p>
            <a:endParaRPr lang="en-US" altLang="ja-JP" sz="900" dirty="0">
              <a:solidFill>
                <a:schemeClr val="tx1"/>
              </a:solidFill>
            </a:endParaRPr>
          </a:p>
          <a:p>
            <a:endParaRPr kumimoji="1" lang="en-US" altLang="ja-JP" sz="900" dirty="0">
              <a:solidFill>
                <a:schemeClr val="tx1"/>
              </a:solidFill>
            </a:endParaRPr>
          </a:p>
          <a:p>
            <a:endParaRPr kumimoji="1" lang="ja-JP" altLang="en-US" sz="1050" dirty="0">
              <a:solidFill>
                <a:schemeClr val="tx1"/>
              </a:solidFill>
            </a:endParaRPr>
          </a:p>
        </p:txBody>
      </p:sp>
      <p:sp>
        <p:nvSpPr>
          <p:cNvPr id="10" name="テキスト ボックス 9"/>
          <p:cNvSpPr txBox="1"/>
          <p:nvPr/>
        </p:nvSpPr>
        <p:spPr>
          <a:xfrm>
            <a:off x="6898888" y="1221260"/>
            <a:ext cx="2130182" cy="276999"/>
          </a:xfrm>
          <a:prstGeom prst="rect">
            <a:avLst/>
          </a:prstGeom>
          <a:noFill/>
        </p:spPr>
        <p:txBody>
          <a:bodyPr wrap="square" rtlCol="0">
            <a:spAutoFit/>
          </a:bodyPr>
          <a:lstStyle/>
          <a:p>
            <a:r>
              <a:rPr lang="en-US" altLang="ja-JP" sz="1200" dirty="0"/>
              <a:t>【</a:t>
            </a:r>
            <a:r>
              <a:rPr lang="ja-JP" altLang="en-US" sz="1200" dirty="0"/>
              <a:t>補助金要望額</a:t>
            </a:r>
            <a:r>
              <a:rPr lang="en-US" altLang="ja-JP" sz="1200" dirty="0"/>
              <a:t>】</a:t>
            </a:r>
            <a:r>
              <a:rPr lang="ja-JP" altLang="en-US" sz="1200" dirty="0"/>
              <a:t>１，０００千円</a:t>
            </a:r>
          </a:p>
        </p:txBody>
      </p:sp>
    </p:spTree>
    <p:extLst>
      <p:ext uri="{BB962C8B-B14F-4D97-AF65-F5344CB8AC3E}">
        <p14:creationId xmlns:p14="http://schemas.microsoft.com/office/powerpoint/2010/main" val="1748208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（様式３）</a:t>
            </a: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事業概要</a:t>
            </a: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dirty="0">
              <a:solidFill>
                <a:schemeClr val="tx1"/>
              </a:solidFill>
            </a:endParaRPr>
          </a:p>
          <a:p>
            <a:endParaRPr kumimoji="1" lang="en-US" altLang="ja-JP" dirty="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事業名</a:t>
            </a:r>
            <a:r>
              <a:rPr lang="en-US" altLang="ja-JP" sz="1400" b="1" dirty="0">
                <a:solidFill>
                  <a:schemeClr val="tx1"/>
                </a:solidFill>
              </a:rPr>
              <a:t>】</a:t>
            </a:r>
            <a:r>
              <a:rPr lang="ja-JP" altLang="en-US" sz="1400" b="1" dirty="0">
                <a:solidFill>
                  <a:schemeClr val="tx1"/>
                </a:solidFill>
              </a:rPr>
              <a:t>　　　　</a:t>
            </a:r>
            <a:r>
              <a:rPr lang="ja-JP" altLang="en-US" b="1" dirty="0">
                <a:solidFill>
                  <a:schemeClr val="tx1"/>
                </a:solidFill>
              </a:rPr>
              <a:t>　　　　</a:t>
            </a:r>
            <a:r>
              <a:rPr lang="ja-JP" altLang="en-US" sz="1000" b="1" dirty="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r>
              <a:rPr kumimoji="1" lang="ja-JP" altLang="en-US" sz="1000" dirty="0"/>
              <a:t>法人名：</a:t>
            </a:r>
            <a:r>
              <a:rPr kumimoji="1" lang="ja-JP" altLang="en-US" sz="1000" u="sng" dirty="0"/>
              <a:t>　　　　　　　　　　　　　　　　　　　　　</a:t>
            </a:r>
            <a:r>
              <a:rPr kumimoji="1" lang="ja-JP" altLang="en-US" sz="1000" dirty="0"/>
              <a:t>　　　　　　　　　　　　　　　　　　　　　　</a:t>
            </a:r>
            <a:r>
              <a:rPr kumimoji="1" lang="ja-JP" altLang="en-US" sz="1000" u="sng" dirty="0"/>
              <a:t>　　　　　　　　　　　　　</a:t>
            </a:r>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j-ea"/>
                <a:ea typeface="+mj-ea"/>
              </a:rPr>
              <a:t>取組の背景</a:t>
            </a: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事業概要（取組の特長）</a:t>
            </a:r>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Ｒ５事業目標</a:t>
            </a:r>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事業効果</a:t>
            </a:r>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事業目的</a:t>
            </a:r>
            <a:endParaRPr kumimoji="1" lang="ja-JP" altLang="en-US" sz="1400" dirty="0">
              <a:latin typeface="+mn-ea"/>
            </a:endParaRPr>
          </a:p>
        </p:txBody>
      </p:sp>
      <p:sp>
        <p:nvSpPr>
          <p:cNvPr id="10" name="テキスト ボックス 9"/>
          <p:cNvSpPr txBox="1"/>
          <p:nvPr/>
        </p:nvSpPr>
        <p:spPr>
          <a:xfrm>
            <a:off x="6012160" y="1221261"/>
            <a:ext cx="3016910" cy="276999"/>
          </a:xfrm>
          <a:prstGeom prst="rect">
            <a:avLst/>
          </a:prstGeom>
          <a:noFill/>
        </p:spPr>
        <p:txBody>
          <a:bodyPr wrap="square" rtlCol="0">
            <a:spAutoFit/>
          </a:bodyPr>
          <a:lstStyle/>
          <a:p>
            <a:r>
              <a:rPr lang="en-US" altLang="ja-JP" sz="1200" dirty="0"/>
              <a:t>【</a:t>
            </a:r>
            <a:r>
              <a:rPr lang="ja-JP" altLang="en-US" sz="1200" dirty="0"/>
              <a:t>補助金要望額</a:t>
            </a:r>
            <a:r>
              <a:rPr lang="en-US" altLang="ja-JP" sz="1200" dirty="0"/>
              <a:t>】</a:t>
            </a:r>
            <a:r>
              <a:rPr lang="ja-JP" altLang="en-US" sz="1200" dirty="0"/>
              <a:t>　　　　　　　　　　　　　　千円</a:t>
            </a:r>
          </a:p>
        </p:txBody>
      </p:sp>
    </p:spTree>
    <p:extLst>
      <p:ext uri="{BB962C8B-B14F-4D97-AF65-F5344CB8AC3E}">
        <p14:creationId xmlns:p14="http://schemas.microsoft.com/office/powerpoint/2010/main" val="39280281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7472</TotalTime>
  <Words>451</Words>
  <Application>Microsoft Office PowerPoint</Application>
  <PresentationFormat>画面に合わせる (4:3)</PresentationFormat>
  <Paragraphs>73</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北村 由起子</dc:creator>
  <cp:lastModifiedBy>平山 稚菜</cp:lastModifiedBy>
  <cp:revision>349</cp:revision>
  <cp:lastPrinted>2023-02-20T05:26:19Z</cp:lastPrinted>
  <dcterms:modified xsi:type="dcterms:W3CDTF">2025-01-24T02:21:43Z</dcterms:modified>
</cp:coreProperties>
</file>