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12801600" cy="9601200" type="A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4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839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r">
              <a:defRPr sz="800"/>
            </a:lvl1pPr>
          </a:lstStyle>
          <a:p>
            <a:fld id="{CDE41DD0-3042-452A-9EAC-D49DC3668173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0113" y="852488"/>
            <a:ext cx="3059112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058" tIns="31529" rIns="63058" bIns="315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824" y="3275689"/>
            <a:ext cx="7951690" cy="2680205"/>
          </a:xfrm>
          <a:prstGeom prst="rect">
            <a:avLst/>
          </a:prstGeom>
        </p:spPr>
        <p:txBody>
          <a:bodyPr vert="horz" lIns="63058" tIns="31529" rIns="63058" bIns="315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839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r">
              <a:defRPr sz="800"/>
            </a:lvl1pPr>
          </a:lstStyle>
          <a:p>
            <a:fld id="{73DFBA1C-DBEC-4A24-B7BA-03C031D9E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11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9"/>
            <a:ext cx="9601200" cy="3342640"/>
          </a:xfrm>
        </p:spPr>
        <p:txBody>
          <a:bodyPr anchor="b"/>
          <a:lstStyle>
            <a:lvl1pPr algn="ctr">
              <a:defRPr sz="1493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5973"/>
            </a:lvl1pPr>
            <a:lvl2pPr marL="1137912" indent="0" algn="ctr">
              <a:buNone/>
              <a:defRPr sz="4977"/>
            </a:lvl2pPr>
            <a:lvl3pPr marL="2275823" indent="0" algn="ctr">
              <a:buNone/>
              <a:defRPr sz="4480"/>
            </a:lvl3pPr>
            <a:lvl4pPr marL="3413736" indent="0" algn="ctr">
              <a:buNone/>
              <a:defRPr sz="3983"/>
            </a:lvl4pPr>
            <a:lvl5pPr marL="4551648" indent="0" algn="ctr">
              <a:buNone/>
              <a:defRPr sz="3983"/>
            </a:lvl5pPr>
            <a:lvl6pPr marL="5689559" indent="0" algn="ctr">
              <a:buNone/>
              <a:defRPr sz="3983"/>
            </a:lvl6pPr>
            <a:lvl7pPr marL="6827471" indent="0" algn="ctr">
              <a:buNone/>
              <a:defRPr sz="3983"/>
            </a:lvl7pPr>
            <a:lvl8pPr marL="7965384" indent="0" algn="ctr">
              <a:buNone/>
              <a:defRPr sz="3983"/>
            </a:lvl8pPr>
            <a:lvl9pPr marL="9103295" indent="0" algn="ctr">
              <a:buNone/>
              <a:defRPr sz="398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70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34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14235" y="953454"/>
            <a:ext cx="2173605" cy="1518856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420" y="953454"/>
            <a:ext cx="6360795" cy="1518856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63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04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1493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1pPr>
            <a:lvl2pPr marL="1137912" indent="0">
              <a:buNone/>
              <a:defRPr sz="4977">
                <a:solidFill>
                  <a:schemeClr val="tx1">
                    <a:tint val="75000"/>
                  </a:schemeClr>
                </a:solidFill>
              </a:defRPr>
            </a:lvl2pPr>
            <a:lvl3pPr marL="2275823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3pPr>
            <a:lvl4pPr marL="3413736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4pPr>
            <a:lvl5pPr marL="4551648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5pPr>
            <a:lvl6pPr marL="5689559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6pPr>
            <a:lvl7pPr marL="6827471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7pPr>
            <a:lvl8pPr marL="7965384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8pPr>
            <a:lvl9pPr marL="9103295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54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42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064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9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9" y="2353629"/>
            <a:ext cx="5415676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9"/>
            <a:ext cx="5442348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8" cy="51584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8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19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>
              <a:defRPr sz="7964"/>
            </a:lvl1pPr>
            <a:lvl2pPr>
              <a:defRPr sz="6969"/>
            </a:lvl2pPr>
            <a:lvl3pPr>
              <a:defRPr sz="5973"/>
            </a:lvl3pPr>
            <a:lvl4pPr>
              <a:defRPr sz="4977"/>
            </a:lvl4pPr>
            <a:lvl5pPr>
              <a:defRPr sz="4977"/>
            </a:lvl5pPr>
            <a:lvl6pPr>
              <a:defRPr sz="4977"/>
            </a:lvl6pPr>
            <a:lvl7pPr>
              <a:defRPr sz="4977"/>
            </a:lvl7pPr>
            <a:lvl8pPr>
              <a:defRPr sz="4977"/>
            </a:lvl8pPr>
            <a:lvl9pPr>
              <a:defRPr sz="49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68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 marL="0" indent="0">
              <a:buNone/>
              <a:defRPr sz="7964"/>
            </a:lvl1pPr>
            <a:lvl2pPr marL="1137912" indent="0">
              <a:buNone/>
              <a:defRPr sz="6969"/>
            </a:lvl2pPr>
            <a:lvl3pPr marL="2275823" indent="0">
              <a:buNone/>
              <a:defRPr sz="5973"/>
            </a:lvl3pPr>
            <a:lvl4pPr marL="3413736" indent="0">
              <a:buNone/>
              <a:defRPr sz="4977"/>
            </a:lvl4pPr>
            <a:lvl5pPr marL="4551648" indent="0">
              <a:buNone/>
              <a:defRPr sz="4977"/>
            </a:lvl5pPr>
            <a:lvl6pPr marL="5689559" indent="0">
              <a:buNone/>
              <a:defRPr sz="4977"/>
            </a:lvl6pPr>
            <a:lvl7pPr marL="6827471" indent="0">
              <a:buNone/>
              <a:defRPr sz="4977"/>
            </a:lvl7pPr>
            <a:lvl8pPr marL="7965384" indent="0">
              <a:buNone/>
              <a:defRPr sz="4977"/>
            </a:lvl8pPr>
            <a:lvl9pPr marL="9103295" indent="0">
              <a:buNone/>
              <a:defRPr sz="497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5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1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3F69D-9869-4AC5-B1DD-FDC6D3308AFF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1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3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275823" rtl="0" eaLnBrk="1" latinLnBrk="0" hangingPunct="1">
        <a:lnSpc>
          <a:spcPct val="90000"/>
        </a:lnSpc>
        <a:spcBef>
          <a:spcPct val="0"/>
        </a:spcBef>
        <a:buNone/>
        <a:defRPr kumimoji="1" sz="10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8956" indent="-568956" algn="l" defTabSz="2275823" rtl="0" eaLnBrk="1" latinLnBrk="0" hangingPunct="1">
        <a:lnSpc>
          <a:spcPct val="90000"/>
        </a:lnSpc>
        <a:spcBef>
          <a:spcPts val="2489"/>
        </a:spcBef>
        <a:buFont typeface="Arial" panose="020B0604020202020204" pitchFamily="34" charset="0"/>
        <a:buChar char="•"/>
        <a:defRPr kumimoji="1" sz="6969" kern="1200">
          <a:solidFill>
            <a:schemeClr val="tx1"/>
          </a:solidFill>
          <a:latin typeface="+mn-lt"/>
          <a:ea typeface="+mn-ea"/>
          <a:cs typeface="+mn-cs"/>
        </a:defRPr>
      </a:lvl1pPr>
      <a:lvl2pPr marL="1706868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5973" kern="1200">
          <a:solidFill>
            <a:schemeClr val="tx1"/>
          </a:solidFill>
          <a:latin typeface="+mn-lt"/>
          <a:ea typeface="+mn-ea"/>
          <a:cs typeface="+mn-cs"/>
        </a:defRPr>
      </a:lvl2pPr>
      <a:lvl3pPr marL="2844780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977" kern="1200">
          <a:solidFill>
            <a:schemeClr val="tx1"/>
          </a:solidFill>
          <a:latin typeface="+mn-lt"/>
          <a:ea typeface="+mn-ea"/>
          <a:cs typeface="+mn-cs"/>
        </a:defRPr>
      </a:lvl3pPr>
      <a:lvl4pPr marL="3982691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04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6258516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7396427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8534339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672252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137912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275823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3pPr>
      <a:lvl4pPr marL="3413736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4551648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5689559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6827471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7965384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103295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171449" y="1919003"/>
            <a:ext cx="12458701" cy="7288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114300" y="762000"/>
          <a:ext cx="126111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7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0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58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キャッチフレーズ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聴いて、歩いて、○○のことを楽しく学ぶ！！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〇〇実行委員会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区分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③イベント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○○を学ぶ講座＆ウォーキングツアー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申請額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千円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事業期間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（全　体）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/>
                        <a:t>令和○年○月○日～令和○年○月○日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781832" y="2945339"/>
            <a:ext cx="104013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/>
              <a:t>【</a:t>
            </a:r>
            <a:r>
              <a:rPr kumimoji="1" lang="ja-JP" altLang="en-US" u="sng" dirty="0"/>
              <a:t>記入例</a:t>
            </a:r>
            <a:r>
              <a:rPr kumimoji="1" lang="en-US" altLang="ja-JP" u="sng" dirty="0"/>
              <a:t>】</a:t>
            </a:r>
            <a:r>
              <a:rPr kumimoji="1" lang="ja-JP" altLang="en-US" u="sng" dirty="0"/>
              <a:t>を参考に、申請書をもとに内容を １ 枚にまとめてください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審査員の資料になるものです。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特に審査員へ伝えたい事項、</a:t>
            </a:r>
            <a:r>
              <a:rPr lang="ja-JP" altLang="en-US" dirty="0"/>
              <a:t>アピールポイントを記載してください。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　（「募集案内」に記載された審査基準を意識して記載すると、より良いです。）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>
                <a:solidFill>
                  <a:srgbClr val="FF0000"/>
                </a:solidFill>
              </a:rPr>
              <a:t>文章、イラスト、写真、図面等を使用してわかりやすく作成してください。</a:t>
            </a:r>
            <a:endParaRPr lang="en-US" altLang="ja-JP" b="1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lang="ja-JP" altLang="en-US" dirty="0"/>
              <a:t>添付資料として、チラシ、マップ等を添付することも可能です。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183132" y="360242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Ａ３印刷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10" name="線吹き出し 1 (枠付き) 9"/>
          <p:cNvSpPr/>
          <p:nvPr/>
        </p:nvSpPr>
        <p:spPr>
          <a:xfrm>
            <a:off x="3991756" y="222925"/>
            <a:ext cx="6017624" cy="440627"/>
          </a:xfrm>
          <a:prstGeom prst="borderCallout1">
            <a:avLst>
              <a:gd name="adj1" fmla="val 52126"/>
              <a:gd name="adj2" fmla="val 204"/>
              <a:gd name="adj3" fmla="val 128732"/>
              <a:gd name="adj4" fmla="val -47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事業の内容が一目でわかるようなキャッチフレーズをいれる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28950" y="7710857"/>
            <a:ext cx="6743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>
                <a:solidFill>
                  <a:srgbClr val="FF0000"/>
                </a:solidFill>
              </a:rPr>
              <a:t>申請書と一緒に提出してください。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6249" y="222926"/>
            <a:ext cx="171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ＰＲペーパー</a:t>
            </a:r>
          </a:p>
        </p:txBody>
      </p:sp>
      <p:sp>
        <p:nvSpPr>
          <p:cNvPr id="14" name="線吹き出し 1 (枠付き) 13"/>
          <p:cNvSpPr/>
          <p:nvPr/>
        </p:nvSpPr>
        <p:spPr>
          <a:xfrm>
            <a:off x="7501513" y="2401350"/>
            <a:ext cx="4281302" cy="1135298"/>
          </a:xfrm>
          <a:prstGeom prst="borderCallout1">
            <a:avLst>
              <a:gd name="adj1" fmla="val 383"/>
              <a:gd name="adj2" fmla="val 50204"/>
              <a:gd name="adj3" fmla="val -120108"/>
              <a:gd name="adj4" fmla="val 758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➀保存修理　②周辺整備　③イベント</a:t>
            </a:r>
            <a:endParaRPr lang="en-US" altLang="ja-JP" dirty="0"/>
          </a:p>
          <a:p>
            <a:pPr algn="ctr"/>
            <a:r>
              <a:rPr lang="ja-JP" altLang="en-US" dirty="0"/>
              <a:t>どれかを記入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009380" y="9207451"/>
            <a:ext cx="2859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/>
              <a:t>令和６年度　</a:t>
            </a:r>
            <a:r>
              <a:rPr kumimoji="1" lang="ja-JP" altLang="en-US" sz="1200" dirty="0"/>
              <a:t>文化資源活用補助金</a:t>
            </a:r>
          </a:p>
        </p:txBody>
      </p:sp>
    </p:spTree>
    <p:extLst>
      <p:ext uri="{BB962C8B-B14F-4D97-AF65-F5344CB8AC3E}">
        <p14:creationId xmlns:p14="http://schemas.microsoft.com/office/powerpoint/2010/main" val="270139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123824" y="1900670"/>
            <a:ext cx="12468115" cy="73480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476249" y="247650"/>
            <a:ext cx="1290453" cy="44949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記入例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0920" y="1984610"/>
            <a:ext cx="11830943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C00000"/>
                </a:solidFill>
              </a:rPr>
              <a:t>１　イベント当日のプログラム（予定）</a:t>
            </a:r>
            <a:endParaRPr lang="en-US" altLang="ja-JP" dirty="0">
              <a:solidFill>
                <a:srgbClr val="C00000"/>
              </a:solidFill>
            </a:endParaRPr>
          </a:p>
          <a:p>
            <a:r>
              <a:rPr lang="ja-JP" altLang="en-US" dirty="0">
                <a:solidFill>
                  <a:srgbClr val="C00000"/>
                </a:solidFill>
              </a:rPr>
              <a:t>　</a:t>
            </a:r>
            <a:r>
              <a:rPr lang="en-US" altLang="ja-JP" dirty="0">
                <a:solidFill>
                  <a:srgbClr val="C00000"/>
                </a:solidFill>
              </a:rPr>
              <a:t>〈</a:t>
            </a:r>
            <a:r>
              <a:rPr lang="ja-JP" altLang="en-US" dirty="0">
                <a:solidFill>
                  <a:srgbClr val="C00000"/>
                </a:solidFill>
              </a:rPr>
              <a:t>令和５年７月３０日</a:t>
            </a:r>
            <a:r>
              <a:rPr lang="en-US" altLang="ja-JP" dirty="0">
                <a:solidFill>
                  <a:srgbClr val="C00000"/>
                </a:solidFill>
              </a:rPr>
              <a:t>〉</a:t>
            </a:r>
          </a:p>
          <a:p>
            <a:r>
              <a:rPr lang="ja-JP" altLang="en-US" dirty="0">
                <a:solidFill>
                  <a:srgbClr val="C00000"/>
                </a:solidFill>
              </a:rPr>
              <a:t>　午前：○○で天武・持統天皇について講演会を実施</a:t>
            </a:r>
            <a:endParaRPr lang="en-US" altLang="ja-JP" dirty="0">
              <a:solidFill>
                <a:srgbClr val="C00000"/>
              </a:solidFill>
            </a:endParaRPr>
          </a:p>
          <a:p>
            <a:r>
              <a:rPr lang="ja-JP" altLang="en-US" dirty="0">
                <a:solidFill>
                  <a:srgbClr val="C00000"/>
                </a:solidFill>
              </a:rPr>
              <a:t>　　　～～昼食～～</a:t>
            </a:r>
            <a:endParaRPr lang="en-US" altLang="ja-JP" dirty="0">
              <a:solidFill>
                <a:srgbClr val="C00000"/>
              </a:solidFill>
            </a:endParaRPr>
          </a:p>
          <a:p>
            <a:r>
              <a:rPr lang="ja-JP" altLang="en-US" dirty="0">
                <a:solidFill>
                  <a:srgbClr val="C00000"/>
                </a:solidFill>
              </a:rPr>
              <a:t>　午後：持統天皇のゆかり地を○○から□□まで歩く。</a:t>
            </a:r>
            <a:endParaRPr lang="en-US" altLang="ja-JP" dirty="0">
              <a:solidFill>
                <a:srgbClr val="C00000"/>
              </a:solidFill>
            </a:endParaRPr>
          </a:p>
          <a:p>
            <a:r>
              <a:rPr lang="ja-JP" altLang="en-US" dirty="0">
                <a:solidFill>
                  <a:srgbClr val="C00000"/>
                </a:solidFill>
              </a:rPr>
              <a:t>　　　　　ガイドが案内し、周辺の文化財等について解説する。</a:t>
            </a:r>
            <a:endParaRPr lang="en-US" altLang="ja-JP" dirty="0">
              <a:solidFill>
                <a:srgbClr val="C00000"/>
              </a:solidFill>
            </a:endParaRPr>
          </a:p>
          <a:p>
            <a:endParaRPr lang="en-US" altLang="ja-JP" dirty="0">
              <a:solidFill>
                <a:srgbClr val="C00000"/>
              </a:solidFill>
            </a:endParaRPr>
          </a:p>
          <a:p>
            <a:r>
              <a:rPr lang="ja-JP" altLang="en-US" dirty="0">
                <a:solidFill>
                  <a:srgbClr val="C00000"/>
                </a:solidFill>
              </a:rPr>
              <a:t>　</a:t>
            </a:r>
            <a:r>
              <a:rPr lang="en-US" altLang="ja-JP" dirty="0">
                <a:solidFill>
                  <a:srgbClr val="C00000"/>
                </a:solidFill>
              </a:rPr>
              <a:t>【</a:t>
            </a:r>
            <a:r>
              <a:rPr lang="ja-JP" altLang="en-US" dirty="0">
                <a:solidFill>
                  <a:srgbClr val="C00000"/>
                </a:solidFill>
              </a:rPr>
              <a:t>取り上げる歴史文化資源とイベント内容</a:t>
            </a:r>
            <a:r>
              <a:rPr lang="en-US" altLang="ja-JP" dirty="0">
                <a:solidFill>
                  <a:srgbClr val="C00000"/>
                </a:solidFill>
              </a:rPr>
              <a:t>】</a:t>
            </a:r>
          </a:p>
          <a:p>
            <a:r>
              <a:rPr lang="ja-JP" altLang="en-US" dirty="0">
                <a:solidFill>
                  <a:srgbClr val="C00000"/>
                </a:solidFill>
              </a:rPr>
              <a:t>　・講演会（天武・持統天皇）</a:t>
            </a:r>
            <a:endParaRPr lang="en-US" altLang="ja-JP" dirty="0">
              <a:solidFill>
                <a:srgbClr val="C00000"/>
              </a:solidFill>
            </a:endParaRPr>
          </a:p>
          <a:p>
            <a:r>
              <a:rPr lang="ja-JP" altLang="en-US" dirty="0">
                <a:solidFill>
                  <a:srgbClr val="C00000"/>
                </a:solidFill>
              </a:rPr>
              <a:t>　・ウォーキングツアー（持統天皇ゆかり地とその周辺の文化財）</a:t>
            </a:r>
            <a:endParaRPr lang="en-US" altLang="ja-JP" dirty="0">
              <a:solidFill>
                <a:srgbClr val="C00000"/>
              </a:solidFill>
            </a:endParaRPr>
          </a:p>
          <a:p>
            <a:endParaRPr lang="en-US" altLang="ja-JP" dirty="0">
              <a:solidFill>
                <a:srgbClr val="C00000"/>
              </a:solidFill>
            </a:endParaRPr>
          </a:p>
          <a:p>
            <a:r>
              <a:rPr kumimoji="1" lang="ja-JP" altLang="en-US" dirty="0">
                <a:solidFill>
                  <a:srgbClr val="C00000"/>
                </a:solidFill>
              </a:rPr>
              <a:t>２　イベントを行うことで得られる効果</a:t>
            </a:r>
            <a:endParaRPr kumimoji="1" lang="en-US" altLang="ja-JP" dirty="0">
              <a:solidFill>
                <a:srgbClr val="C00000"/>
              </a:solidFill>
            </a:endParaRPr>
          </a:p>
          <a:p>
            <a:r>
              <a:rPr lang="ja-JP" altLang="en-US" u="sng" dirty="0">
                <a:solidFill>
                  <a:srgbClr val="C00000"/>
                </a:solidFill>
              </a:rPr>
              <a:t>　（１）歴史文化資源を取り上げた取り組みについて</a:t>
            </a:r>
            <a:endParaRPr lang="en-US" altLang="ja-JP" u="sng" dirty="0">
              <a:solidFill>
                <a:srgbClr val="C00000"/>
              </a:solidFill>
            </a:endParaRPr>
          </a:p>
          <a:p>
            <a:r>
              <a:rPr kumimoji="1" lang="ja-JP" altLang="en-US" dirty="0">
                <a:solidFill>
                  <a:srgbClr val="C00000"/>
                </a:solidFill>
              </a:rPr>
              <a:t>　　・天武・持統天皇を取り上げることによって、奈良県内外に飛鳥時代に興味をもってもらえます。</a:t>
            </a:r>
            <a:endParaRPr lang="en-US" altLang="ja-JP" dirty="0">
              <a:solidFill>
                <a:srgbClr val="C00000"/>
              </a:solidFill>
            </a:endParaRPr>
          </a:p>
          <a:p>
            <a:endParaRPr lang="en-US" altLang="ja-JP" u="sng" dirty="0">
              <a:solidFill>
                <a:srgbClr val="C00000"/>
              </a:solidFill>
            </a:endParaRPr>
          </a:p>
          <a:p>
            <a:r>
              <a:rPr lang="ja-JP" altLang="en-US" u="sng" dirty="0">
                <a:solidFill>
                  <a:srgbClr val="C00000"/>
                </a:solidFill>
              </a:rPr>
              <a:t>　（２）地域振興への貢献について</a:t>
            </a:r>
            <a:endParaRPr lang="en-US" altLang="ja-JP" u="sng" dirty="0">
              <a:solidFill>
                <a:srgbClr val="C00000"/>
              </a:solidFill>
            </a:endParaRPr>
          </a:p>
          <a:p>
            <a:r>
              <a:rPr lang="ja-JP" altLang="en-US" dirty="0">
                <a:solidFill>
                  <a:srgbClr val="C00000"/>
                </a:solidFill>
              </a:rPr>
              <a:t>　　・地域住民向けにボランティアを募って実施し、地域住民にも一緒に楽しんでもらうことで、地域の魅力に気づいて</a:t>
            </a:r>
            <a:endParaRPr lang="en-US" altLang="ja-JP" dirty="0">
              <a:solidFill>
                <a:srgbClr val="C00000"/>
              </a:solidFill>
            </a:endParaRPr>
          </a:p>
          <a:p>
            <a:r>
              <a:rPr lang="ja-JP" altLang="en-US" dirty="0">
                <a:solidFill>
                  <a:srgbClr val="C00000"/>
                </a:solidFill>
              </a:rPr>
              <a:t>　　　いただき、地域の活性化につなげます。</a:t>
            </a:r>
            <a:endParaRPr lang="en-US" altLang="ja-JP" dirty="0">
              <a:solidFill>
                <a:srgbClr val="C00000"/>
              </a:solidFill>
            </a:endParaRPr>
          </a:p>
          <a:p>
            <a:r>
              <a:rPr lang="ja-JP" altLang="en-US" dirty="0">
                <a:solidFill>
                  <a:srgbClr val="C00000"/>
                </a:solidFill>
              </a:rPr>
              <a:t>　　・観光パンフレットなどを配り、イベント終了後に観光してもらえるように工夫します。</a:t>
            </a:r>
            <a:endParaRPr kumimoji="1" lang="en-US" altLang="ja-JP" dirty="0">
              <a:solidFill>
                <a:srgbClr val="C00000"/>
              </a:solidFill>
            </a:endParaRPr>
          </a:p>
          <a:p>
            <a:endParaRPr kumimoji="1" lang="en-US" altLang="ja-JP" dirty="0">
              <a:solidFill>
                <a:srgbClr val="C00000"/>
              </a:solidFill>
            </a:endParaRPr>
          </a:p>
          <a:p>
            <a:r>
              <a:rPr kumimoji="1" lang="ja-JP" altLang="en-US" dirty="0">
                <a:solidFill>
                  <a:srgbClr val="C00000"/>
                </a:solidFill>
              </a:rPr>
              <a:t>３　ＰＲポイント！！</a:t>
            </a:r>
            <a:endParaRPr kumimoji="1" lang="en-US" altLang="ja-JP" dirty="0">
              <a:solidFill>
                <a:srgbClr val="C00000"/>
              </a:solidFill>
            </a:endParaRPr>
          </a:p>
          <a:p>
            <a:r>
              <a:rPr kumimoji="1" lang="ja-JP" altLang="en-US" dirty="0">
                <a:solidFill>
                  <a:srgbClr val="C00000"/>
                </a:solidFill>
              </a:rPr>
              <a:t>　　・　講座だけでなく、実際に歩いてみることで、より理解が深まります。</a:t>
            </a:r>
            <a:endParaRPr kumimoji="1" lang="en-US" altLang="ja-JP" dirty="0">
              <a:solidFill>
                <a:srgbClr val="C00000"/>
              </a:solidFill>
            </a:endParaRPr>
          </a:p>
          <a:p>
            <a:r>
              <a:rPr kumimoji="1" lang="ja-JP" altLang="en-US" dirty="0">
                <a:solidFill>
                  <a:srgbClr val="C00000"/>
                </a:solidFill>
              </a:rPr>
              <a:t>　　・　歴史に興味がある方はもちろん、ウォーキングといった軽い運動がしたい、という方にも興味をもってもらえます。</a:t>
            </a:r>
            <a:endParaRPr kumimoji="1" lang="en-US" altLang="ja-JP" dirty="0">
              <a:solidFill>
                <a:srgbClr val="C00000"/>
              </a:solidFill>
            </a:endParaRPr>
          </a:p>
          <a:p>
            <a:r>
              <a:rPr kumimoji="1" lang="ja-JP" altLang="en-US" dirty="0">
                <a:solidFill>
                  <a:srgbClr val="C00000"/>
                </a:solidFill>
              </a:rPr>
              <a:t>　　・　講座だけではなく、ウォーキングツアーで実際に実物を見て、歩いて回ることで、より理解が深まります！</a:t>
            </a:r>
            <a:endParaRPr kumimoji="1" lang="en-US" altLang="ja-JP" dirty="0">
              <a:solidFill>
                <a:srgbClr val="C00000"/>
              </a:solidFill>
            </a:endParaRPr>
          </a:p>
          <a:p>
            <a:r>
              <a:rPr kumimoji="1" lang="ja-JP" altLang="en-US" dirty="0">
                <a:solidFill>
                  <a:srgbClr val="C00000"/>
                </a:solidFill>
              </a:rPr>
              <a:t>　　　　また、壬申の乱ゆかり地とその周辺の様子を知ってもらえ、「今度は観光で訪れたい。」と思ってもらえます！！　</a:t>
            </a:r>
            <a:endParaRPr kumimoji="1" lang="en-US" altLang="ja-JP" dirty="0">
              <a:solidFill>
                <a:srgbClr val="C00000"/>
              </a:solidFill>
            </a:endParaRPr>
          </a:p>
          <a:p>
            <a:r>
              <a:rPr kumimoji="1" lang="ja-JP" altLang="en-US" dirty="0">
                <a:solidFill>
                  <a:srgbClr val="C00000"/>
                </a:solidFill>
              </a:rPr>
              <a:t>　　</a:t>
            </a:r>
            <a:endParaRPr kumimoji="1" lang="en-US" altLang="ja-JP" dirty="0">
              <a:solidFill>
                <a:srgbClr val="C00000"/>
              </a:solidFill>
            </a:endParaRPr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183132" y="360242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Ａ３印刷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732654" y="9248761"/>
            <a:ext cx="2859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令和５年度　文化資源活用補助金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9029700" y="2060811"/>
            <a:ext cx="3352799" cy="281599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/>
              <a:t>持統天皇ゆかり</a:t>
            </a:r>
            <a:r>
              <a:rPr kumimoji="1" lang="ja-JP" altLang="en-US" sz="2400" b="1" dirty="0"/>
              <a:t>地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の周辺地図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45477"/>
              </p:ext>
            </p:extLst>
          </p:nvPr>
        </p:nvGraphicFramePr>
        <p:xfrm>
          <a:off x="123824" y="763664"/>
          <a:ext cx="126111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7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0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58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キャッチフレーズ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rgbClr val="C00000"/>
                          </a:solidFill>
                        </a:rPr>
                        <a:t>聴いて、歩いて、天武・持統天皇を楽しく学ぶ！！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rgbClr val="C00000"/>
                          </a:solidFill>
                        </a:rPr>
                        <a:t>〇〇実行委員会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区分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rgbClr val="C00000"/>
                          </a:solidFill>
                        </a:rPr>
                        <a:t>③イベント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rgbClr val="C00000"/>
                          </a:solidFill>
                        </a:rPr>
                        <a:t>天武・持統天皇を学ぶ　講座＆ウォーキングツアー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申請額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rgbClr val="C00000"/>
                          </a:solidFill>
                        </a:rPr>
                        <a:t>500</a:t>
                      </a:r>
                      <a:r>
                        <a:rPr kumimoji="1" lang="ja-JP" altLang="en-US" sz="1800" dirty="0">
                          <a:solidFill>
                            <a:srgbClr val="C00000"/>
                          </a:solidFill>
                        </a:rPr>
                        <a:t>千円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事業期間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（全　体）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solidFill>
                            <a:srgbClr val="C00000"/>
                          </a:solidFill>
                        </a:rPr>
                        <a:t>令和○年○月○日～令和○年○月○日</a:t>
                      </a:r>
                      <a:endParaRPr kumimoji="1" lang="ja-JP" alt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8868947" y="6768880"/>
            <a:ext cx="2800350" cy="11811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取り上げる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文化財の写真</a:t>
            </a:r>
          </a:p>
        </p:txBody>
      </p:sp>
      <p:sp>
        <p:nvSpPr>
          <p:cNvPr id="5" name="角丸四角形吹き出し 4"/>
          <p:cNvSpPr/>
          <p:nvPr/>
        </p:nvSpPr>
        <p:spPr>
          <a:xfrm>
            <a:off x="6266391" y="2519356"/>
            <a:ext cx="2772947" cy="1857389"/>
          </a:xfrm>
          <a:prstGeom prst="wedgeRoundRectCallout">
            <a:avLst>
              <a:gd name="adj1" fmla="val -72704"/>
              <a:gd name="adj2" fmla="val 28781"/>
              <a:gd name="adj3" fmla="val 16667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C00000"/>
                </a:solidFill>
              </a:rPr>
              <a:t>今年度は、新しくウォーキングツアーを取り入れます！！</a:t>
            </a:r>
          </a:p>
        </p:txBody>
      </p:sp>
    </p:spTree>
    <p:extLst>
      <p:ext uri="{BB962C8B-B14F-4D97-AF65-F5344CB8AC3E}">
        <p14:creationId xmlns:p14="http://schemas.microsoft.com/office/powerpoint/2010/main" val="1607397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619</Words>
  <Application>Microsoft Office PowerPoint</Application>
  <PresentationFormat>A3 297x420 mm</PresentationFormat>
  <Paragraphs>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奈良県文化資源</dc:creator>
  <cp:lastModifiedBy>土井 湧輝</cp:lastModifiedBy>
  <cp:revision>95</cp:revision>
  <cp:lastPrinted>2023-03-17T08:41:57Z</cp:lastPrinted>
  <dcterms:created xsi:type="dcterms:W3CDTF">2019-08-01T05:53:52Z</dcterms:created>
  <dcterms:modified xsi:type="dcterms:W3CDTF">2024-03-25T09:40:45Z</dcterms:modified>
</cp:coreProperties>
</file>