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4478" r:id="rId2"/>
    <p:sldId id="4482" r:id="rId3"/>
    <p:sldId id="4493" r:id="rId4"/>
    <p:sldId id="4492"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D7CD"/>
    <a:srgbClr val="FFCCFF"/>
    <a:srgbClr val="EBF1E9"/>
    <a:srgbClr val="FCECE8"/>
    <a:srgbClr val="ED7D31"/>
    <a:srgbClr val="FF0066"/>
    <a:srgbClr val="FF7C80"/>
    <a:srgbClr val="FF99FF"/>
    <a:srgbClr val="D5E3CF"/>
    <a:srgbClr val="70AD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648" autoAdjust="0"/>
    <p:restoredTop sz="94660"/>
  </p:normalViewPr>
  <p:slideViewPr>
    <p:cSldViewPr snapToGrid="0">
      <p:cViewPr varScale="1">
        <p:scale>
          <a:sx n="82" d="100"/>
          <a:sy n="82" d="100"/>
        </p:scale>
        <p:origin x="108" y="7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8/10/relationships/authors" Target="authors.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788CBC4-4CFE-4BA6-A08A-197D9B2BADDD}" type="datetimeFigureOut">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4101288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788CBC4-4CFE-4BA6-A08A-197D9B2BADDD}" type="datetimeFigureOut">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3792101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788CBC4-4CFE-4BA6-A08A-197D9B2BADDD}" type="datetimeFigureOut">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2327687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788CBC4-4CFE-4BA6-A08A-197D9B2BADDD}" type="datetimeFigureOut">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910472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788CBC4-4CFE-4BA6-A08A-197D9B2BADDD}" type="datetimeFigureOut">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1893664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788CBC4-4CFE-4BA6-A08A-197D9B2BADDD}" type="datetimeFigureOut">
              <a:rPr kumimoji="1" lang="ja-JP" altLang="en-US" smtClean="0"/>
              <a:t>2025/7/30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1399716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788CBC4-4CFE-4BA6-A08A-197D9B2BADDD}" type="datetimeFigureOut">
              <a:rPr kumimoji="1" lang="ja-JP" altLang="en-US" smtClean="0"/>
              <a:t>2025/7/30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41202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788CBC4-4CFE-4BA6-A08A-197D9B2BADDD}" type="datetimeFigureOut">
              <a:rPr kumimoji="1" lang="ja-JP" altLang="en-US" smtClean="0"/>
              <a:t>2025/7/30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3892969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88CBC4-4CFE-4BA6-A08A-197D9B2BADDD}" type="datetimeFigureOut">
              <a:rPr kumimoji="1" lang="ja-JP" altLang="en-US" smtClean="0"/>
              <a:t>2025/7/30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1795392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788CBC4-4CFE-4BA6-A08A-197D9B2BADDD}" type="datetimeFigureOut">
              <a:rPr kumimoji="1" lang="ja-JP" altLang="en-US" smtClean="0"/>
              <a:t>2025/7/30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465822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788CBC4-4CFE-4BA6-A08A-197D9B2BADDD}" type="datetimeFigureOut">
              <a:rPr kumimoji="1" lang="ja-JP" altLang="en-US" smtClean="0"/>
              <a:t>2025/7/30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226036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88CBC4-4CFE-4BA6-A08A-197D9B2BADDD}" type="datetimeFigureOut">
              <a:rPr kumimoji="1" lang="ja-JP" altLang="en-US" smtClean="0"/>
              <a:t>2025/7/30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35094580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AE8EB4E0-AA80-44AE-8DE5-431C0049B107}"/>
              </a:ext>
            </a:extLst>
          </p:cNvPr>
          <p:cNvGraphicFramePr>
            <a:graphicFrameLocks noGrp="1"/>
          </p:cNvGraphicFramePr>
          <p:nvPr>
            <p:extLst>
              <p:ext uri="{D42A27DB-BD31-4B8C-83A1-F6EECF244321}">
                <p14:modId xmlns:p14="http://schemas.microsoft.com/office/powerpoint/2010/main" val="262098408"/>
              </p:ext>
            </p:extLst>
          </p:nvPr>
        </p:nvGraphicFramePr>
        <p:xfrm>
          <a:off x="7531168" y="519121"/>
          <a:ext cx="1828800" cy="495300"/>
        </p:xfrm>
        <a:graphic>
          <a:graphicData uri="http://schemas.openxmlformats.org/drawingml/2006/table">
            <a:tbl>
              <a:tblPr/>
              <a:tblGrid>
                <a:gridCol w="812800">
                  <a:extLst>
                    <a:ext uri="{9D8B030D-6E8A-4147-A177-3AD203B41FA5}">
                      <a16:colId xmlns:a16="http://schemas.microsoft.com/office/drawing/2014/main" val="2405880384"/>
                    </a:ext>
                  </a:extLst>
                </a:gridCol>
                <a:gridCol w="1016000">
                  <a:extLst>
                    <a:ext uri="{9D8B030D-6E8A-4147-A177-3AD203B41FA5}">
                      <a16:colId xmlns:a16="http://schemas.microsoft.com/office/drawing/2014/main" val="3705907058"/>
                    </a:ext>
                  </a:extLst>
                </a:gridCol>
              </a:tblGrid>
              <a:tr h="247650">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策定年月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令和７年７月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7683834"/>
                  </a:ext>
                </a:extLst>
              </a:tr>
              <a:tr h="247650">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見直し年月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令和　年　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3588833"/>
                  </a:ext>
                </a:extLst>
              </a:tr>
            </a:tbl>
          </a:graphicData>
        </a:graphic>
      </p:graphicFrame>
      <p:sp>
        <p:nvSpPr>
          <p:cNvPr id="4" name="テキスト ボックス 3">
            <a:extLst>
              <a:ext uri="{FF2B5EF4-FFF2-40B4-BE49-F238E27FC236}">
                <a16:creationId xmlns:a16="http://schemas.microsoft.com/office/drawing/2014/main" id="{17EC783C-F791-4F76-AAD3-D8DB709A7741}"/>
              </a:ext>
            </a:extLst>
          </p:cNvPr>
          <p:cNvSpPr txBox="1"/>
          <p:nvPr/>
        </p:nvSpPr>
        <p:spPr>
          <a:xfrm>
            <a:off x="2222928" y="2361462"/>
            <a:ext cx="5460144" cy="769441"/>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4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麦・大豆国産化プラン</a:t>
            </a:r>
          </a:p>
        </p:txBody>
      </p:sp>
      <p:sp>
        <p:nvSpPr>
          <p:cNvPr id="6" name="テキスト ボックス 5">
            <a:extLst>
              <a:ext uri="{FF2B5EF4-FFF2-40B4-BE49-F238E27FC236}">
                <a16:creationId xmlns:a16="http://schemas.microsoft.com/office/drawing/2014/main" id="{D6DD7856-BC69-43DB-99A5-575A731D08C9}"/>
              </a:ext>
            </a:extLst>
          </p:cNvPr>
          <p:cNvSpPr txBox="1"/>
          <p:nvPr/>
        </p:nvSpPr>
        <p:spPr>
          <a:xfrm>
            <a:off x="1598235" y="3727098"/>
            <a:ext cx="6294108" cy="58477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32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産地名</a:t>
            </a:r>
            <a:r>
              <a:rPr lang="ja-JP" altLang="en-US" sz="3200" dirty="0">
                <a:latin typeface="ＭＳ Ｐゴシック" panose="020B0600070205080204" pitchFamily="50" charset="-128"/>
                <a:ea typeface="ＭＳ Ｐゴシック" panose="020B0600070205080204" pitchFamily="50" charset="-128"/>
              </a:rPr>
              <a:t>：山添村（岩屋・毛原地区）</a:t>
            </a:r>
            <a:endParaRPr kumimoji="0" lang="ja-JP" altLang="en-US" sz="32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p:txBody>
      </p:sp>
      <p:sp>
        <p:nvSpPr>
          <p:cNvPr id="8" name="テキスト ボックス 7">
            <a:extLst>
              <a:ext uri="{FF2B5EF4-FFF2-40B4-BE49-F238E27FC236}">
                <a16:creationId xmlns:a16="http://schemas.microsoft.com/office/drawing/2014/main" id="{07FF99AA-A568-48FE-8F43-A04789F4B94E}"/>
              </a:ext>
            </a:extLst>
          </p:cNvPr>
          <p:cNvSpPr txBox="1"/>
          <p:nvPr/>
        </p:nvSpPr>
        <p:spPr>
          <a:xfrm>
            <a:off x="1426128" y="4725594"/>
            <a:ext cx="6638322" cy="52322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8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（作成主体：山添村</a:t>
            </a:r>
            <a:r>
              <a:rPr lang="ja-JP" altLang="en-US" sz="2800" dirty="0">
                <a:latin typeface="ＭＳ Ｐゴシック" panose="020B0600070205080204" pitchFamily="50" charset="-128"/>
                <a:ea typeface="ＭＳ Ｐゴシック" panose="020B0600070205080204" pitchFamily="50" charset="-128"/>
              </a:rPr>
              <a:t>地域農業再生協議会</a:t>
            </a:r>
            <a:r>
              <a:rPr kumimoji="0" lang="ja-JP" altLang="en-US" sz="28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p>
        </p:txBody>
      </p:sp>
      <p:sp>
        <p:nvSpPr>
          <p:cNvPr id="7" name="テキスト ボックス 6">
            <a:extLst>
              <a:ext uri="{FF2B5EF4-FFF2-40B4-BE49-F238E27FC236}">
                <a16:creationId xmlns:a16="http://schemas.microsoft.com/office/drawing/2014/main" id="{BE49C412-290B-449E-80E8-1350473D5621}"/>
              </a:ext>
            </a:extLst>
          </p:cNvPr>
          <p:cNvSpPr txBox="1"/>
          <p:nvPr/>
        </p:nvSpPr>
        <p:spPr>
          <a:xfrm>
            <a:off x="361977" y="428217"/>
            <a:ext cx="2061883" cy="338554"/>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別紙様式第１号別添</a:t>
            </a:r>
            <a:endParaRPr kumimoji="0"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297622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6C72A54A-7D48-41F4-AA5C-ECE14C0909A9}"/>
              </a:ext>
            </a:extLst>
          </p:cNvPr>
          <p:cNvSpPr txBox="1"/>
          <p:nvPr/>
        </p:nvSpPr>
        <p:spPr>
          <a:xfrm>
            <a:off x="204652" y="118943"/>
            <a:ext cx="6579326" cy="3693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１．麦・大豆生産の現状と課題及び課題解決に向けた取組方針</a:t>
            </a:r>
          </a:p>
        </p:txBody>
      </p:sp>
      <p:sp>
        <p:nvSpPr>
          <p:cNvPr id="5" name="テキスト ボックス 4">
            <a:extLst>
              <a:ext uri="{FF2B5EF4-FFF2-40B4-BE49-F238E27FC236}">
                <a16:creationId xmlns:a16="http://schemas.microsoft.com/office/drawing/2014/main" id="{1F17E2FA-42CF-4EDD-ACB8-33074E4850C6}"/>
              </a:ext>
            </a:extLst>
          </p:cNvPr>
          <p:cNvSpPr txBox="1"/>
          <p:nvPr/>
        </p:nvSpPr>
        <p:spPr>
          <a:xfrm>
            <a:off x="204652" y="6457890"/>
            <a:ext cx="9701348" cy="40011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麦・大豆生産における課題（湿害対策、適期播種、土づくり、連作障害対策等の必要性等）を具体的に記載すること。</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課題解決に向けて取り組む内容及び今後の生産拡大に向けた方針を具体的に記載すること。</a:t>
            </a:r>
          </a:p>
        </p:txBody>
      </p:sp>
      <p:sp>
        <p:nvSpPr>
          <p:cNvPr id="7" name="Google Shape;55;p13"/>
          <p:cNvSpPr txBox="1"/>
          <p:nvPr/>
        </p:nvSpPr>
        <p:spPr>
          <a:xfrm>
            <a:off x="204650" y="575893"/>
            <a:ext cx="9490677" cy="1477297"/>
          </a:xfrm>
          <a:prstGeom prst="rect">
            <a:avLst/>
          </a:prstGeom>
          <a:noFill/>
          <a:ln>
            <a:noFill/>
          </a:ln>
        </p:spPr>
        <p:txBody>
          <a:bodyPr spcFirstLastPara="1" wrap="square" lIns="91425" tIns="91425" rIns="91425" bIns="91425" anchor="t"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□□□□□□□□□□□□□□□は、地域の</a:t>
            </a:r>
            <a:r>
              <a:rPr kumimoji="0" lang="en-US" altLang="ja-JP" sz="1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12.5ha</a:t>
            </a:r>
            <a:r>
              <a:rPr kumimoji="0" lang="ja-JP" altLang="en-US" sz="1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の水田を集積し、水稲、小麦、大豆等のブロックローテーションを行っている。</a:t>
            </a:r>
            <a:endParaRPr kumimoji="0" lang="en-US" altLang="ja-JP" sz="1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a:defRPr/>
            </a:pPr>
            <a:r>
              <a:rPr lang="ja-JP" altLang="en-US" sz="1200" dirty="0">
                <a:solidFill>
                  <a:prstClr val="black"/>
                </a:solidFill>
                <a:latin typeface="游ゴシック" panose="020B0400000000000000" pitchFamily="50" charset="-128"/>
              </a:rPr>
              <a:t>　水稲作は、米価下落基調が続く中、地域で需要のある６</a:t>
            </a:r>
            <a:r>
              <a:rPr lang="en-US" altLang="ja-JP" sz="1200" dirty="0">
                <a:solidFill>
                  <a:prstClr val="black"/>
                </a:solidFill>
                <a:latin typeface="游ゴシック" panose="020B0400000000000000" pitchFamily="50" charset="-128"/>
              </a:rPr>
              <a:t>ha</a:t>
            </a:r>
            <a:r>
              <a:rPr lang="ja-JP" altLang="en-US" sz="1200" dirty="0">
                <a:solidFill>
                  <a:prstClr val="black"/>
                </a:solidFill>
                <a:latin typeface="游ゴシック" panose="020B0400000000000000" pitchFamily="50" charset="-128"/>
              </a:rPr>
              <a:t>程度の生産を基本とし、その他の農地は、担い手不足が懸念される中、省力的に取り組め、労働生産性の高い小麦の作付を行い、地域の農地を保全する方針である。</a:t>
            </a:r>
            <a:endParaRPr lang="en-US" altLang="ja-JP" sz="1200" dirty="0">
              <a:solidFill>
                <a:prstClr val="black"/>
              </a:solidFill>
              <a:latin typeface="游ゴシック" panose="020B0400000000000000" pitchFamily="50" charset="-128"/>
            </a:endParaRPr>
          </a:p>
          <a:p>
            <a:pPr lvl="0">
              <a:defRPr/>
            </a:pPr>
            <a:r>
              <a:rPr kumimoji="0" lang="ja-JP" altLang="en-US" sz="1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水稲作、小麦作を基本とし、連作障害、雑草の発生の軽減のため、輪作を行い圃場の生産効率を高めている。また、土地利用効率を高める</a:t>
            </a:r>
            <a:r>
              <a:rPr lang="ja-JP" altLang="en-US" sz="1200" dirty="0">
                <a:solidFill>
                  <a:prstClr val="black"/>
                </a:solidFill>
                <a:latin typeface="游ゴシック" panose="020B0400000000000000" pitchFamily="50" charset="-128"/>
              </a:rPr>
              <a:t>ため、小麦作の最終年に、裏作として</a:t>
            </a:r>
            <a:r>
              <a:rPr kumimoji="0" lang="ja-JP" altLang="en-US" sz="1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大豆の作付を行い、小麦・大豆の二毛作を行っている。</a:t>
            </a:r>
            <a:endParaRPr kumimoji="0" lang="en-US" altLang="ja-JP" sz="1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今後も、地域の担い手不足が懸念されており、耕作放棄地発生を防止し、農地を保全するため、地域の水田の集積を進めて行き、小麦及び大豆の生産拡大に取り組む方針である。</a:t>
            </a:r>
            <a:endParaRPr kumimoji="0" sz="1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4" name="正方形/長方形 3"/>
          <p:cNvSpPr/>
          <p:nvPr/>
        </p:nvSpPr>
        <p:spPr>
          <a:xfrm>
            <a:off x="204651" y="488275"/>
            <a:ext cx="9490677" cy="596961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aphicFrame>
        <p:nvGraphicFramePr>
          <p:cNvPr id="2" name="表 5">
            <a:extLst>
              <a:ext uri="{FF2B5EF4-FFF2-40B4-BE49-F238E27FC236}">
                <a16:creationId xmlns:a16="http://schemas.microsoft.com/office/drawing/2014/main" id="{7A2C7586-8225-4C80-BF69-47E741891E6B}"/>
              </a:ext>
            </a:extLst>
          </p:cNvPr>
          <p:cNvGraphicFramePr>
            <a:graphicFrameLocks noGrp="1"/>
          </p:cNvGraphicFramePr>
          <p:nvPr>
            <p:extLst>
              <p:ext uri="{D42A27DB-BD31-4B8C-83A1-F6EECF244321}">
                <p14:modId xmlns:p14="http://schemas.microsoft.com/office/powerpoint/2010/main" val="2706245185"/>
              </p:ext>
            </p:extLst>
          </p:nvPr>
        </p:nvGraphicFramePr>
        <p:xfrm>
          <a:off x="268447" y="2053190"/>
          <a:ext cx="9353726" cy="4221480"/>
        </p:xfrm>
        <a:graphic>
          <a:graphicData uri="http://schemas.openxmlformats.org/drawingml/2006/table">
            <a:tbl>
              <a:tblPr firstRow="1" bandRow="1">
                <a:tableStyleId>{5C22544A-7EE6-4342-B048-85BDC9FD1C3A}</a:tableStyleId>
              </a:tblPr>
              <a:tblGrid>
                <a:gridCol w="4991450">
                  <a:extLst>
                    <a:ext uri="{9D8B030D-6E8A-4147-A177-3AD203B41FA5}">
                      <a16:colId xmlns:a16="http://schemas.microsoft.com/office/drawing/2014/main" val="1547550128"/>
                    </a:ext>
                  </a:extLst>
                </a:gridCol>
                <a:gridCol w="4362276">
                  <a:extLst>
                    <a:ext uri="{9D8B030D-6E8A-4147-A177-3AD203B41FA5}">
                      <a16:colId xmlns:a16="http://schemas.microsoft.com/office/drawing/2014/main" val="3816750038"/>
                    </a:ext>
                  </a:extLst>
                </a:gridCol>
              </a:tblGrid>
              <a:tr h="0">
                <a:tc>
                  <a:txBody>
                    <a:bodyPr/>
                    <a:lstStyle/>
                    <a:p>
                      <a:r>
                        <a:rPr kumimoji="1" lang="ja-JP" altLang="en-US" sz="1600" dirty="0">
                          <a:solidFill>
                            <a:schemeClr val="tx1"/>
                          </a:solidFill>
                        </a:rPr>
                        <a:t>現状と課題</a:t>
                      </a:r>
                    </a:p>
                  </a:txBody>
                  <a:tcPr>
                    <a:solidFill>
                      <a:schemeClr val="accent2">
                        <a:lumMod val="20000"/>
                        <a:lumOff val="80000"/>
                      </a:schemeClr>
                    </a:solidFill>
                  </a:tcPr>
                </a:tc>
                <a:tc>
                  <a:txBody>
                    <a:bodyPr/>
                    <a:lstStyle/>
                    <a:p>
                      <a:r>
                        <a:rPr kumimoji="1" lang="ja-JP" altLang="en-US" sz="1600" dirty="0">
                          <a:solidFill>
                            <a:schemeClr val="tx1"/>
                          </a:solidFill>
                        </a:rPr>
                        <a:t>課題解決に向けた取組方針</a:t>
                      </a:r>
                    </a:p>
                  </a:txBody>
                  <a:tcPr>
                    <a:solidFill>
                      <a:schemeClr val="accent2">
                        <a:lumMod val="20000"/>
                        <a:lumOff val="80000"/>
                      </a:schemeClr>
                    </a:solidFill>
                  </a:tcPr>
                </a:tc>
                <a:extLst>
                  <a:ext uri="{0D108BD9-81ED-4DB2-BD59-A6C34878D82A}">
                    <a16:rowId xmlns:a16="http://schemas.microsoft.com/office/drawing/2014/main" val="580135972"/>
                  </a:ext>
                </a:extLst>
              </a:tr>
              <a:tr h="370840">
                <a:tc>
                  <a:txBody>
                    <a:bodyPr/>
                    <a:lstStyle/>
                    <a:p>
                      <a:r>
                        <a:rPr kumimoji="1" lang="ja-JP" altLang="en-US" sz="1100" dirty="0">
                          <a:solidFill>
                            <a:schemeClr val="tx1"/>
                          </a:solidFill>
                        </a:rPr>
                        <a:t>・小麦及び大豆は、トラクタ牽引式の施肥播種機による条播を行っているが、現有する播種機では、播種量設定の精度が</a:t>
                      </a:r>
                      <a:r>
                        <a:rPr kumimoji="1" lang="ja-JP" altLang="en-US" sz="1100" strike="noStrike" dirty="0">
                          <a:solidFill>
                            <a:schemeClr val="tx1"/>
                          </a:solidFill>
                        </a:rPr>
                        <a:t>粗く</a:t>
                      </a:r>
                      <a:r>
                        <a:rPr kumimoji="1" lang="ja-JP" altLang="en-US" sz="1100" dirty="0">
                          <a:solidFill>
                            <a:schemeClr val="tx1"/>
                          </a:solidFill>
                        </a:rPr>
                        <a:t>、播種漏れによる欠株が問題になっている。</a:t>
                      </a:r>
                      <a:endParaRPr kumimoji="1" lang="en-US" altLang="ja-JP" sz="1100" dirty="0">
                        <a:solidFill>
                          <a:schemeClr val="tx1"/>
                        </a:solidFill>
                      </a:endParaRPr>
                    </a:p>
                    <a:p>
                      <a:r>
                        <a:rPr kumimoji="1" lang="ja-JP" altLang="en-US" sz="1100" dirty="0">
                          <a:solidFill>
                            <a:schemeClr val="tx1"/>
                          </a:solidFill>
                        </a:rPr>
                        <a:t>・小麦では、播種漏れが生じる都度、再作業を行っており、大豆では、２粒播きを基本としているが、播種漏れと出芽不良が合わさり、欠株多発による一部または全部を再播種を余儀なくされている。</a:t>
                      </a:r>
                      <a:endParaRPr kumimoji="1" lang="en-US" altLang="ja-JP" sz="1100" dirty="0">
                        <a:solidFill>
                          <a:schemeClr val="tx1"/>
                        </a:solidFill>
                      </a:endParaRPr>
                    </a:p>
                    <a:p>
                      <a:r>
                        <a:rPr kumimoji="1" lang="ja-JP" altLang="en-US" sz="1100" dirty="0">
                          <a:solidFill>
                            <a:schemeClr val="tx1"/>
                          </a:solidFill>
                        </a:rPr>
                        <a:t>・これらの再播種作業に時間を要することや播種漏れを防止するため、トラクタの運行速度を通常より遅くする必要があることが、作業時間の増大を招き、作付面積拡大の制限要因となっているとともに、収量低下の要因となっている。</a:t>
                      </a:r>
                    </a:p>
                  </a:txBody>
                  <a:tcPr>
                    <a:solidFill>
                      <a:schemeClr val="accent2">
                        <a:lumMod val="20000"/>
                        <a:lumOff val="80000"/>
                      </a:schemeClr>
                    </a:solidFill>
                  </a:tcPr>
                </a:tc>
                <a:tc>
                  <a:txBody>
                    <a:bodyPr/>
                    <a:lstStyle/>
                    <a:p>
                      <a:r>
                        <a:rPr lang="ja-JP" altLang="en-US" sz="1100" dirty="0">
                          <a:solidFill>
                            <a:schemeClr val="tx1"/>
                          </a:solidFill>
                        </a:rPr>
                        <a:t>・播種精度の高い、施肥播種機の導入により、播種漏れを防止することで、播種に要する作業時間を短縮し、作付面積の拡大を図る。</a:t>
                      </a:r>
                    </a:p>
                  </a:txBody>
                  <a:tcPr>
                    <a:solidFill>
                      <a:schemeClr val="accent2">
                        <a:lumMod val="20000"/>
                        <a:lumOff val="80000"/>
                      </a:schemeClr>
                    </a:solidFill>
                  </a:tcPr>
                </a:tc>
                <a:extLst>
                  <a:ext uri="{0D108BD9-81ED-4DB2-BD59-A6C34878D82A}">
                    <a16:rowId xmlns:a16="http://schemas.microsoft.com/office/drawing/2014/main" val="137420946"/>
                  </a:ext>
                </a:extLst>
              </a:tr>
              <a:tr h="370840">
                <a:tc>
                  <a:txBody>
                    <a:bodyPr/>
                    <a:lstStyle/>
                    <a:p>
                      <a:r>
                        <a:rPr kumimoji="1" lang="ja-JP" altLang="en-US" sz="1100" dirty="0"/>
                        <a:t>・小麦作は、本格作付開始後の令和３年産以降、県平均並みの</a:t>
                      </a:r>
                      <a:r>
                        <a:rPr kumimoji="1" lang="en-US" altLang="ja-JP" sz="1100" dirty="0"/>
                        <a:t>300kg/10a</a:t>
                      </a:r>
                      <a:r>
                        <a:rPr kumimoji="1" lang="ja-JP" altLang="en-US" sz="1100" dirty="0"/>
                        <a:t>程度の高い単収であったが、令和６年産は、単収が</a:t>
                      </a:r>
                      <a:r>
                        <a:rPr kumimoji="1" lang="en-US" altLang="ja-JP" sz="1100" dirty="0"/>
                        <a:t>216kg/10a</a:t>
                      </a:r>
                      <a:r>
                        <a:rPr kumimoji="1" lang="ja-JP" altLang="en-US" sz="1100" dirty="0"/>
                        <a:t>と低迷した。</a:t>
                      </a:r>
                      <a:endParaRPr kumimoji="1" lang="en-US" altLang="ja-JP" sz="1100" dirty="0"/>
                    </a:p>
                    <a:p>
                      <a:r>
                        <a:rPr kumimoji="1" lang="ja-JP" altLang="en-US" sz="1100" dirty="0"/>
                        <a:t>・この要因として、３月後半の生育期の多雨の他、従前の作付品種「ふくはるか」から「はるみずき」に品種変更による品種特性に応じた栽培管理の不安定化が考えられた。</a:t>
                      </a:r>
                    </a:p>
                  </a:txBody>
                  <a:tcPr>
                    <a:solidFill>
                      <a:schemeClr val="accent2">
                        <a:lumMod val="20000"/>
                        <a:lumOff val="80000"/>
                      </a:schemeClr>
                    </a:solidFill>
                  </a:tcPr>
                </a:tc>
                <a:tc>
                  <a:txBody>
                    <a:bodyPr/>
                    <a:lstStyle/>
                    <a:p>
                      <a:r>
                        <a:rPr kumimoji="1" lang="ja-JP" altLang="en-US" sz="1100" dirty="0"/>
                        <a:t>・弾丸暗渠の施行による排水対策の徹底。</a:t>
                      </a:r>
                      <a:endParaRPr kumimoji="1" lang="en-US" altLang="ja-JP" sz="1100" dirty="0"/>
                    </a:p>
                    <a:p>
                      <a:r>
                        <a:rPr kumimoji="1" lang="ja-JP" altLang="en-US" sz="1100" dirty="0"/>
                        <a:t>・新品種「はるみずき」の作付について、奈良県東部農林振興事務所、ＪＡならけん山添村経済センター等との関係機関と連携し、生育状況調査を行う等、栽培技術の向上を図る。</a:t>
                      </a:r>
                    </a:p>
                  </a:txBody>
                  <a:tcPr>
                    <a:solidFill>
                      <a:schemeClr val="accent2">
                        <a:lumMod val="20000"/>
                        <a:lumOff val="80000"/>
                      </a:schemeClr>
                    </a:solidFill>
                  </a:tcPr>
                </a:tc>
                <a:extLst>
                  <a:ext uri="{0D108BD9-81ED-4DB2-BD59-A6C34878D82A}">
                    <a16:rowId xmlns:a16="http://schemas.microsoft.com/office/drawing/2014/main" val="74847978"/>
                  </a:ext>
                </a:extLst>
              </a:tr>
              <a:tr h="370840">
                <a:tc>
                  <a:txBody>
                    <a:bodyPr/>
                    <a:lstStyle/>
                    <a:p>
                      <a:r>
                        <a:rPr kumimoji="1" lang="ja-JP" altLang="en-US" sz="1100" dirty="0">
                          <a:solidFill>
                            <a:schemeClr val="tx1"/>
                          </a:solidFill>
                        </a:rPr>
                        <a:t>・大豆作は、作付初年度（令和５年産）は、単収</a:t>
                      </a:r>
                      <a:r>
                        <a:rPr kumimoji="1" lang="en-US" altLang="ja-JP" sz="1100" dirty="0">
                          <a:solidFill>
                            <a:schemeClr val="tx1"/>
                          </a:solidFill>
                        </a:rPr>
                        <a:t>120kg/10a</a:t>
                      </a:r>
                      <a:r>
                        <a:rPr kumimoji="1" lang="ja-JP" altLang="en-US" sz="1100" dirty="0">
                          <a:solidFill>
                            <a:schemeClr val="tx1"/>
                          </a:solidFill>
                        </a:rPr>
                        <a:t>と県平均を上回ったが、令和６年産は定植後の鳥獣被害の他、生育初期の湿害、夏期の水不足等の影響から、作柄が大きく低下した。</a:t>
                      </a:r>
                    </a:p>
                  </a:txBody>
                  <a:tcPr>
                    <a:solidFill>
                      <a:schemeClr val="accent2">
                        <a:lumMod val="20000"/>
                        <a:lumOff val="80000"/>
                      </a:schemeClr>
                    </a:solidFill>
                  </a:tcPr>
                </a:tc>
                <a:tc>
                  <a:txBody>
                    <a:bodyPr/>
                    <a:lstStyle/>
                    <a:p>
                      <a:r>
                        <a:rPr kumimoji="1" lang="ja-JP" altLang="en-US" sz="1100" dirty="0">
                          <a:solidFill>
                            <a:schemeClr val="tx1"/>
                          </a:solidFill>
                        </a:rPr>
                        <a:t>・防護柵の点検整備による、鳥獣被害対策の防止。</a:t>
                      </a:r>
                      <a:endParaRPr kumimoji="1" lang="en-US" altLang="ja-JP" sz="1100" dirty="0">
                        <a:solidFill>
                          <a:schemeClr val="tx1"/>
                        </a:solidFill>
                      </a:endParaRPr>
                    </a:p>
                    <a:p>
                      <a:r>
                        <a:rPr kumimoji="1" lang="ja-JP" altLang="en-US" sz="1100" dirty="0">
                          <a:solidFill>
                            <a:schemeClr val="tx1"/>
                          </a:solidFill>
                        </a:rPr>
                        <a:t>・弾丸暗渠の施行による排水対策の徹底。夏期の高温時の入水。</a:t>
                      </a:r>
                    </a:p>
                  </a:txBody>
                  <a:tcPr>
                    <a:solidFill>
                      <a:schemeClr val="accent2">
                        <a:lumMod val="20000"/>
                        <a:lumOff val="80000"/>
                      </a:schemeClr>
                    </a:solidFill>
                  </a:tcPr>
                </a:tc>
                <a:extLst>
                  <a:ext uri="{0D108BD9-81ED-4DB2-BD59-A6C34878D82A}">
                    <a16:rowId xmlns:a16="http://schemas.microsoft.com/office/drawing/2014/main" val="3994283362"/>
                  </a:ext>
                </a:extLst>
              </a:tr>
              <a:tr h="370840">
                <a:tc>
                  <a:txBody>
                    <a:bodyPr/>
                    <a:lstStyle/>
                    <a:p>
                      <a:r>
                        <a:rPr kumimoji="1" lang="ja-JP" altLang="en-US" sz="1100" dirty="0">
                          <a:solidFill>
                            <a:schemeClr val="tx1"/>
                          </a:solidFill>
                        </a:rPr>
                        <a:t>・小麦の収穫時期と田植え時期が近接しており、作付圃場が団地化していない場合は、水稲作のための入水に伴い地下水位が上昇し、排水不良に伴う湿害が起きやすいことが課題である。</a:t>
                      </a:r>
                    </a:p>
                  </a:txBody>
                  <a:tcPr>
                    <a:solidFill>
                      <a:schemeClr val="accent2">
                        <a:lumMod val="20000"/>
                        <a:lumOff val="80000"/>
                      </a:schemeClr>
                    </a:solidFill>
                  </a:tcPr>
                </a:tc>
                <a:tc>
                  <a:txBody>
                    <a:bodyPr/>
                    <a:lstStyle/>
                    <a:p>
                      <a:r>
                        <a:rPr kumimoji="1" lang="ja-JP" altLang="en-US" sz="1100" dirty="0">
                          <a:solidFill>
                            <a:schemeClr val="tx1"/>
                          </a:solidFill>
                        </a:rPr>
                        <a:t>・小麦については引き続き団地化に向け、集落との話し合いを行い、田植え時の入水による湿害を抑制する。</a:t>
                      </a:r>
                    </a:p>
                  </a:txBody>
                  <a:tcPr>
                    <a:solidFill>
                      <a:schemeClr val="accent2">
                        <a:lumMod val="20000"/>
                        <a:lumOff val="80000"/>
                      </a:schemeClr>
                    </a:solidFill>
                  </a:tcPr>
                </a:tc>
                <a:extLst>
                  <a:ext uri="{0D108BD9-81ED-4DB2-BD59-A6C34878D82A}">
                    <a16:rowId xmlns:a16="http://schemas.microsoft.com/office/drawing/2014/main" val="597526270"/>
                  </a:ext>
                </a:extLst>
              </a:tr>
            </a:tbl>
          </a:graphicData>
        </a:graphic>
      </p:graphicFrame>
    </p:spTree>
    <p:extLst>
      <p:ext uri="{BB962C8B-B14F-4D97-AF65-F5344CB8AC3E}">
        <p14:creationId xmlns:p14="http://schemas.microsoft.com/office/powerpoint/2010/main" val="7544788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 name="表 32">
            <a:extLst>
              <a:ext uri="{FF2B5EF4-FFF2-40B4-BE49-F238E27FC236}">
                <a16:creationId xmlns:a16="http://schemas.microsoft.com/office/drawing/2014/main" id="{76B24521-6626-49DE-9EC0-4ECA90738CA8}"/>
              </a:ext>
            </a:extLst>
          </p:cNvPr>
          <p:cNvGraphicFramePr>
            <a:graphicFrameLocks noGrp="1"/>
          </p:cNvGraphicFramePr>
          <p:nvPr>
            <p:extLst>
              <p:ext uri="{D42A27DB-BD31-4B8C-83A1-F6EECF244321}">
                <p14:modId xmlns:p14="http://schemas.microsoft.com/office/powerpoint/2010/main" val="2730073977"/>
              </p:ext>
            </p:extLst>
          </p:nvPr>
        </p:nvGraphicFramePr>
        <p:xfrm>
          <a:off x="313900" y="489121"/>
          <a:ext cx="9387448" cy="5630326"/>
        </p:xfrm>
        <a:graphic>
          <a:graphicData uri="http://schemas.openxmlformats.org/drawingml/2006/table">
            <a:tbl>
              <a:tblPr/>
              <a:tblGrid>
                <a:gridCol w="9387448">
                  <a:extLst>
                    <a:ext uri="{9D8B030D-6E8A-4147-A177-3AD203B41FA5}">
                      <a16:colId xmlns:a16="http://schemas.microsoft.com/office/drawing/2014/main" val="162972014"/>
                    </a:ext>
                  </a:extLst>
                </a:gridCol>
              </a:tblGrid>
              <a:tr h="5630326">
                <a:tc>
                  <a:txBody>
                    <a:bodyPr/>
                    <a:lstStyle/>
                    <a:p>
                      <a:pPr algn="l" fontAlgn="ctr"/>
                      <a:r>
                        <a:rPr lang="ja-JP" altLang="en-US" sz="1400" b="0" i="0" u="none" strike="noStrike" dirty="0">
                          <a:effectLst/>
                          <a:latin typeface="ＭＳ Ｐゴシック" panose="020B0600070205080204" pitchFamily="50" charset="-128"/>
                          <a:ea typeface="ＭＳ Ｐゴシック" panose="020B0600070205080204" pitchFamily="50" charset="-128"/>
                        </a:rPr>
                        <a:t>　</a:t>
                      </a:r>
                    </a:p>
                  </a:txBody>
                  <a:tcPr marL="7853" marR="7853"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3020659"/>
                  </a:ext>
                </a:extLst>
              </a:tr>
            </a:tbl>
          </a:graphicData>
        </a:graphic>
      </p:graphicFrame>
      <p:sp>
        <p:nvSpPr>
          <p:cNvPr id="3" name="テキスト ボックス 2">
            <a:extLst>
              <a:ext uri="{FF2B5EF4-FFF2-40B4-BE49-F238E27FC236}">
                <a16:creationId xmlns:a16="http://schemas.microsoft.com/office/drawing/2014/main" id="{01D66389-E3F8-4D62-8D68-EE5CBB850FF2}"/>
              </a:ext>
            </a:extLst>
          </p:cNvPr>
          <p:cNvSpPr txBox="1"/>
          <p:nvPr/>
        </p:nvSpPr>
        <p:spPr>
          <a:xfrm>
            <a:off x="204652" y="128842"/>
            <a:ext cx="3653245" cy="3693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２．産地と実需者との連携方針 </a:t>
            </a:r>
            <a:endParaRPr kumimoji="0"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 name="テキスト ボックス 1"/>
          <p:cNvSpPr txBox="1"/>
          <p:nvPr/>
        </p:nvSpPr>
        <p:spPr>
          <a:xfrm>
            <a:off x="323700" y="519086"/>
            <a:ext cx="9278200" cy="1384995"/>
          </a:xfrm>
          <a:prstGeom prst="rect">
            <a:avLst/>
          </a:prstGeom>
          <a:noFill/>
        </p:spPr>
        <p:txBody>
          <a:bodyPr wrap="square" rtlCol="0">
            <a:spAutoFit/>
          </a:bodyPr>
          <a:lstStyle/>
          <a:p>
            <a:pPr lvl="0">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小麦は全量を奈良県農業協同組合に集荷・販売を委託しており、</a:t>
            </a:r>
            <a:r>
              <a:rPr kumimoji="1" lang="ja-JP" altLang="en-US" sz="1200" dirty="0">
                <a:solidFill>
                  <a:prstClr val="black"/>
                </a:solidFill>
              </a:rPr>
              <a:t>奈良県農業協同組合から、</a:t>
            </a:r>
            <a:r>
              <a:rPr kumimoji="0" lang="ja-JP" altLang="en-US" sz="1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1" lang="ja-JP" altLang="en-US" sz="1200" dirty="0">
                <a:solidFill>
                  <a:prstClr val="black"/>
                </a:solidFill>
              </a:rPr>
              <a:t>において製粉された後、主として県内の実需者に製パン用として加工されている。実需者からは、県産小麦の増産の要望があるとともに、タンパク質含量の安定向上等の高品質生産が求められており、引き続き</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小麦の</a:t>
            </a:r>
            <a:r>
              <a:rPr kumimoji="1" lang="ja-JP" altLang="en-US" sz="1200" dirty="0">
                <a:solidFill>
                  <a:prstClr val="black"/>
                </a:solidFill>
                <a:latin typeface="Calibri" panose="020F0502020204030204"/>
                <a:ea typeface="游ゴシック" panose="020B0400000000000000" pitchFamily="50" charset="-128"/>
              </a:rPr>
              <a:t>栽培</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技術の向上に努めるとともに、生産拡大を図る。また、一方では、地域特産品としての醤油用の需要もあることから、醤油業者と連携して地場産業の振興に努める。</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大豆についても、主な出荷先である</a:t>
            </a:r>
            <a:r>
              <a:rPr kumimoji="1" lang="zh-TW"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奈良県農業協同組合</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経由の豆腐業者等や、地域の豆腐業者や直売所からの増産の需要があり、栽培技術の向上により、生産量増加を目指す。今後の方針としては、より高値で取引される、地域の業者への需要を拡大し、経営の安定向上を図る。地域の豆腐業者・醤油業者との連携を深め、地域特産品の開発に努める。</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4" name="テキスト ボックス 13">
            <a:extLst>
              <a:ext uri="{FF2B5EF4-FFF2-40B4-BE49-F238E27FC236}">
                <a16:creationId xmlns:a16="http://schemas.microsoft.com/office/drawing/2014/main" id="{EB1D565B-9BBC-44EF-9D2C-1C1294C029A1}"/>
              </a:ext>
            </a:extLst>
          </p:cNvPr>
          <p:cNvSpPr txBox="1"/>
          <p:nvPr/>
        </p:nvSpPr>
        <p:spPr>
          <a:xfrm>
            <a:off x="399439" y="2021185"/>
            <a:ext cx="3458458" cy="261610"/>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産地の国産小麦・大豆の取扱量</a:t>
            </a:r>
            <a:endParaRPr kumimoji="1" lang="zh-TW"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5" name="テキスト ボックス 14">
            <a:extLst>
              <a:ext uri="{FF2B5EF4-FFF2-40B4-BE49-F238E27FC236}">
                <a16:creationId xmlns:a16="http://schemas.microsoft.com/office/drawing/2014/main" id="{2006D768-7A16-4F58-94EA-37EB92229655}"/>
              </a:ext>
            </a:extLst>
          </p:cNvPr>
          <p:cNvSpPr txBox="1"/>
          <p:nvPr/>
        </p:nvSpPr>
        <p:spPr>
          <a:xfrm>
            <a:off x="3775656" y="2021185"/>
            <a:ext cx="2399060" cy="261610"/>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実需者の国産小麦・大豆の取扱量</a:t>
            </a:r>
            <a:endParaRPr kumimoji="1" lang="zh-TW"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aphicFrame>
        <p:nvGraphicFramePr>
          <p:cNvPr id="31" name="表 3">
            <a:extLst>
              <a:ext uri="{FF2B5EF4-FFF2-40B4-BE49-F238E27FC236}">
                <a16:creationId xmlns:a16="http://schemas.microsoft.com/office/drawing/2014/main" id="{AD9067FD-6ABB-4DC7-B022-AAA2DAE6DFB4}"/>
              </a:ext>
            </a:extLst>
          </p:cNvPr>
          <p:cNvGraphicFramePr>
            <a:graphicFrameLocks noGrp="1"/>
          </p:cNvGraphicFramePr>
          <p:nvPr>
            <p:extLst>
              <p:ext uri="{D42A27DB-BD31-4B8C-83A1-F6EECF244321}">
                <p14:modId xmlns:p14="http://schemas.microsoft.com/office/powerpoint/2010/main" val="1903582572"/>
              </p:ext>
            </p:extLst>
          </p:nvPr>
        </p:nvGraphicFramePr>
        <p:xfrm>
          <a:off x="411672" y="2244695"/>
          <a:ext cx="3321429" cy="3743735"/>
        </p:xfrm>
        <a:graphic>
          <a:graphicData uri="http://schemas.openxmlformats.org/drawingml/2006/table">
            <a:tbl>
              <a:tblPr firstRow="1" bandRow="1">
                <a:tableStyleId>{93296810-A885-4BE3-A3E7-6D5BEEA58F35}</a:tableStyleId>
              </a:tblPr>
              <a:tblGrid>
                <a:gridCol w="901313">
                  <a:extLst>
                    <a:ext uri="{9D8B030D-6E8A-4147-A177-3AD203B41FA5}">
                      <a16:colId xmlns:a16="http://schemas.microsoft.com/office/drawing/2014/main" val="1924589459"/>
                    </a:ext>
                  </a:extLst>
                </a:gridCol>
                <a:gridCol w="679938">
                  <a:extLst>
                    <a:ext uri="{9D8B030D-6E8A-4147-A177-3AD203B41FA5}">
                      <a16:colId xmlns:a16="http://schemas.microsoft.com/office/drawing/2014/main" val="1242506083"/>
                    </a:ext>
                  </a:extLst>
                </a:gridCol>
                <a:gridCol w="750277">
                  <a:extLst>
                    <a:ext uri="{9D8B030D-6E8A-4147-A177-3AD203B41FA5}">
                      <a16:colId xmlns:a16="http://schemas.microsoft.com/office/drawing/2014/main" val="461563868"/>
                    </a:ext>
                  </a:extLst>
                </a:gridCol>
                <a:gridCol w="989901">
                  <a:extLst>
                    <a:ext uri="{9D8B030D-6E8A-4147-A177-3AD203B41FA5}">
                      <a16:colId xmlns:a16="http://schemas.microsoft.com/office/drawing/2014/main" val="4117955209"/>
                    </a:ext>
                  </a:extLst>
                </a:gridCol>
              </a:tblGrid>
              <a:tr h="513362">
                <a:tc>
                  <a:txBody>
                    <a:bodyPr/>
                    <a:lstStyle/>
                    <a:p>
                      <a:pPr algn="ctr"/>
                      <a:r>
                        <a:rPr kumimoji="1" lang="ja-JP" altLang="en-US" sz="900" b="0" dirty="0">
                          <a:latin typeface="Meiryo UI" panose="020B0604030504040204" pitchFamily="50" charset="-128"/>
                          <a:ea typeface="Meiryo UI" panose="020B0604030504040204" pitchFamily="50" charset="-128"/>
                        </a:rPr>
                        <a:t>品種名</a:t>
                      </a:r>
                    </a:p>
                  </a:txBody>
                  <a:tcPr anchor="ctr">
                    <a:lnB w="38100"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ctr"/>
                      <a:r>
                        <a:rPr kumimoji="1" lang="en-US" altLang="ja-JP" sz="900" b="0" dirty="0">
                          <a:latin typeface="Meiryo UI" panose="020B0604030504040204" pitchFamily="50" charset="-128"/>
                          <a:ea typeface="Meiryo UI" panose="020B0604030504040204" pitchFamily="50" charset="-128"/>
                        </a:rPr>
                        <a:t>R5</a:t>
                      </a:r>
                      <a:r>
                        <a:rPr kumimoji="1" lang="ja-JP" altLang="en-US" sz="900" b="0" dirty="0">
                          <a:latin typeface="Meiryo UI" panose="020B0604030504040204" pitchFamily="50" charset="-128"/>
                          <a:ea typeface="Meiryo UI" panose="020B0604030504040204" pitchFamily="50" charset="-128"/>
                        </a:rPr>
                        <a:t>年産</a:t>
                      </a:r>
                    </a:p>
                  </a:txBody>
                  <a:tcPr anchor="ctr">
                    <a:lnB w="38100"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900" b="0" dirty="0">
                          <a:latin typeface="Meiryo UI" panose="020B0604030504040204" pitchFamily="50" charset="-128"/>
                          <a:ea typeface="Meiryo UI" panose="020B0604030504040204" pitchFamily="50" charset="-128"/>
                        </a:rPr>
                        <a:t>現状</a:t>
                      </a:r>
                      <a:endParaRPr kumimoji="1" lang="en-US" altLang="ja-JP" sz="900" b="0" dirty="0">
                        <a:latin typeface="Meiryo UI" panose="020B0604030504040204" pitchFamily="50" charset="-128"/>
                        <a:ea typeface="Meiryo UI" panose="020B0604030504040204" pitchFamily="50" charset="-128"/>
                      </a:endParaRPr>
                    </a:p>
                    <a:p>
                      <a:pPr algn="ctr"/>
                      <a:r>
                        <a:rPr kumimoji="1" lang="en-US" altLang="ja-JP" sz="900" b="0" dirty="0">
                          <a:solidFill>
                            <a:schemeClr val="bg1"/>
                          </a:solidFill>
                          <a:latin typeface="Meiryo UI" panose="020B0604030504040204" pitchFamily="50" charset="-128"/>
                          <a:ea typeface="Meiryo UI" panose="020B0604030504040204" pitchFamily="50" charset="-128"/>
                        </a:rPr>
                        <a:t>(R6</a:t>
                      </a:r>
                      <a:r>
                        <a:rPr kumimoji="1" lang="ja-JP" altLang="en-US" sz="900" b="0" dirty="0">
                          <a:solidFill>
                            <a:schemeClr val="bg1"/>
                          </a:solidFill>
                          <a:latin typeface="Meiryo UI" panose="020B0604030504040204" pitchFamily="50" charset="-128"/>
                          <a:ea typeface="Meiryo UI" panose="020B0604030504040204" pitchFamily="50" charset="-128"/>
                        </a:rPr>
                        <a:t>年産</a:t>
                      </a:r>
                      <a:r>
                        <a:rPr kumimoji="1" lang="en-US" altLang="ja-JP" sz="900" b="0" dirty="0">
                          <a:solidFill>
                            <a:schemeClr val="bg1"/>
                          </a:solidFill>
                          <a:latin typeface="Meiryo UI" panose="020B0604030504040204" pitchFamily="50" charset="-128"/>
                          <a:ea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900" b="0" dirty="0">
                          <a:latin typeface="Meiryo UI" panose="020B0604030504040204" pitchFamily="50" charset="-128"/>
                          <a:ea typeface="Meiryo UI" panose="020B0604030504040204" pitchFamily="50" charset="-128"/>
                        </a:rPr>
                        <a:t>おおむね</a:t>
                      </a:r>
                      <a:endParaRPr kumimoji="1" lang="en-US" altLang="ja-JP" sz="900" b="0" dirty="0">
                        <a:latin typeface="Meiryo UI" panose="020B0604030504040204" pitchFamily="50" charset="-128"/>
                        <a:ea typeface="Meiryo UI" panose="020B0604030504040204" pitchFamily="50" charset="-128"/>
                      </a:endParaRPr>
                    </a:p>
                    <a:p>
                      <a:pPr algn="ctr"/>
                      <a:r>
                        <a:rPr kumimoji="1" lang="ja-JP" altLang="en-US" sz="900" b="0" dirty="0">
                          <a:latin typeface="Meiryo UI" panose="020B0604030504040204" pitchFamily="50" charset="-128"/>
                          <a:ea typeface="Meiryo UI" panose="020B0604030504040204" pitchFamily="50" charset="-128"/>
                        </a:rPr>
                        <a:t>の目標値</a:t>
                      </a:r>
                      <a:endParaRPr kumimoji="1" lang="en-US" altLang="ja-JP" sz="900" b="0" dirty="0">
                        <a:latin typeface="Meiryo UI" panose="020B0604030504040204" pitchFamily="50" charset="-128"/>
                        <a:ea typeface="Meiryo UI" panose="020B0604030504040204" pitchFamily="50" charset="-128"/>
                      </a:endParaRPr>
                    </a:p>
                    <a:p>
                      <a:pPr algn="ctr"/>
                      <a:r>
                        <a:rPr kumimoji="1" lang="ja-JP" altLang="en-US" sz="900" b="0" dirty="0">
                          <a:latin typeface="Meiryo UI" panose="020B0604030504040204" pitchFamily="50" charset="-128"/>
                          <a:ea typeface="Meiryo UI" panose="020B0604030504040204" pitchFamily="50" charset="-128"/>
                        </a:rPr>
                        <a:t>（Ｒ１０年産）</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661935502"/>
                  </a:ext>
                </a:extLst>
              </a:tr>
              <a:tr h="0">
                <a:tc>
                  <a:txBody>
                    <a:bodyPr/>
                    <a:lstStyle/>
                    <a:p>
                      <a:r>
                        <a:rPr kumimoji="1" lang="ja-JP" altLang="en-US" sz="900" dirty="0">
                          <a:latin typeface="Meiryo UI" panose="020B0604030504040204" pitchFamily="50" charset="-128"/>
                          <a:ea typeface="Meiryo UI" panose="020B0604030504040204" pitchFamily="50" charset="-128"/>
                        </a:rPr>
                        <a:t>小麦</a:t>
                      </a:r>
                    </a:p>
                  </a:txBody>
                  <a:tcPr anchor="ct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F8D7CD"/>
                    </a:solidFill>
                  </a:tcPr>
                </a:tc>
                <a:tc>
                  <a:txBody>
                    <a:bodyPr/>
                    <a:lstStyle/>
                    <a:p>
                      <a:endParaRPr kumimoji="1" lang="ja-JP" altLang="en-US" sz="9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F8D7CD"/>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F8D7CD"/>
                    </a:solidFill>
                  </a:tcPr>
                </a:tc>
                <a:tc>
                  <a:txBody>
                    <a:bodyPr/>
                    <a:lstStyle/>
                    <a:p>
                      <a:pPr algn="ctr"/>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solidFill>
                      <a:srgbClr val="F8D7CD"/>
                    </a:solidFill>
                  </a:tcPr>
                </a:tc>
                <a:extLst>
                  <a:ext uri="{0D108BD9-81ED-4DB2-BD59-A6C34878D82A}">
                    <a16:rowId xmlns:a16="http://schemas.microsoft.com/office/drawing/2014/main" val="1909078609"/>
                  </a:ext>
                </a:extLst>
              </a:tr>
              <a:tr h="133307">
                <a:tc>
                  <a:txBody>
                    <a:bodyPr/>
                    <a:lstStyle/>
                    <a:p>
                      <a:r>
                        <a:rPr kumimoji="1" lang="ja-JP" altLang="en-US" sz="900" dirty="0">
                          <a:latin typeface="Meiryo UI" panose="020B0604030504040204" pitchFamily="50" charset="-128"/>
                          <a:ea typeface="Meiryo UI" panose="020B0604030504040204" pitchFamily="50" charset="-128"/>
                        </a:rPr>
                        <a:t>ふくはるか</a:t>
                      </a:r>
                      <a:endParaRPr kumimoji="1" lang="en-US" altLang="ja-JP" sz="900" dirty="0">
                        <a:latin typeface="Meiryo UI" panose="020B0604030504040204" pitchFamily="50" charset="-128"/>
                        <a:ea typeface="Meiryo UI" panose="020B0604030504040204" pitchFamily="50" charset="-128"/>
                      </a:endParaRPr>
                    </a:p>
                  </a:txBody>
                  <a:tcPr anchor="ctr">
                    <a:solidFill>
                      <a:srgbClr val="F8D7CD"/>
                    </a:solidFill>
                  </a:tcPr>
                </a:tc>
                <a:tc>
                  <a:txBody>
                    <a:bodyPr/>
                    <a:lstStyle/>
                    <a:p>
                      <a:pPr algn="ctr"/>
                      <a:r>
                        <a:rPr kumimoji="1" lang="en-US" altLang="ja-JP" sz="900" dirty="0">
                          <a:latin typeface="Meiryo UI" panose="020B0604030504040204" pitchFamily="50" charset="-128"/>
                          <a:ea typeface="Meiryo UI" panose="020B0604030504040204" pitchFamily="50" charset="-128"/>
                        </a:rPr>
                        <a:t>15.5t</a:t>
                      </a:r>
                    </a:p>
                    <a:p>
                      <a:pPr algn="ctr"/>
                      <a:r>
                        <a:rPr kumimoji="1" lang="en-US" altLang="ja-JP" sz="900" dirty="0">
                          <a:latin typeface="Meiryo UI" panose="020B0604030504040204" pitchFamily="50" charset="-128"/>
                          <a:ea typeface="Meiryo UI" panose="020B0604030504040204" pitchFamily="50" charset="-128"/>
                        </a:rPr>
                        <a:t>(5.04ha)</a:t>
                      </a:r>
                      <a:endParaRPr kumimoji="1" lang="ja-JP" altLang="en-US" sz="900" dirty="0"/>
                    </a:p>
                  </a:txBody>
                  <a:tcPr anchor="ctr">
                    <a:solidFill>
                      <a:srgbClr val="F8D7CD"/>
                    </a:solidFill>
                  </a:tcPr>
                </a:tc>
                <a:tc>
                  <a:txBody>
                    <a:bodyPr/>
                    <a:lstStyle/>
                    <a:p>
                      <a:pPr algn="ctr"/>
                      <a:r>
                        <a:rPr kumimoji="1" lang="ja-JP" altLang="en-US" sz="900" dirty="0">
                          <a:latin typeface="Meiryo UI" panose="020B0604030504040204" pitchFamily="50" charset="-128"/>
                          <a:ea typeface="Meiryo UI" panose="020B0604030504040204" pitchFamily="50" charset="-128"/>
                        </a:rPr>
                        <a:t>－</a:t>
                      </a:r>
                    </a:p>
                  </a:txBody>
                  <a:tcPr anchor="ctr">
                    <a:solidFill>
                      <a:srgbClr val="F8D7CD"/>
                    </a:solidFill>
                  </a:tcPr>
                </a:tc>
                <a:tc>
                  <a:txBody>
                    <a:bodyPr/>
                    <a:lstStyle/>
                    <a:p>
                      <a:pPr algn="ctr"/>
                      <a:r>
                        <a:rPr kumimoji="1" lang="ja-JP" altLang="en-US" sz="900" dirty="0">
                          <a:latin typeface="Meiryo UI" panose="020B0604030504040204" pitchFamily="50" charset="-128"/>
                          <a:ea typeface="Meiryo UI" panose="020B0604030504040204" pitchFamily="50" charset="-128"/>
                        </a:rPr>
                        <a:t>－</a:t>
                      </a:r>
                    </a:p>
                  </a:txBody>
                  <a:tcPr anchor="ctr">
                    <a:solidFill>
                      <a:srgbClr val="F8D7CD"/>
                    </a:solidFill>
                  </a:tcPr>
                </a:tc>
                <a:extLst>
                  <a:ext uri="{0D108BD9-81ED-4DB2-BD59-A6C34878D82A}">
                    <a16:rowId xmlns:a16="http://schemas.microsoft.com/office/drawing/2014/main" val="2329621758"/>
                  </a:ext>
                </a:extLst>
              </a:tr>
              <a:tr h="352441">
                <a:tc>
                  <a:txBody>
                    <a:bodyPr/>
                    <a:lstStyle/>
                    <a:p>
                      <a:r>
                        <a:rPr kumimoji="1" lang="ja-JP" altLang="en-US" sz="900" dirty="0">
                          <a:latin typeface="Meiryo UI" panose="020B0604030504040204" pitchFamily="50" charset="-128"/>
                          <a:ea typeface="Meiryo UI" panose="020B0604030504040204" pitchFamily="50" charset="-128"/>
                        </a:rPr>
                        <a:t>はるみずき</a:t>
                      </a:r>
                      <a:endParaRPr kumimoji="1" lang="en-US" altLang="ja-JP" sz="900" dirty="0">
                        <a:latin typeface="Meiryo UI" panose="020B0604030504040204" pitchFamily="50" charset="-128"/>
                        <a:ea typeface="Meiryo UI" panose="020B0604030504040204" pitchFamily="50" charset="-128"/>
                      </a:endParaRPr>
                    </a:p>
                  </a:txBody>
                  <a:tcPr anchor="ctr">
                    <a:solidFill>
                      <a:srgbClr val="F8D7CD"/>
                    </a:solidFill>
                  </a:tcPr>
                </a:tc>
                <a:tc>
                  <a:txBody>
                    <a:bodyPr/>
                    <a:lstStyle/>
                    <a:p>
                      <a:pPr algn="ctr"/>
                      <a:r>
                        <a:rPr kumimoji="1" lang="ja-JP" altLang="en-US" sz="900" dirty="0">
                          <a:latin typeface="Meiryo UI" panose="020B0604030504040204" pitchFamily="50" charset="-128"/>
                          <a:ea typeface="Meiryo UI" panose="020B0604030504040204" pitchFamily="50" charset="-128"/>
                        </a:rPr>
                        <a:t>－</a:t>
                      </a:r>
                    </a:p>
                  </a:txBody>
                  <a:tcPr anchor="ctr">
                    <a:solidFill>
                      <a:srgbClr val="F8D7CD"/>
                    </a:solidFill>
                  </a:tcPr>
                </a:tc>
                <a:tc>
                  <a:txBody>
                    <a:bodyPr/>
                    <a:lstStyle/>
                    <a:p>
                      <a:pPr algn="ctr"/>
                      <a:r>
                        <a:rPr kumimoji="1" lang="en-US" altLang="ja-JP" sz="900" dirty="0">
                          <a:latin typeface="Meiryo UI" panose="020B0604030504040204" pitchFamily="50" charset="-128"/>
                          <a:ea typeface="Meiryo UI" panose="020B0604030504040204" pitchFamily="50" charset="-128"/>
                        </a:rPr>
                        <a:t>12.3t</a:t>
                      </a:r>
                    </a:p>
                    <a:p>
                      <a:pPr algn="ctr"/>
                      <a:r>
                        <a:rPr kumimoji="1" lang="en-US" altLang="ja-JP" sz="900" dirty="0">
                          <a:latin typeface="Meiryo UI" panose="020B0604030504040204" pitchFamily="50" charset="-128"/>
                          <a:ea typeface="Meiryo UI" panose="020B0604030504040204" pitchFamily="50" charset="-128"/>
                        </a:rPr>
                        <a:t>(5.71ha)</a:t>
                      </a:r>
                    </a:p>
                  </a:txBody>
                  <a:tcPr anchor="ctr">
                    <a:solidFill>
                      <a:srgbClr val="F8D7CD"/>
                    </a:solidFill>
                  </a:tcPr>
                </a:tc>
                <a:tc>
                  <a:txBody>
                    <a:bodyPr/>
                    <a:lstStyle/>
                    <a:p>
                      <a:pPr algn="ctr"/>
                      <a:r>
                        <a:rPr kumimoji="1" lang="en-US" altLang="ja-JP" sz="900" dirty="0">
                          <a:latin typeface="Meiryo UI" panose="020B0604030504040204" pitchFamily="50" charset="-128"/>
                          <a:ea typeface="Meiryo UI" panose="020B0604030504040204" pitchFamily="50" charset="-128"/>
                        </a:rPr>
                        <a:t>12.7t</a:t>
                      </a:r>
                    </a:p>
                    <a:p>
                      <a:pPr algn="ctr"/>
                      <a:r>
                        <a:rPr kumimoji="1" lang="en-US" altLang="ja-JP" sz="900" dirty="0">
                          <a:latin typeface="Meiryo UI" panose="020B0604030504040204" pitchFamily="50" charset="-128"/>
                          <a:ea typeface="Meiryo UI" panose="020B0604030504040204" pitchFamily="50" charset="-128"/>
                        </a:rPr>
                        <a:t>(5.76ha)</a:t>
                      </a:r>
                    </a:p>
                  </a:txBody>
                  <a:tcPr anchor="ctr">
                    <a:solidFill>
                      <a:srgbClr val="F8D7CD"/>
                    </a:solidFill>
                  </a:tcPr>
                </a:tc>
                <a:extLst>
                  <a:ext uri="{0D108BD9-81ED-4DB2-BD59-A6C34878D82A}">
                    <a16:rowId xmlns:a16="http://schemas.microsoft.com/office/drawing/2014/main" val="143691997"/>
                  </a:ext>
                </a:extLst>
              </a:tr>
              <a:tr h="0">
                <a:tc>
                  <a:txBody>
                    <a:bodyPr/>
                    <a:lstStyle/>
                    <a:p>
                      <a:endParaRPr kumimoji="1" lang="en-US" altLang="ja-JP" sz="900" dirty="0">
                        <a:latin typeface="Meiryo UI" panose="020B0604030504040204" pitchFamily="50" charset="-128"/>
                        <a:ea typeface="Meiryo UI" panose="020B0604030504040204" pitchFamily="50" charset="-128"/>
                      </a:endParaRPr>
                    </a:p>
                  </a:txBody>
                  <a:tcPr anchor="ctr">
                    <a:solidFill>
                      <a:srgbClr val="F8D7CD"/>
                    </a:solidFill>
                  </a:tcPr>
                </a:tc>
                <a:tc>
                  <a:txBody>
                    <a:bodyPr/>
                    <a:lstStyle/>
                    <a:p>
                      <a:pPr algn="ctr"/>
                      <a:endParaRPr kumimoji="1" lang="ja-JP" altLang="en-US" sz="900" dirty="0"/>
                    </a:p>
                  </a:txBody>
                  <a:tcPr anchor="ctr">
                    <a:solidFill>
                      <a:srgbClr val="F8D7CD"/>
                    </a:solidFill>
                  </a:tcPr>
                </a:tc>
                <a:tc>
                  <a:txBody>
                    <a:bodyPr/>
                    <a:lstStyle/>
                    <a:p>
                      <a:pPr algn="ctr"/>
                      <a:endParaRPr kumimoji="1" lang="en-US" altLang="ja-JP" sz="900" dirty="0">
                        <a:latin typeface="Meiryo UI" panose="020B0604030504040204" pitchFamily="50" charset="-128"/>
                        <a:ea typeface="Meiryo UI" panose="020B0604030504040204" pitchFamily="50" charset="-128"/>
                      </a:endParaRPr>
                    </a:p>
                  </a:txBody>
                  <a:tcPr anchor="ctr">
                    <a:solidFill>
                      <a:srgbClr val="F8D7CD"/>
                    </a:solidFill>
                  </a:tcPr>
                </a:tc>
                <a:tc>
                  <a:txBody>
                    <a:bodyPr/>
                    <a:lstStyle/>
                    <a:p>
                      <a:pPr algn="ctr"/>
                      <a:endParaRPr kumimoji="1" lang="en-US" altLang="ja-JP" sz="900" dirty="0">
                        <a:latin typeface="Meiryo UI" panose="020B0604030504040204" pitchFamily="50" charset="-128"/>
                        <a:ea typeface="Meiryo UI" panose="020B0604030504040204" pitchFamily="50" charset="-128"/>
                      </a:endParaRPr>
                    </a:p>
                  </a:txBody>
                  <a:tcPr anchor="ctr">
                    <a:solidFill>
                      <a:srgbClr val="F8D7CD"/>
                    </a:solidFill>
                  </a:tcPr>
                </a:tc>
                <a:extLst>
                  <a:ext uri="{0D108BD9-81ED-4DB2-BD59-A6C34878D82A}">
                    <a16:rowId xmlns:a16="http://schemas.microsoft.com/office/drawing/2014/main" val="2548546489"/>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計</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solidFill>
                      <a:srgbClr val="F8D7CD"/>
                    </a:solidFill>
                  </a:tcPr>
                </a:tc>
                <a:tc>
                  <a:txBody>
                    <a:bodyPr/>
                    <a:lstStyle/>
                    <a:p>
                      <a:pPr algn="ctr"/>
                      <a:r>
                        <a:rPr kumimoji="1" lang="en-US" altLang="ja-JP" sz="900">
                          <a:latin typeface="Meiryo UI" panose="020B0604030504040204" pitchFamily="50" charset="-128"/>
                          <a:ea typeface="Meiryo UI" panose="020B0604030504040204" pitchFamily="50" charset="-128"/>
                        </a:rPr>
                        <a:t>15.5t</a:t>
                      </a:r>
                    </a:p>
                    <a:p>
                      <a:pPr algn="ctr"/>
                      <a:r>
                        <a:rPr kumimoji="1" lang="en-US" altLang="ja-JP" sz="900">
                          <a:latin typeface="Meiryo UI" panose="020B0604030504040204" pitchFamily="50" charset="-128"/>
                          <a:ea typeface="Meiryo UI" panose="020B0604030504040204" pitchFamily="50" charset="-128"/>
                        </a:rPr>
                        <a:t>(5.04ha)</a:t>
                      </a:r>
                      <a:endParaRPr kumimoji="1" lang="ja-JP" altLang="en-US" sz="900"/>
                    </a:p>
                  </a:txBody>
                  <a:tcPr anchor="ctr">
                    <a:solidFill>
                      <a:srgbClr val="F8D7CD"/>
                    </a:solidFill>
                  </a:tcPr>
                </a:tc>
                <a:tc>
                  <a:txBody>
                    <a:bodyPr/>
                    <a:lstStyle/>
                    <a:p>
                      <a:pPr algn="ctr"/>
                      <a:r>
                        <a:rPr kumimoji="1" lang="en-US" altLang="ja-JP" sz="900" dirty="0">
                          <a:latin typeface="Meiryo UI" panose="020B0604030504040204" pitchFamily="50" charset="-128"/>
                          <a:ea typeface="Meiryo UI" panose="020B0604030504040204" pitchFamily="50" charset="-128"/>
                        </a:rPr>
                        <a:t>12.3t</a:t>
                      </a:r>
                    </a:p>
                    <a:p>
                      <a:pPr algn="ctr"/>
                      <a:r>
                        <a:rPr kumimoji="1" lang="en-US" altLang="ja-JP" sz="900" dirty="0">
                          <a:latin typeface="Meiryo UI" panose="020B0604030504040204" pitchFamily="50" charset="-128"/>
                          <a:ea typeface="Meiryo UI" panose="020B0604030504040204" pitchFamily="50" charset="-128"/>
                        </a:rPr>
                        <a:t>(5.71ha)</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solidFill>
                      <a:srgbClr val="F8D7C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12.7t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(5.76ha)</a:t>
                      </a:r>
                    </a:p>
                  </a:txBody>
                  <a:tcPr anchor="ctr">
                    <a:solidFill>
                      <a:srgbClr val="F8D7CD"/>
                    </a:solidFill>
                  </a:tcPr>
                </a:tc>
                <a:extLst>
                  <a:ext uri="{0D108BD9-81ED-4DB2-BD59-A6C34878D82A}">
                    <a16:rowId xmlns:a16="http://schemas.microsoft.com/office/drawing/2014/main" val="22780201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大豆</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solidFill>
                      <a:schemeClr val="accent6">
                        <a:lumMod val="40000"/>
                        <a:lumOff val="60000"/>
                      </a:schemeClr>
                    </a:solidFill>
                  </a:tcPr>
                </a:tc>
                <a:tc>
                  <a:txBody>
                    <a:bodyPr/>
                    <a:lstStyle/>
                    <a:p>
                      <a:endParaRPr kumimoji="1" lang="ja-JP" altLang="en-US" sz="900" dirty="0"/>
                    </a:p>
                  </a:txBody>
                  <a:tcPr anchor="ctr">
                    <a:solidFill>
                      <a:schemeClr val="accent6">
                        <a:lumMod val="40000"/>
                        <a:lumOff val="60000"/>
                      </a:schemeClr>
                    </a:solidFill>
                  </a:tcPr>
                </a:tc>
                <a:tc>
                  <a:txBody>
                    <a:bodyPr/>
                    <a:lstStyle/>
                    <a:p>
                      <a:pPr algn="ct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solidFill>
                      <a:schemeClr val="accent6">
                        <a:lumMod val="40000"/>
                        <a:lumOff val="60000"/>
                      </a:schemeClr>
                    </a:solidFill>
                  </a:tcPr>
                </a:tc>
                <a:tc>
                  <a:txBody>
                    <a:bodyPr/>
                    <a:lstStyle/>
                    <a:p>
                      <a:pPr algn="ctr"/>
                      <a:r>
                        <a:rPr kumimoji="1" lang="en-US" altLang="ja-JP" sz="900" dirty="0">
                          <a:latin typeface="Meiryo UI" panose="020B0604030504040204" pitchFamily="50" charset="-128"/>
                          <a:ea typeface="Meiryo UI" panose="020B0604030504040204" pitchFamily="50" charset="-128"/>
                        </a:rPr>
                        <a:t>(R9</a:t>
                      </a:r>
                      <a:r>
                        <a:rPr kumimoji="1" lang="ja-JP" altLang="en-US" sz="900" dirty="0">
                          <a:latin typeface="Meiryo UI" panose="020B0604030504040204" pitchFamily="50" charset="-128"/>
                          <a:ea typeface="Meiryo UI" panose="020B0604030504040204" pitchFamily="50" charset="-128"/>
                        </a:rPr>
                        <a:t>年産</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extLst>
                  <a:ext uri="{0D108BD9-81ED-4DB2-BD59-A6C34878D82A}">
                    <a16:rowId xmlns:a16="http://schemas.microsoft.com/office/drawing/2014/main" val="416054135"/>
                  </a:ext>
                </a:extLst>
              </a:tr>
              <a:tr h="1062709">
                <a:tc>
                  <a:txBody>
                    <a:bodyPr/>
                    <a:lstStyle/>
                    <a:p>
                      <a:r>
                        <a:rPr kumimoji="1" lang="ja-JP" altLang="en-US" sz="900" dirty="0">
                          <a:latin typeface="Meiryo UI" panose="020B0604030504040204" pitchFamily="50" charset="-128"/>
                          <a:ea typeface="Meiryo UI" panose="020B0604030504040204" pitchFamily="50" charset="-128"/>
                        </a:rPr>
                        <a:t>サチユタカ</a:t>
                      </a:r>
                      <a:r>
                        <a:rPr kumimoji="1" lang="en-US" altLang="ja-JP" sz="900" dirty="0">
                          <a:latin typeface="Meiryo UI" panose="020B0604030504040204" pitchFamily="50" charset="-128"/>
                          <a:ea typeface="Meiryo UI" panose="020B0604030504040204" pitchFamily="50" charset="-128"/>
                        </a:rPr>
                        <a:t>A1</a:t>
                      </a:r>
                      <a:r>
                        <a:rPr kumimoji="1" lang="ja-JP" altLang="en-US" sz="900" dirty="0">
                          <a:latin typeface="Meiryo UI" panose="020B0604030504040204" pitchFamily="50" charset="-128"/>
                          <a:ea typeface="Meiryo UI" panose="020B0604030504040204" pitchFamily="50" charset="-128"/>
                        </a:rPr>
                        <a:t>号</a:t>
                      </a:r>
                      <a:endParaRPr kumimoji="1" lang="en-US" altLang="ja-JP" sz="900" dirty="0">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a:txBody>
                    <a:bodyPr/>
                    <a:lstStyle/>
                    <a:p>
                      <a:pPr algn="ctr"/>
                      <a:r>
                        <a:rPr kumimoji="1" lang="en-US" altLang="ja-JP" sz="900" dirty="0">
                          <a:latin typeface="Meiryo UI" panose="020B0604030504040204" pitchFamily="50" charset="-128"/>
                          <a:ea typeface="Meiryo UI" panose="020B0604030504040204" pitchFamily="50" charset="-128"/>
                        </a:rPr>
                        <a:t>1.62t</a:t>
                      </a:r>
                    </a:p>
                    <a:p>
                      <a:pPr algn="ctr"/>
                      <a:r>
                        <a:rPr kumimoji="1" lang="en-US" altLang="ja-JP" sz="900" dirty="0">
                          <a:latin typeface="Meiryo UI" panose="020B0604030504040204" pitchFamily="50" charset="-128"/>
                          <a:ea typeface="Meiryo UI" panose="020B0604030504040204" pitchFamily="50" charset="-128"/>
                        </a:rPr>
                        <a:t>(1.31ha)</a:t>
                      </a:r>
                      <a:endParaRPr kumimoji="1" lang="ja-JP" altLang="en-US" sz="900" dirty="0">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a:txBody>
                    <a:bodyPr/>
                    <a:lstStyle/>
                    <a:p>
                      <a:pPr algn="ctr"/>
                      <a:r>
                        <a:rPr kumimoji="1" lang="en-US" altLang="ja-JP" sz="900" dirty="0">
                          <a:solidFill>
                            <a:schemeClr val="tx1"/>
                          </a:solidFill>
                          <a:latin typeface="Meiryo UI" panose="020B0604030504040204" pitchFamily="50" charset="-128"/>
                          <a:ea typeface="Meiryo UI" panose="020B0604030504040204" pitchFamily="50" charset="-128"/>
                        </a:rPr>
                        <a:t>0.42t</a:t>
                      </a:r>
                    </a:p>
                    <a:p>
                      <a:pPr algn="ctr"/>
                      <a:r>
                        <a:rPr kumimoji="1" lang="en-US" altLang="ja-JP" sz="900" dirty="0">
                          <a:solidFill>
                            <a:schemeClr val="tx1"/>
                          </a:solidFill>
                          <a:latin typeface="Meiryo UI" panose="020B0604030504040204" pitchFamily="50" charset="-128"/>
                          <a:ea typeface="Meiryo UI" panose="020B0604030504040204" pitchFamily="50" charset="-128"/>
                        </a:rPr>
                        <a:t>(1.25ha)</a:t>
                      </a:r>
                      <a:endParaRPr kumimoji="1" lang="ja-JP" altLang="en-US" sz="900" dirty="0">
                        <a:solidFill>
                          <a:schemeClr val="tx1"/>
                        </a:solidFill>
                      </a:endParaRPr>
                    </a:p>
                  </a:txBody>
                  <a:tcPr anchor="c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1.05t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(1.50ha)</a:t>
                      </a:r>
                    </a:p>
                  </a:txBody>
                  <a:tcPr anchor="ctr">
                    <a:solidFill>
                      <a:schemeClr val="accent6">
                        <a:lumMod val="40000"/>
                        <a:lumOff val="60000"/>
                      </a:schemeClr>
                    </a:solidFill>
                  </a:tcPr>
                </a:tc>
                <a:extLst>
                  <a:ext uri="{0D108BD9-81ED-4DB2-BD59-A6C34878D82A}">
                    <a16:rowId xmlns:a16="http://schemas.microsoft.com/office/drawing/2014/main" val="2484075908"/>
                  </a:ext>
                </a:extLst>
              </a:tr>
              <a:tr h="3845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計</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solidFill>
                      <a:schemeClr val="accent6">
                        <a:lumMod val="40000"/>
                        <a:lumOff val="60000"/>
                      </a:schemeClr>
                    </a:solidFill>
                  </a:tcPr>
                </a:tc>
                <a:tc>
                  <a:txBody>
                    <a:bodyPr/>
                    <a:lstStyle/>
                    <a:p>
                      <a:pPr algn="ctr"/>
                      <a:r>
                        <a:rPr kumimoji="1" lang="en-US" altLang="ja-JP" sz="900" dirty="0">
                          <a:latin typeface="Meiryo UI" panose="020B0604030504040204" pitchFamily="50" charset="-128"/>
                          <a:ea typeface="Meiryo UI" panose="020B0604030504040204" pitchFamily="50" charset="-128"/>
                        </a:rPr>
                        <a:t>1.62t</a:t>
                      </a:r>
                    </a:p>
                    <a:p>
                      <a:pPr algn="ctr"/>
                      <a:r>
                        <a:rPr kumimoji="1" lang="en-US" altLang="ja-JP" sz="900" dirty="0">
                          <a:latin typeface="Meiryo UI" panose="020B0604030504040204" pitchFamily="50" charset="-128"/>
                          <a:ea typeface="Meiryo UI" panose="020B0604030504040204" pitchFamily="50" charset="-128"/>
                        </a:rPr>
                        <a:t>(1.31ha)</a:t>
                      </a:r>
                      <a:endParaRPr kumimoji="1" lang="ja-JP" altLang="en-US" sz="900" dirty="0">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a:txBody>
                    <a:bodyPr/>
                    <a:lstStyle/>
                    <a:p>
                      <a:pPr algn="ctr"/>
                      <a:r>
                        <a:rPr kumimoji="1" lang="en-US" altLang="ja-JP" sz="900" dirty="0">
                          <a:solidFill>
                            <a:schemeClr val="tx1"/>
                          </a:solidFill>
                          <a:latin typeface="Meiryo UI" panose="020B0604030504040204" pitchFamily="50" charset="-128"/>
                          <a:ea typeface="Meiryo UI" panose="020B0604030504040204" pitchFamily="50" charset="-128"/>
                        </a:rPr>
                        <a:t>0.42t</a:t>
                      </a:r>
                    </a:p>
                    <a:p>
                      <a:pPr algn="ctr"/>
                      <a:r>
                        <a:rPr kumimoji="1" lang="en-US" altLang="ja-JP" sz="900" dirty="0">
                          <a:solidFill>
                            <a:schemeClr val="tx1"/>
                          </a:solidFill>
                          <a:latin typeface="Meiryo UI" panose="020B0604030504040204" pitchFamily="50" charset="-128"/>
                          <a:ea typeface="Meiryo UI" panose="020B0604030504040204" pitchFamily="50" charset="-128"/>
                        </a:rPr>
                        <a:t>(1.25ha)</a:t>
                      </a:r>
                      <a:endParaRPr kumimoji="1" lang="ja-JP" altLang="en-US" sz="900" dirty="0">
                        <a:solidFill>
                          <a:schemeClr val="tx1"/>
                        </a:solidFill>
                      </a:endParaRPr>
                    </a:p>
                  </a:txBody>
                  <a:tcPr anchor="c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1.05t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(1.50ha)</a:t>
                      </a:r>
                    </a:p>
                  </a:txBody>
                  <a:tcPr anchor="ctr">
                    <a:solidFill>
                      <a:schemeClr val="accent6">
                        <a:lumMod val="40000"/>
                        <a:lumOff val="60000"/>
                      </a:schemeClr>
                    </a:solidFill>
                  </a:tcPr>
                </a:tc>
                <a:extLst>
                  <a:ext uri="{0D108BD9-81ED-4DB2-BD59-A6C34878D82A}">
                    <a16:rowId xmlns:a16="http://schemas.microsoft.com/office/drawing/2014/main" val="1883807850"/>
                  </a:ext>
                </a:extLst>
              </a:tr>
            </a:tbl>
          </a:graphicData>
        </a:graphic>
      </p:graphicFrame>
      <p:graphicFrame>
        <p:nvGraphicFramePr>
          <p:cNvPr id="32" name="表 7">
            <a:extLst>
              <a:ext uri="{FF2B5EF4-FFF2-40B4-BE49-F238E27FC236}">
                <a16:creationId xmlns:a16="http://schemas.microsoft.com/office/drawing/2014/main" id="{1681D1C8-3C39-41EB-A426-AC88A3C8D084}"/>
              </a:ext>
            </a:extLst>
          </p:cNvPr>
          <p:cNvGraphicFramePr>
            <a:graphicFrameLocks noGrp="1"/>
          </p:cNvGraphicFramePr>
          <p:nvPr>
            <p:extLst>
              <p:ext uri="{D42A27DB-BD31-4B8C-83A1-F6EECF244321}">
                <p14:modId xmlns:p14="http://schemas.microsoft.com/office/powerpoint/2010/main" val="3529031836"/>
              </p:ext>
            </p:extLst>
          </p:nvPr>
        </p:nvGraphicFramePr>
        <p:xfrm>
          <a:off x="3830873" y="2244694"/>
          <a:ext cx="5782460" cy="3599135"/>
        </p:xfrm>
        <a:graphic>
          <a:graphicData uri="http://schemas.openxmlformats.org/drawingml/2006/table">
            <a:tbl>
              <a:tblPr firstRow="1" bandRow="1">
                <a:tableStyleId>{21E4AEA4-8DFA-4A89-87EB-49C32662AFE0}</a:tableStyleId>
              </a:tblPr>
              <a:tblGrid>
                <a:gridCol w="1343755">
                  <a:extLst>
                    <a:ext uri="{9D8B030D-6E8A-4147-A177-3AD203B41FA5}">
                      <a16:colId xmlns:a16="http://schemas.microsoft.com/office/drawing/2014/main" val="2138361275"/>
                    </a:ext>
                  </a:extLst>
                </a:gridCol>
                <a:gridCol w="999718">
                  <a:extLst>
                    <a:ext uri="{9D8B030D-6E8A-4147-A177-3AD203B41FA5}">
                      <a16:colId xmlns:a16="http://schemas.microsoft.com/office/drawing/2014/main" val="1266110496"/>
                    </a:ext>
                  </a:extLst>
                </a:gridCol>
                <a:gridCol w="1057250">
                  <a:extLst>
                    <a:ext uri="{9D8B030D-6E8A-4147-A177-3AD203B41FA5}">
                      <a16:colId xmlns:a16="http://schemas.microsoft.com/office/drawing/2014/main" val="3145327453"/>
                    </a:ext>
                  </a:extLst>
                </a:gridCol>
                <a:gridCol w="795121">
                  <a:extLst>
                    <a:ext uri="{9D8B030D-6E8A-4147-A177-3AD203B41FA5}">
                      <a16:colId xmlns:a16="http://schemas.microsoft.com/office/drawing/2014/main" val="1555646547"/>
                    </a:ext>
                  </a:extLst>
                </a:gridCol>
                <a:gridCol w="803858">
                  <a:extLst>
                    <a:ext uri="{9D8B030D-6E8A-4147-A177-3AD203B41FA5}">
                      <a16:colId xmlns:a16="http://schemas.microsoft.com/office/drawing/2014/main" val="701070715"/>
                    </a:ext>
                  </a:extLst>
                </a:gridCol>
                <a:gridCol w="782758">
                  <a:extLst>
                    <a:ext uri="{9D8B030D-6E8A-4147-A177-3AD203B41FA5}">
                      <a16:colId xmlns:a16="http://schemas.microsoft.com/office/drawing/2014/main" val="2248212624"/>
                    </a:ext>
                  </a:extLst>
                </a:gridCol>
              </a:tblGrid>
              <a:tr h="516021">
                <a:tc>
                  <a:txBody>
                    <a:bodyPr/>
                    <a:lstStyle/>
                    <a:p>
                      <a:pPr algn="ctr"/>
                      <a:r>
                        <a:rPr kumimoji="1" lang="ja-JP" altLang="en-US" sz="900" b="0" dirty="0">
                          <a:latin typeface="Meiryo UI" panose="020B0604030504040204" pitchFamily="50" charset="-128"/>
                          <a:ea typeface="Meiryo UI" panose="020B0604030504040204" pitchFamily="50" charset="-128"/>
                        </a:rPr>
                        <a:t>実需者</a:t>
                      </a:r>
                    </a:p>
                  </a:txBody>
                  <a:tcPr anchor="ctr">
                    <a:lnB w="38100"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900" b="0" dirty="0">
                          <a:latin typeface="Meiryo UI" panose="020B0604030504040204" pitchFamily="50" charset="-128"/>
                          <a:ea typeface="Meiryo UI" panose="020B0604030504040204" pitchFamily="50" charset="-128"/>
                        </a:rPr>
                        <a:t>品種</a:t>
                      </a:r>
                    </a:p>
                  </a:txBody>
                  <a:tcPr anchor="ctr">
                    <a:lnB w="38100"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900" b="0">
                          <a:latin typeface="Meiryo UI" panose="020B0604030504040204" pitchFamily="50" charset="-128"/>
                          <a:ea typeface="Meiryo UI" panose="020B0604030504040204" pitchFamily="50" charset="-128"/>
                        </a:rPr>
                        <a:t>用途</a:t>
                      </a:r>
                      <a:endParaRPr kumimoji="1" lang="ja-JP" altLang="en-US" sz="900" b="0" dirty="0">
                        <a:latin typeface="Meiryo UI" panose="020B0604030504040204" pitchFamily="50" charset="-128"/>
                        <a:ea typeface="Meiryo UI" panose="020B0604030504040204" pitchFamily="50" charset="-128"/>
                      </a:endParaRPr>
                    </a:p>
                  </a:txBody>
                  <a:tcPr anchor="ctr">
                    <a:lnB w="38100"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ctr"/>
                      <a:r>
                        <a:rPr kumimoji="1" lang="en-US" altLang="ja-JP" sz="900" b="0" dirty="0">
                          <a:solidFill>
                            <a:schemeClr val="bg1"/>
                          </a:solidFill>
                          <a:latin typeface="Meiryo UI" panose="020B0604030504040204" pitchFamily="50" charset="-128"/>
                          <a:ea typeface="Meiryo UI" panose="020B0604030504040204" pitchFamily="50" charset="-128"/>
                        </a:rPr>
                        <a:t>R5</a:t>
                      </a:r>
                      <a:r>
                        <a:rPr kumimoji="1" lang="ja-JP" altLang="en-US" sz="900" b="0" dirty="0">
                          <a:solidFill>
                            <a:schemeClr val="bg1"/>
                          </a:solidFill>
                          <a:latin typeface="Meiryo UI" panose="020B0604030504040204" pitchFamily="50" charset="-128"/>
                          <a:ea typeface="Meiryo UI" panose="020B0604030504040204" pitchFamily="50" charset="-128"/>
                        </a:rPr>
                        <a:t>年産</a:t>
                      </a:r>
                    </a:p>
                  </a:txBody>
                  <a:tcPr anchor="ctr">
                    <a:lnB w="38100"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900" b="0" dirty="0">
                          <a:latin typeface="Meiryo UI" panose="020B0604030504040204" pitchFamily="50" charset="-128"/>
                          <a:ea typeface="Meiryo UI" panose="020B0604030504040204" pitchFamily="50" charset="-128"/>
                        </a:rPr>
                        <a:t>現状</a:t>
                      </a:r>
                      <a:endParaRPr kumimoji="1" lang="en-US" altLang="ja-JP" sz="900" b="0">
                        <a:latin typeface="Meiryo UI" panose="020B0604030504040204" pitchFamily="50" charset="-128"/>
                        <a:ea typeface="Meiryo UI" panose="020B0604030504040204" pitchFamily="50" charset="-128"/>
                      </a:endParaRPr>
                    </a:p>
                    <a:p>
                      <a:pPr algn="ctr"/>
                      <a:r>
                        <a:rPr kumimoji="1" lang="en-US" altLang="ja-JP" sz="900" b="0">
                          <a:solidFill>
                            <a:schemeClr val="bg1"/>
                          </a:solidFill>
                          <a:latin typeface="Meiryo UI" panose="020B0604030504040204" pitchFamily="50" charset="-128"/>
                          <a:ea typeface="Meiryo UI" panose="020B0604030504040204" pitchFamily="50" charset="-128"/>
                        </a:rPr>
                        <a:t>(</a:t>
                      </a:r>
                      <a:r>
                        <a:rPr kumimoji="1" lang="en-US" altLang="ja-JP" sz="900" b="0" dirty="0">
                          <a:solidFill>
                            <a:schemeClr val="bg1"/>
                          </a:solidFill>
                          <a:latin typeface="Meiryo UI" panose="020B0604030504040204" pitchFamily="50" charset="-128"/>
                          <a:ea typeface="Meiryo UI" panose="020B0604030504040204" pitchFamily="50" charset="-128"/>
                        </a:rPr>
                        <a:t>R6</a:t>
                      </a:r>
                      <a:r>
                        <a:rPr kumimoji="1" lang="ja-JP" altLang="en-US" sz="900" b="0" dirty="0">
                          <a:solidFill>
                            <a:schemeClr val="bg1"/>
                          </a:solidFill>
                          <a:latin typeface="Meiryo UI" panose="020B0604030504040204" pitchFamily="50" charset="-128"/>
                          <a:ea typeface="Meiryo UI" panose="020B0604030504040204" pitchFamily="50" charset="-128"/>
                        </a:rPr>
                        <a:t>年産</a:t>
                      </a:r>
                      <a:r>
                        <a:rPr kumimoji="1" lang="en-US" altLang="ja-JP" sz="900" b="0" dirty="0">
                          <a:solidFill>
                            <a:schemeClr val="bg1"/>
                          </a:solidFill>
                          <a:latin typeface="Meiryo UI" panose="020B0604030504040204" pitchFamily="50" charset="-128"/>
                          <a:ea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900" b="0" dirty="0">
                          <a:latin typeface="Meiryo UI" panose="020B0604030504040204" pitchFamily="50" charset="-128"/>
                          <a:ea typeface="Meiryo UI" panose="020B0604030504040204" pitchFamily="50" charset="-128"/>
                        </a:rPr>
                        <a:t>おおむね</a:t>
                      </a:r>
                      <a:endParaRPr kumimoji="1" lang="en-US" altLang="ja-JP" sz="900" b="0" dirty="0">
                        <a:latin typeface="Meiryo UI" panose="020B0604030504040204" pitchFamily="50" charset="-128"/>
                        <a:ea typeface="Meiryo UI" panose="020B0604030504040204" pitchFamily="50" charset="-128"/>
                      </a:endParaRPr>
                    </a:p>
                    <a:p>
                      <a:pPr algn="ctr"/>
                      <a:r>
                        <a:rPr kumimoji="1" lang="ja-JP" altLang="en-US" sz="900" b="0" dirty="0">
                          <a:latin typeface="Meiryo UI" panose="020B0604030504040204" pitchFamily="50" charset="-128"/>
                          <a:ea typeface="Meiryo UI" panose="020B0604030504040204" pitchFamily="50" charset="-128"/>
                        </a:rPr>
                        <a:t>の目標値</a:t>
                      </a:r>
                    </a:p>
                  </a:txBody>
                  <a:tcPr anchor="ctr">
                    <a:lnL w="12700" cap="flat" cmpd="sng" algn="ctr">
                      <a:solidFill>
                        <a:schemeClr val="bg1"/>
                      </a:solidFill>
                      <a:prstDash val="solid"/>
                      <a:round/>
                      <a:headEnd type="none" w="med" len="med"/>
                      <a:tailEnd type="none" w="med" len="med"/>
                    </a:lnL>
                    <a:solidFill>
                      <a:schemeClr val="accent1">
                        <a:lumMod val="60000"/>
                        <a:lumOff val="40000"/>
                      </a:schemeClr>
                    </a:solidFill>
                  </a:tcPr>
                </a:tc>
                <a:extLst>
                  <a:ext uri="{0D108BD9-81ED-4DB2-BD59-A6C34878D82A}">
                    <a16:rowId xmlns:a16="http://schemas.microsoft.com/office/drawing/2014/main" val="3426809763"/>
                  </a:ext>
                </a:extLst>
              </a:tr>
              <a:tr h="2257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小麦</a:t>
                      </a:r>
                      <a:endParaRPr kumimoji="1" lang="zh-CN" altLang="en-US" sz="900"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F8D7CD"/>
                    </a:solidFill>
                  </a:tcPr>
                </a:tc>
                <a:tc>
                  <a:txBody>
                    <a:bodyPr/>
                    <a:lstStyle/>
                    <a:p>
                      <a:endParaRPr kumimoji="1" lang="en-US" altLang="ja-JP" sz="80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F8D7CD"/>
                    </a:solidFill>
                  </a:tcPr>
                </a:tc>
                <a:tc>
                  <a:txBody>
                    <a:bodyPr/>
                    <a:lstStyle/>
                    <a:p>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F8D7CD"/>
                    </a:solidFill>
                  </a:tcPr>
                </a:tc>
                <a:tc>
                  <a:txBody>
                    <a:bodyPr/>
                    <a:lstStyle/>
                    <a:p>
                      <a:endParaRPr kumimoji="1" lang="ja-JP" altLang="en-US" sz="9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F8D7CD"/>
                    </a:solidFill>
                  </a:tcPr>
                </a:tc>
                <a:tc>
                  <a:txBody>
                    <a:bodyPr/>
                    <a:lstStyle/>
                    <a:p>
                      <a:pPr algn="ctr"/>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F8D7C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(R10</a:t>
                      </a:r>
                      <a:r>
                        <a:rPr kumimoji="1" lang="ja-JP" altLang="en-US" sz="900" dirty="0">
                          <a:latin typeface="Meiryo UI" panose="020B0604030504040204" pitchFamily="50" charset="-128"/>
                          <a:ea typeface="Meiryo UI" panose="020B0604030504040204" pitchFamily="50" charset="-128"/>
                        </a:rPr>
                        <a:t>年産</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F8D7CD"/>
                    </a:solidFill>
                  </a:tcPr>
                </a:tc>
                <a:extLst>
                  <a:ext uri="{0D108BD9-81ED-4DB2-BD59-A6C34878D82A}">
                    <a16:rowId xmlns:a16="http://schemas.microsoft.com/office/drawing/2014/main" val="2521180558"/>
                  </a:ext>
                </a:extLst>
              </a:tr>
              <a:tr h="374670">
                <a:tc rowSpan="3">
                  <a:txBody>
                    <a:bodyPr/>
                    <a:lstStyle/>
                    <a:p>
                      <a:pPr algn="ctr"/>
                      <a:r>
                        <a:rPr kumimoji="1" lang="ja-JP" altLang="en-US" sz="900" dirty="0">
                          <a:latin typeface="Meiryo UI" panose="020B0604030504040204" pitchFamily="50" charset="-128"/>
                          <a:ea typeface="Meiryo UI" panose="020B0604030504040204" pitchFamily="50" charset="-128"/>
                        </a:rPr>
                        <a:t>非公表</a:t>
                      </a:r>
                      <a:endParaRPr kumimoji="1" lang="en-US" altLang="ja-JP" sz="900" dirty="0">
                        <a:latin typeface="Meiryo UI" panose="020B0604030504040204" pitchFamily="50" charset="-128"/>
                        <a:ea typeface="Meiryo UI" panose="020B0604030504040204" pitchFamily="50" charset="-128"/>
                      </a:endParaRPr>
                    </a:p>
                  </a:txBody>
                  <a:tcPr anchor="ctr">
                    <a:solidFill>
                      <a:srgbClr val="F8D7CD"/>
                    </a:solidFill>
                  </a:tcPr>
                </a:tc>
                <a:tc>
                  <a:txBody>
                    <a:bodyPr/>
                    <a:lstStyle/>
                    <a:p>
                      <a:r>
                        <a:rPr kumimoji="1" lang="ja-JP" altLang="en-US" sz="900" dirty="0">
                          <a:latin typeface="Meiryo UI" panose="020B0604030504040204" pitchFamily="50" charset="-128"/>
                          <a:ea typeface="Meiryo UI" panose="020B0604030504040204" pitchFamily="50" charset="-128"/>
                        </a:rPr>
                        <a:t>ふくはるか</a:t>
                      </a:r>
                      <a:endParaRPr kumimoji="1" lang="en-US" altLang="ja-JP" sz="900" dirty="0">
                        <a:latin typeface="Meiryo UI" panose="020B0604030504040204" pitchFamily="50" charset="-128"/>
                        <a:ea typeface="Meiryo UI" panose="020B0604030504040204" pitchFamily="50" charset="-128"/>
                      </a:endParaRPr>
                    </a:p>
                  </a:txBody>
                  <a:tcPr anchor="ctr">
                    <a:solidFill>
                      <a:srgbClr val="F8D7CD"/>
                    </a:solidFill>
                  </a:tcPr>
                </a:tc>
                <a:tc rowSpan="3" gridSpan="4">
                  <a:txBody>
                    <a:bodyPr/>
                    <a:lstStyle/>
                    <a:p>
                      <a:pPr algn="ctr"/>
                      <a:r>
                        <a:rPr kumimoji="1" lang="ja-JP" altLang="en-US" sz="900" dirty="0">
                          <a:latin typeface="Meiryo UI" panose="020B0604030504040204" pitchFamily="50" charset="-128"/>
                          <a:ea typeface="Meiryo UI" panose="020B0604030504040204" pitchFamily="50" charset="-128"/>
                        </a:rPr>
                        <a:t>非公表</a:t>
                      </a:r>
                    </a:p>
                  </a:txBody>
                  <a:tcPr anchor="ctr">
                    <a:solidFill>
                      <a:srgbClr val="F8D7CD"/>
                    </a:solidFill>
                  </a:tcPr>
                </a:tc>
                <a:tc rowSpan="3"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15.5t</a:t>
                      </a:r>
                      <a:endParaRPr kumimoji="1" lang="ja-JP" altLang="en-US" sz="900" dirty="0">
                        <a:latin typeface="Meiryo UI" panose="020B0604030504040204" pitchFamily="50" charset="-128"/>
                        <a:ea typeface="Meiryo UI" panose="020B0604030504040204" pitchFamily="50" charset="-128"/>
                      </a:endParaRPr>
                    </a:p>
                  </a:txBody>
                  <a:tcPr anchor="ctr">
                    <a:solidFill>
                      <a:srgbClr val="F8D7CD"/>
                    </a:solidFill>
                  </a:tcPr>
                </a:tc>
                <a:tc rowSpan="3" hMerge="1">
                  <a:txBody>
                    <a:bodyPr/>
                    <a:lstStyle/>
                    <a:p>
                      <a:pPr algn="ctr"/>
                      <a:r>
                        <a:rPr kumimoji="1" lang="ja-JP" altLang="en-US" sz="900" dirty="0">
                          <a:latin typeface="Meiryo UI" panose="020B0604030504040204" pitchFamily="50" charset="-128"/>
                          <a:ea typeface="Meiryo UI" panose="020B0604030504040204" pitchFamily="50" charset="-128"/>
                        </a:rPr>
                        <a:t>－</a:t>
                      </a:r>
                    </a:p>
                  </a:txBody>
                  <a:tcPr anchor="ctr">
                    <a:solidFill>
                      <a:srgbClr val="F8D7CD"/>
                    </a:solidFill>
                  </a:tcPr>
                </a:tc>
                <a:tc rowSpan="3"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a:t>
                      </a:r>
                    </a:p>
                  </a:txBody>
                  <a:tcPr anchor="ctr">
                    <a:solidFill>
                      <a:srgbClr val="F8D7CD"/>
                    </a:solidFill>
                  </a:tcPr>
                </a:tc>
                <a:extLst>
                  <a:ext uri="{0D108BD9-81ED-4DB2-BD59-A6C34878D82A}">
                    <a16:rowId xmlns:a16="http://schemas.microsoft.com/office/drawing/2014/main" val="1911163638"/>
                  </a:ext>
                </a:extLst>
              </a:tr>
              <a:tr h="360105">
                <a:tc vMerge="1">
                  <a:txBody>
                    <a:bodyPr/>
                    <a:lstStyle/>
                    <a:p>
                      <a:r>
                        <a:rPr kumimoji="1" lang="ja-JP" altLang="en-US" sz="700" dirty="0">
                          <a:latin typeface="Meiryo UI" panose="020B0604030504040204" pitchFamily="50" charset="-128"/>
                          <a:ea typeface="Meiryo UI" panose="020B0604030504040204" pitchFamily="50" charset="-128"/>
                        </a:rPr>
                        <a:t>旭製粉株式会社・製パン会社・奈良県学校給食会他</a:t>
                      </a:r>
                      <a:r>
                        <a:rPr kumimoji="1" lang="en-US" altLang="ja-JP" sz="700" dirty="0">
                          <a:latin typeface="Meiryo UI" panose="020B0604030504040204" pitchFamily="50" charset="-128"/>
                          <a:ea typeface="Meiryo UI" panose="020B0604030504040204" pitchFamily="50" charset="-128"/>
                        </a:rPr>
                        <a:t>(JA</a:t>
                      </a:r>
                      <a:r>
                        <a:rPr kumimoji="1" lang="ja-JP" altLang="en-US" sz="700" dirty="0">
                          <a:latin typeface="Meiryo UI" panose="020B0604030504040204" pitchFamily="50" charset="-128"/>
                          <a:ea typeface="Meiryo UI" panose="020B0604030504040204" pitchFamily="50" charset="-128"/>
                        </a:rPr>
                        <a:t>経由</a:t>
                      </a:r>
                      <a:r>
                        <a:rPr kumimoji="1" lang="en-US" altLang="ja-JP" sz="700" dirty="0">
                          <a:latin typeface="Meiryo UI" panose="020B0604030504040204" pitchFamily="50" charset="-128"/>
                          <a:ea typeface="Meiryo UI" panose="020B0604030504040204" pitchFamily="50" charset="-128"/>
                        </a:rPr>
                        <a:t>)</a:t>
                      </a:r>
                    </a:p>
                  </a:txBody>
                  <a:tcPr anchor="ctr">
                    <a:solidFill>
                      <a:srgbClr val="F8D7CD"/>
                    </a:solidFill>
                  </a:tcPr>
                </a:tc>
                <a:tc>
                  <a:txBody>
                    <a:bodyPr/>
                    <a:lstStyle/>
                    <a:p>
                      <a:r>
                        <a:rPr kumimoji="1" lang="ja-JP" altLang="en-US" sz="900" dirty="0">
                          <a:latin typeface="Meiryo UI" panose="020B0604030504040204" pitchFamily="50" charset="-128"/>
                          <a:ea typeface="Meiryo UI" panose="020B0604030504040204" pitchFamily="50" charset="-128"/>
                        </a:rPr>
                        <a:t>はるみずき</a:t>
                      </a:r>
                    </a:p>
                  </a:txBody>
                  <a:tcPr anchor="ctr">
                    <a:solidFill>
                      <a:srgbClr val="F8D7CD"/>
                    </a:solidFill>
                  </a:tcPr>
                </a:tc>
                <a:tc gridSpan="4" vMerge="1">
                  <a:txBody>
                    <a:bodyPr/>
                    <a:lstStyle/>
                    <a:p>
                      <a:r>
                        <a:rPr kumimoji="1" lang="ja-JP" altLang="en-US" sz="700">
                          <a:latin typeface="Meiryo UI" panose="020B0604030504040204" pitchFamily="50" charset="-128"/>
                          <a:ea typeface="Meiryo UI" panose="020B0604030504040204" pitchFamily="50" charset="-128"/>
                        </a:rPr>
                        <a:t>製パン用、中華麺用、ミックス粉用、増量用 等</a:t>
                      </a:r>
                      <a:endParaRPr kumimoji="1" lang="ja-JP" altLang="en-US" sz="700" dirty="0">
                        <a:latin typeface="Meiryo UI" panose="020B0604030504040204" pitchFamily="50" charset="-128"/>
                        <a:ea typeface="Meiryo UI" panose="020B0604030504040204" pitchFamily="50" charset="-128"/>
                      </a:endParaRPr>
                    </a:p>
                  </a:txBody>
                  <a:tcPr anchor="ctr">
                    <a:solidFill>
                      <a:srgbClr val="F8D7CD"/>
                    </a:solidFill>
                  </a:tcPr>
                </a:tc>
                <a:tc hMerge="1"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a:t>
                      </a:r>
                    </a:p>
                  </a:txBody>
                  <a:tcPr anchor="ctr">
                    <a:solidFill>
                      <a:srgbClr val="F8D7CD"/>
                    </a:solidFill>
                  </a:tcPr>
                </a:tc>
                <a:tc hMerge="1" vMerge="1">
                  <a:txBody>
                    <a:bodyPr/>
                    <a:lstStyle/>
                    <a:p>
                      <a:pPr algn="ctr"/>
                      <a:r>
                        <a:rPr kumimoji="1" lang="en-US" altLang="ja-JP" sz="900" dirty="0">
                          <a:latin typeface="Meiryo UI" panose="020B0604030504040204" pitchFamily="50" charset="-128"/>
                          <a:ea typeface="Meiryo UI" panose="020B0604030504040204" pitchFamily="50" charset="-128"/>
                        </a:rPr>
                        <a:t>12.3t</a:t>
                      </a:r>
                      <a:endParaRPr kumimoji="1" lang="ja-JP" altLang="en-US" sz="900" dirty="0">
                        <a:latin typeface="Meiryo UI" panose="020B0604030504040204" pitchFamily="50" charset="-128"/>
                        <a:ea typeface="Meiryo UI" panose="020B0604030504040204" pitchFamily="50" charset="-128"/>
                      </a:endParaRPr>
                    </a:p>
                  </a:txBody>
                  <a:tcPr anchor="ctr">
                    <a:solidFill>
                      <a:srgbClr val="F8D7CD"/>
                    </a:solidFill>
                  </a:tcPr>
                </a:tc>
                <a:tc hMerge="1"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12.6t</a:t>
                      </a:r>
                      <a:endParaRPr kumimoji="1" lang="ja-JP" altLang="en-US" sz="900" dirty="0">
                        <a:latin typeface="Meiryo UI" panose="020B0604030504040204" pitchFamily="50" charset="-128"/>
                        <a:ea typeface="Meiryo UI" panose="020B0604030504040204" pitchFamily="50" charset="-128"/>
                      </a:endParaRPr>
                    </a:p>
                  </a:txBody>
                  <a:tcPr anchor="ctr">
                    <a:solidFill>
                      <a:srgbClr val="F8D7CD"/>
                    </a:solidFill>
                  </a:tcPr>
                </a:tc>
                <a:extLst>
                  <a:ext uri="{0D108BD9-81ED-4DB2-BD59-A6C34878D82A}">
                    <a16:rowId xmlns:a16="http://schemas.microsoft.com/office/drawing/2014/main" val="3063810524"/>
                  </a:ext>
                </a:extLst>
              </a:tr>
              <a:tr h="235513">
                <a:tc vMerge="1">
                  <a:txBody>
                    <a:bodyPr/>
                    <a:lstStyle/>
                    <a:p>
                      <a:r>
                        <a:rPr kumimoji="1" lang="ja-JP" altLang="en-US" sz="900" dirty="0">
                          <a:latin typeface="Meiryo UI" panose="020B0604030504040204" pitchFamily="50" charset="-128"/>
                          <a:ea typeface="Meiryo UI" panose="020B0604030504040204" pitchFamily="50" charset="-128"/>
                        </a:rPr>
                        <a:t>新瀬醤油（醤油業者）</a:t>
                      </a:r>
                      <a:endParaRPr kumimoji="1" lang="en-US" altLang="ja-JP" sz="900" dirty="0">
                        <a:latin typeface="Meiryo UI" panose="020B0604030504040204" pitchFamily="50" charset="-128"/>
                        <a:ea typeface="Meiryo UI" panose="020B0604030504040204" pitchFamily="50" charset="-128"/>
                      </a:endParaRPr>
                    </a:p>
                  </a:txBody>
                  <a:tcPr anchor="ctr">
                    <a:solidFill>
                      <a:srgbClr val="F8D7CD"/>
                    </a:solidFill>
                  </a:tcPr>
                </a:tc>
                <a:tc>
                  <a:txBody>
                    <a:bodyPr/>
                    <a:lstStyle/>
                    <a:p>
                      <a:r>
                        <a:rPr kumimoji="1" lang="ja-JP" altLang="en-US" sz="900" dirty="0">
                          <a:latin typeface="Meiryo UI" panose="020B0604030504040204" pitchFamily="50" charset="-128"/>
                          <a:ea typeface="Meiryo UI" panose="020B0604030504040204" pitchFamily="50" charset="-128"/>
                        </a:rPr>
                        <a:t>はるみずき</a:t>
                      </a:r>
                    </a:p>
                  </a:txBody>
                  <a:tcPr anchor="ctr">
                    <a:solidFill>
                      <a:srgbClr val="F8D7CD"/>
                    </a:solidFill>
                  </a:tcPr>
                </a:tc>
                <a:tc gridSpan="4" vMerge="1">
                  <a:txBody>
                    <a:bodyPr/>
                    <a:lstStyle/>
                    <a:p>
                      <a:r>
                        <a:rPr kumimoji="1" lang="ja-JP" altLang="en-US" sz="900" dirty="0">
                          <a:latin typeface="Meiryo UI" panose="020B0604030504040204" pitchFamily="50" charset="-128"/>
                          <a:ea typeface="Meiryo UI" panose="020B0604030504040204" pitchFamily="50" charset="-128"/>
                        </a:rPr>
                        <a:t>醤油用</a:t>
                      </a:r>
                    </a:p>
                  </a:txBody>
                  <a:tcPr anchor="ctr">
                    <a:solidFill>
                      <a:srgbClr val="F8D7CD"/>
                    </a:solidFill>
                  </a:tcPr>
                </a:tc>
                <a:tc hMerge="1"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a:t>
                      </a:r>
                    </a:p>
                  </a:txBody>
                  <a:tcPr anchor="ctr">
                    <a:solidFill>
                      <a:srgbClr val="F8D7CD"/>
                    </a:solidFill>
                  </a:tcPr>
                </a:tc>
                <a:tc hMerge="1" vMerge="1">
                  <a:txBody>
                    <a:bodyPr/>
                    <a:lstStyle/>
                    <a:p>
                      <a:pPr algn="ctr"/>
                      <a:r>
                        <a:rPr kumimoji="1" lang="ja-JP" altLang="en-US" sz="900" dirty="0">
                          <a:latin typeface="Meiryo UI" panose="020B0604030504040204" pitchFamily="50" charset="-128"/>
                          <a:ea typeface="Meiryo UI" panose="020B0604030504040204" pitchFamily="50" charset="-128"/>
                        </a:rPr>
                        <a:t>－</a:t>
                      </a:r>
                    </a:p>
                  </a:txBody>
                  <a:tcPr anchor="ctr">
                    <a:solidFill>
                      <a:srgbClr val="F8D7CD"/>
                    </a:solidFill>
                  </a:tcPr>
                </a:tc>
                <a:tc hMerge="1"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0.1t</a:t>
                      </a:r>
                      <a:endParaRPr kumimoji="1" lang="ja-JP" altLang="en-US" sz="900" dirty="0">
                        <a:latin typeface="Meiryo UI" panose="020B0604030504040204" pitchFamily="50" charset="-128"/>
                        <a:ea typeface="Meiryo UI" panose="020B0604030504040204" pitchFamily="50" charset="-128"/>
                      </a:endParaRPr>
                    </a:p>
                  </a:txBody>
                  <a:tcPr anchor="ctr">
                    <a:solidFill>
                      <a:srgbClr val="F8D7CD"/>
                    </a:solidFill>
                  </a:tcPr>
                </a:tc>
                <a:extLst>
                  <a:ext uri="{0D108BD9-81ED-4DB2-BD59-A6C34878D82A}">
                    <a16:rowId xmlns:a16="http://schemas.microsoft.com/office/drawing/2014/main" val="2654768672"/>
                  </a:ext>
                </a:extLst>
              </a:tr>
              <a:tr h="360727">
                <a:tc gridSpan="3">
                  <a:txBody>
                    <a:bodyPr/>
                    <a:lstStyle/>
                    <a:p>
                      <a:pPr algn="ctr"/>
                      <a:r>
                        <a:rPr kumimoji="1" lang="ja-JP" altLang="en-US" sz="900" dirty="0">
                          <a:latin typeface="Meiryo UI" panose="020B0604030504040204" pitchFamily="50" charset="-128"/>
                          <a:ea typeface="Meiryo UI" panose="020B0604030504040204" pitchFamily="50" charset="-128"/>
                        </a:rPr>
                        <a:t>計</a:t>
                      </a:r>
                    </a:p>
                  </a:txBody>
                  <a:tcPr anchor="ctr">
                    <a:solidFill>
                      <a:srgbClr val="F8D7CD"/>
                    </a:solidFill>
                  </a:tcPr>
                </a:tc>
                <a:tc hMerge="1">
                  <a:txBody>
                    <a:bodyPr/>
                    <a:lstStyle/>
                    <a:p>
                      <a:endParaRPr kumimoji="1" lang="ja-JP" altLang="en-US"/>
                    </a:p>
                  </a:txBody>
                  <a:tcPr/>
                </a:tc>
                <a:tc h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anchor="ctr">
                    <a:solidFill>
                      <a:srgbClr val="F8D7C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15.5t</a:t>
                      </a:r>
                      <a:endParaRPr kumimoji="1" lang="ja-JP" altLang="en-US" sz="900" dirty="0">
                        <a:latin typeface="Meiryo UI" panose="020B0604030504040204" pitchFamily="50" charset="-128"/>
                        <a:ea typeface="Meiryo UI" panose="020B0604030504040204" pitchFamily="50" charset="-128"/>
                      </a:endParaRPr>
                    </a:p>
                  </a:txBody>
                  <a:tcPr anchor="ctr">
                    <a:solidFill>
                      <a:srgbClr val="F8D7CD"/>
                    </a:solidFill>
                  </a:tcPr>
                </a:tc>
                <a:tc>
                  <a:txBody>
                    <a:bodyPr/>
                    <a:lstStyle/>
                    <a:p>
                      <a:pPr algn="ctr"/>
                      <a:r>
                        <a:rPr kumimoji="1" lang="en-US" altLang="ja-JP" sz="900" dirty="0">
                          <a:latin typeface="Meiryo UI" panose="020B0604030504040204" pitchFamily="50" charset="-128"/>
                          <a:ea typeface="Meiryo UI" panose="020B0604030504040204" pitchFamily="50" charset="-128"/>
                        </a:rPr>
                        <a:t>12.3t</a:t>
                      </a:r>
                      <a:endParaRPr kumimoji="1" lang="ja-JP" altLang="en-US" sz="900" dirty="0">
                        <a:latin typeface="Meiryo UI" panose="020B0604030504040204" pitchFamily="50" charset="-128"/>
                        <a:ea typeface="Meiryo UI" panose="020B0604030504040204" pitchFamily="50" charset="-128"/>
                      </a:endParaRPr>
                    </a:p>
                  </a:txBody>
                  <a:tcPr anchor="ctr">
                    <a:solidFill>
                      <a:srgbClr val="F8D7C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12.7t</a:t>
                      </a:r>
                      <a:endParaRPr kumimoji="1" lang="ja-JP" altLang="en-US" sz="900" dirty="0">
                        <a:latin typeface="Meiryo UI" panose="020B0604030504040204" pitchFamily="50" charset="-128"/>
                        <a:ea typeface="Meiryo UI" panose="020B0604030504040204" pitchFamily="50" charset="-128"/>
                      </a:endParaRPr>
                    </a:p>
                  </a:txBody>
                  <a:tcPr anchor="ctr">
                    <a:solidFill>
                      <a:srgbClr val="F8D7CD"/>
                    </a:solidFill>
                  </a:tcPr>
                </a:tc>
                <a:extLst>
                  <a:ext uri="{0D108BD9-81ED-4DB2-BD59-A6C34878D82A}">
                    <a16:rowId xmlns:a16="http://schemas.microsoft.com/office/drawing/2014/main" val="128783346"/>
                  </a:ext>
                </a:extLst>
              </a:tr>
              <a:tr h="0">
                <a:tc>
                  <a:txBody>
                    <a:bodyPr/>
                    <a:lstStyle/>
                    <a:p>
                      <a:pPr algn="l"/>
                      <a:r>
                        <a:rPr kumimoji="1" lang="ja-JP" altLang="en-US" sz="900" dirty="0">
                          <a:latin typeface="Meiryo UI" panose="020B0604030504040204" pitchFamily="50" charset="-128"/>
                          <a:ea typeface="Meiryo UI" panose="020B0604030504040204" pitchFamily="50" charset="-128"/>
                        </a:rPr>
                        <a:t>大豆</a:t>
                      </a:r>
                    </a:p>
                  </a:txBody>
                  <a:tcPr anchor="ctr">
                    <a:solidFill>
                      <a:schemeClr val="accent6">
                        <a:lumMod val="40000"/>
                        <a:lumOff val="60000"/>
                      </a:schemeClr>
                    </a:solidFill>
                  </a:tcPr>
                </a:tc>
                <a:tc>
                  <a:txBody>
                    <a:bodyPr/>
                    <a:lstStyle/>
                    <a:p>
                      <a:endParaRPr kumimoji="1" lang="ja-JP" altLang="en-US" sz="800" dirty="0"/>
                    </a:p>
                  </a:txBody>
                  <a:tcPr anchor="ctr">
                    <a:solidFill>
                      <a:schemeClr val="accent6">
                        <a:lumMod val="40000"/>
                        <a:lumOff val="60000"/>
                      </a:schemeClr>
                    </a:solidFill>
                  </a:tcPr>
                </a:tc>
                <a:tc>
                  <a:txBody>
                    <a:bodyPr/>
                    <a:lstStyle/>
                    <a:p>
                      <a:pPr algn="l"/>
                      <a:endParaRPr kumimoji="1" lang="ja-JP" altLang="en-US" sz="800" dirty="0">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(R9</a:t>
                      </a:r>
                      <a:r>
                        <a:rPr kumimoji="1" lang="ja-JP" altLang="en-US" sz="900" dirty="0">
                          <a:latin typeface="Meiryo UI" panose="020B0604030504040204" pitchFamily="50" charset="-128"/>
                          <a:ea typeface="Meiryo UI" panose="020B0604030504040204" pitchFamily="50" charset="-128"/>
                        </a:rPr>
                        <a:t>年産</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extLst>
                  <a:ext uri="{0D108BD9-81ED-4DB2-BD59-A6C34878D82A}">
                    <a16:rowId xmlns:a16="http://schemas.microsoft.com/office/drawing/2014/main" val="2992907316"/>
                  </a:ext>
                </a:extLst>
              </a:tr>
              <a:tr h="148905">
                <a:tc rowSpan="4">
                  <a:txBody>
                    <a:bodyPr/>
                    <a:lstStyle/>
                    <a:p>
                      <a:pPr algn="ctr"/>
                      <a:r>
                        <a:rPr kumimoji="1" lang="ja-JP" altLang="en-US" sz="900" dirty="0">
                          <a:latin typeface="Meiryo UI" panose="020B0604030504040204" pitchFamily="50" charset="-128"/>
                          <a:ea typeface="Meiryo UI" panose="020B0604030504040204" pitchFamily="50" charset="-128"/>
                        </a:rPr>
                        <a:t>非公表</a:t>
                      </a:r>
                      <a:endParaRPr kumimoji="1" lang="en-US" altLang="ja-JP" sz="900" dirty="0">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サチユタカ</a:t>
                      </a:r>
                      <a:r>
                        <a:rPr kumimoji="1" lang="en-US" altLang="ja-JP" sz="900" dirty="0">
                          <a:latin typeface="Meiryo UI" panose="020B0604030504040204" pitchFamily="50" charset="-128"/>
                          <a:ea typeface="Meiryo UI" panose="020B0604030504040204" pitchFamily="50" charset="-128"/>
                        </a:rPr>
                        <a:t>A</a:t>
                      </a:r>
                      <a:r>
                        <a:rPr kumimoji="1" lang="ja-JP" altLang="en-US" sz="900" dirty="0">
                          <a:latin typeface="Meiryo UI" panose="020B0604030504040204" pitchFamily="50" charset="-128"/>
                          <a:ea typeface="Meiryo UI" panose="020B0604030504040204" pitchFamily="50" charset="-128"/>
                        </a:rPr>
                        <a:t>１号</a:t>
                      </a:r>
                    </a:p>
                  </a:txBody>
                  <a:tcPr anchor="ctr">
                    <a:solidFill>
                      <a:schemeClr val="accent6">
                        <a:lumMod val="40000"/>
                        <a:lumOff val="60000"/>
                      </a:schemeClr>
                    </a:solidFill>
                  </a:tcPr>
                </a:tc>
                <a:tc rowSpan="4"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非公表</a:t>
                      </a:r>
                    </a:p>
                  </a:txBody>
                  <a:tcPr anchor="ctr">
                    <a:solidFill>
                      <a:schemeClr val="accent6">
                        <a:lumMod val="40000"/>
                        <a:lumOff val="60000"/>
                      </a:schemeClr>
                    </a:solidFill>
                  </a:tcPr>
                </a:tc>
                <a:tc rowSpan="4"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1.47t</a:t>
                      </a:r>
                      <a:endParaRPr kumimoji="1" lang="ja-JP" altLang="en-US" sz="900" dirty="0">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rowSpan="4" hMerge="1">
                  <a:txBody>
                    <a:bodyPr/>
                    <a:lstStyle/>
                    <a:p>
                      <a:pPr algn="ctr"/>
                      <a:r>
                        <a:rPr kumimoji="1" lang="en-US" altLang="ja-JP" sz="900" dirty="0">
                          <a:latin typeface="Meiryo UI" panose="020B0604030504040204" pitchFamily="50" charset="-128"/>
                          <a:ea typeface="Meiryo UI" panose="020B0604030504040204" pitchFamily="50" charset="-128"/>
                        </a:rPr>
                        <a:t>0.09t</a:t>
                      </a:r>
                      <a:endParaRPr kumimoji="1" lang="ja-JP" altLang="en-US" sz="900" dirty="0">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rowSpan="4"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0.3t</a:t>
                      </a:r>
                      <a:endParaRPr kumimoji="1" lang="ja-JP" altLang="en-US" sz="900" dirty="0">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extLst>
                  <a:ext uri="{0D108BD9-81ED-4DB2-BD59-A6C34878D82A}">
                    <a16:rowId xmlns:a16="http://schemas.microsoft.com/office/drawing/2014/main" val="1941384925"/>
                  </a:ext>
                </a:extLst>
              </a:tr>
              <a:tr h="0">
                <a:tc vMerge="1">
                  <a:txBody>
                    <a:bodyPr/>
                    <a:lstStyle/>
                    <a:p>
                      <a:pPr algn="l"/>
                      <a:r>
                        <a:rPr kumimoji="1" lang="ja-JP" altLang="en-US" sz="900" dirty="0">
                          <a:latin typeface="Meiryo UI" panose="020B0604030504040204" pitchFamily="50" charset="-128"/>
                          <a:ea typeface="Meiryo UI" panose="020B0604030504040204" pitchFamily="50" charset="-128"/>
                        </a:rPr>
                        <a:t>福豆（豆腐業者）</a:t>
                      </a:r>
                    </a:p>
                  </a:txBody>
                  <a:tcPr anchor="ct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サチユタカ</a:t>
                      </a:r>
                      <a:r>
                        <a:rPr kumimoji="1" lang="en-US" altLang="ja-JP" sz="900" dirty="0">
                          <a:latin typeface="Meiryo UI" panose="020B0604030504040204" pitchFamily="50" charset="-128"/>
                          <a:ea typeface="Meiryo UI" panose="020B0604030504040204" pitchFamily="50" charset="-128"/>
                        </a:rPr>
                        <a:t>A</a:t>
                      </a:r>
                      <a:r>
                        <a:rPr kumimoji="1" lang="ja-JP" altLang="en-US" sz="900" dirty="0">
                          <a:latin typeface="Meiryo UI" panose="020B0604030504040204" pitchFamily="50" charset="-128"/>
                          <a:ea typeface="Meiryo UI" panose="020B0604030504040204" pitchFamily="50" charset="-128"/>
                        </a:rPr>
                        <a:t>１号</a:t>
                      </a:r>
                    </a:p>
                  </a:txBody>
                  <a:tcPr anchor="ctr">
                    <a:solidFill>
                      <a:schemeClr val="accent6">
                        <a:lumMod val="40000"/>
                        <a:lumOff val="60000"/>
                      </a:schemeClr>
                    </a:solidFill>
                  </a:tcPr>
                </a:tc>
                <a:tc gridSpan="4" vMerge="1">
                  <a:txBody>
                    <a:bodyPr/>
                    <a:lstStyle/>
                    <a:p>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豆腐用</a:t>
                      </a:r>
                      <a:endParaRPr kumimoji="1" lang="ja-JP" altLang="en-US" sz="900" dirty="0"/>
                    </a:p>
                  </a:txBody>
                  <a:tcPr anchor="ctr">
                    <a:solidFill>
                      <a:schemeClr val="accent6">
                        <a:lumMod val="40000"/>
                        <a:lumOff val="60000"/>
                      </a:schemeClr>
                    </a:solidFill>
                  </a:tcPr>
                </a:tc>
                <a:tc hMerge="1"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0.06t</a:t>
                      </a:r>
                      <a:endParaRPr kumimoji="1" lang="ja-JP" altLang="en-US" sz="900" dirty="0">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hMerge="1" vMerge="1">
                  <a:txBody>
                    <a:bodyPr/>
                    <a:lstStyle/>
                    <a:p>
                      <a:pPr algn="ctr"/>
                      <a:r>
                        <a:rPr kumimoji="1" lang="en-US" altLang="ja-JP" sz="900" dirty="0">
                          <a:latin typeface="Meiryo UI" panose="020B0604030504040204" pitchFamily="50" charset="-128"/>
                          <a:ea typeface="Meiryo UI" panose="020B0604030504040204" pitchFamily="50" charset="-128"/>
                        </a:rPr>
                        <a:t>0.16t</a:t>
                      </a:r>
                      <a:endParaRPr kumimoji="1" lang="ja-JP" altLang="en-US" sz="900" dirty="0">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hMerge="1" vMerge="1">
                  <a:txBody>
                    <a:bodyPr/>
                    <a:lstStyle/>
                    <a:p>
                      <a:pPr algn="ctr"/>
                      <a:r>
                        <a:rPr kumimoji="1" lang="en-US" altLang="ja-JP" sz="900" dirty="0">
                          <a:latin typeface="Meiryo UI" panose="020B0604030504040204" pitchFamily="50" charset="-128"/>
                          <a:ea typeface="Meiryo UI" panose="020B0604030504040204" pitchFamily="50" charset="-128"/>
                        </a:rPr>
                        <a:t>0.3t</a:t>
                      </a:r>
                      <a:endParaRPr kumimoji="1" lang="ja-JP" altLang="en-US" sz="900" dirty="0">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extLst>
                  <a:ext uri="{0D108BD9-81ED-4DB2-BD59-A6C34878D82A}">
                    <a16:rowId xmlns:a16="http://schemas.microsoft.com/office/drawing/2014/main" val="3394551672"/>
                  </a:ext>
                </a:extLst>
              </a:tr>
              <a:tr h="0">
                <a:tc vMerge="1">
                  <a:txBody>
                    <a:bodyPr/>
                    <a:lstStyle/>
                    <a:p>
                      <a:pPr algn="l"/>
                      <a:r>
                        <a:rPr kumimoji="1" lang="zh-TW" altLang="en-US" sz="900" dirty="0">
                          <a:latin typeface="Meiryo UI" panose="020B0604030504040204" pitchFamily="50" charset="-128"/>
                          <a:ea typeface="Meiryo UI" panose="020B0604030504040204" pitchFamily="50" charset="-128"/>
                        </a:rPr>
                        <a:t>消費者直接販売</a:t>
                      </a:r>
                    </a:p>
                  </a:txBody>
                  <a:tcPr anchor="ct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サチユタカ</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１号</a:t>
                      </a:r>
                    </a:p>
                  </a:txBody>
                  <a:tcPr anchor="ctr">
                    <a:solidFill>
                      <a:schemeClr val="accent6">
                        <a:lumMod val="40000"/>
                        <a:lumOff val="60000"/>
                      </a:schemeClr>
                    </a:solidFill>
                  </a:tcPr>
                </a:tc>
                <a:tc gridSpan="4" vMerge="1">
                  <a:txBody>
                    <a:bodyPr/>
                    <a:lstStyle/>
                    <a:p>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販売用</a:t>
                      </a:r>
                      <a:endParaRPr kumimoji="1" lang="ja-JP" altLang="en-US" sz="900" dirty="0"/>
                    </a:p>
                  </a:txBody>
                  <a:tcPr anchor="ctr">
                    <a:solidFill>
                      <a:schemeClr val="accent6">
                        <a:lumMod val="40000"/>
                        <a:lumOff val="60000"/>
                      </a:schemeClr>
                    </a:solidFill>
                  </a:tcPr>
                </a:tc>
                <a:tc hMerge="1"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0.09t</a:t>
                      </a:r>
                      <a:endParaRPr kumimoji="1" lang="ja-JP" altLang="en-US" sz="900" dirty="0">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hMerge="1" vMerge="1">
                  <a:txBody>
                    <a:bodyPr/>
                    <a:lstStyle/>
                    <a:p>
                      <a:pPr algn="ctr"/>
                      <a:r>
                        <a:rPr kumimoji="1" lang="en-US" altLang="ja-JP" sz="900" dirty="0">
                          <a:latin typeface="Meiryo UI" panose="020B0604030504040204" pitchFamily="50" charset="-128"/>
                          <a:ea typeface="Meiryo UI" panose="020B0604030504040204" pitchFamily="50" charset="-128"/>
                        </a:rPr>
                        <a:t>0.17t</a:t>
                      </a:r>
                      <a:endParaRPr kumimoji="1" lang="ja-JP" altLang="en-US" sz="900" dirty="0">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hMerge="1" vMerge="1">
                  <a:txBody>
                    <a:bodyPr/>
                    <a:lstStyle/>
                    <a:p>
                      <a:pPr algn="ctr"/>
                      <a:r>
                        <a:rPr kumimoji="1" lang="en-US" altLang="ja-JP" sz="900" dirty="0">
                          <a:latin typeface="Meiryo UI" panose="020B0604030504040204" pitchFamily="50" charset="-128"/>
                          <a:ea typeface="Meiryo UI" panose="020B0604030504040204" pitchFamily="50" charset="-128"/>
                        </a:rPr>
                        <a:t>0.15t</a:t>
                      </a:r>
                      <a:endParaRPr kumimoji="1" lang="ja-JP" altLang="en-US" sz="900" dirty="0">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extLst>
                  <a:ext uri="{0D108BD9-81ED-4DB2-BD59-A6C34878D82A}">
                    <a16:rowId xmlns:a16="http://schemas.microsoft.com/office/drawing/2014/main" val="2309849516"/>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新瀬醤油（醤油業者）</a:t>
                      </a:r>
                      <a:endParaRPr kumimoji="1" lang="en-US" altLang="ja-JP" sz="900" dirty="0">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サチユタカ</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１号</a:t>
                      </a:r>
                    </a:p>
                  </a:txBody>
                  <a:tcPr anchor="ctr">
                    <a:solidFill>
                      <a:schemeClr val="accent6">
                        <a:lumMod val="40000"/>
                        <a:lumOff val="60000"/>
                      </a:schemeClr>
                    </a:solidFill>
                  </a:tcPr>
                </a:tc>
                <a:tc gridSpan="4" vMerge="1">
                  <a:txBody>
                    <a:bodyPr/>
                    <a:lstStyle/>
                    <a:p>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醤油用</a:t>
                      </a:r>
                      <a:endParaRPr kumimoji="1" lang="ja-JP" altLang="en-US" sz="900" dirty="0"/>
                    </a:p>
                  </a:txBody>
                  <a:tcPr anchor="ctr">
                    <a:solidFill>
                      <a:schemeClr val="accent6">
                        <a:lumMod val="40000"/>
                        <a:lumOff val="60000"/>
                      </a:schemeClr>
                    </a:solidFill>
                  </a:tcPr>
                </a:tc>
                <a:tc hMerge="1"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a:t>
                      </a:r>
                    </a:p>
                  </a:txBody>
                  <a:tcPr anchor="ctr">
                    <a:solidFill>
                      <a:schemeClr val="accent6">
                        <a:lumMod val="40000"/>
                        <a:lumOff val="60000"/>
                      </a:schemeClr>
                    </a:solidFill>
                  </a:tcPr>
                </a:tc>
                <a:tc hMerge="1" vMerge="1">
                  <a:txBody>
                    <a:bodyPr/>
                    <a:lstStyle/>
                    <a:p>
                      <a:pPr algn="ctr"/>
                      <a:r>
                        <a:rPr kumimoji="1" lang="ja-JP" altLang="en-US" sz="900" dirty="0">
                          <a:latin typeface="Meiryo UI" panose="020B0604030504040204" pitchFamily="50" charset="-128"/>
                          <a:ea typeface="Meiryo UI" panose="020B0604030504040204" pitchFamily="50" charset="-128"/>
                        </a:rPr>
                        <a:t>－</a:t>
                      </a:r>
                    </a:p>
                  </a:txBody>
                  <a:tcPr anchor="ctr">
                    <a:solidFill>
                      <a:schemeClr val="accent6">
                        <a:lumMod val="40000"/>
                        <a:lumOff val="60000"/>
                      </a:schemeClr>
                    </a:solidFill>
                  </a:tcPr>
                </a:tc>
                <a:tc hMerge="1" vMerge="1">
                  <a:txBody>
                    <a:bodyPr/>
                    <a:lstStyle/>
                    <a:p>
                      <a:pPr algn="ctr"/>
                      <a:r>
                        <a:rPr kumimoji="1" lang="en-US" altLang="ja-JP" sz="900" dirty="0">
                          <a:latin typeface="Meiryo UI" panose="020B0604030504040204" pitchFamily="50" charset="-128"/>
                          <a:ea typeface="Meiryo UI" panose="020B0604030504040204" pitchFamily="50" charset="-128"/>
                        </a:rPr>
                        <a:t>0.3t</a:t>
                      </a:r>
                      <a:endParaRPr kumimoji="1" lang="ja-JP" altLang="en-US" sz="900" dirty="0">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extLst>
                  <a:ext uri="{0D108BD9-81ED-4DB2-BD59-A6C34878D82A}">
                    <a16:rowId xmlns:a16="http://schemas.microsoft.com/office/drawing/2014/main" val="3198205823"/>
                  </a:ext>
                </a:extLst>
              </a:tr>
              <a:tr h="380499">
                <a:tc>
                  <a:txBody>
                    <a:bodyPr/>
                    <a:lstStyle/>
                    <a:p>
                      <a:pPr algn="ctr"/>
                      <a:r>
                        <a:rPr kumimoji="1" lang="ja-JP" altLang="en-US" sz="900" dirty="0">
                          <a:latin typeface="Meiryo UI" panose="020B0604030504040204" pitchFamily="50" charset="-128"/>
                          <a:ea typeface="Meiryo UI" panose="020B0604030504040204" pitchFamily="50" charset="-128"/>
                        </a:rPr>
                        <a:t>計</a:t>
                      </a:r>
                    </a:p>
                  </a:txBody>
                  <a:tcPr anchor="ctr">
                    <a:solidFill>
                      <a:schemeClr val="accent6">
                        <a:lumMod val="40000"/>
                        <a:lumOff val="60000"/>
                      </a:schemeClr>
                    </a:solidFill>
                  </a:tcPr>
                </a:tc>
                <a:tc>
                  <a:txBody>
                    <a:bodyPr/>
                    <a:lstStyle/>
                    <a:p>
                      <a:endParaRPr kumimoji="1" lang="ja-JP" altLang="en-US" sz="900" dirty="0"/>
                    </a:p>
                  </a:txBody>
                  <a:tcPr anchor="ctr">
                    <a:solidFill>
                      <a:schemeClr val="accent6">
                        <a:lumMod val="40000"/>
                        <a:lumOff val="60000"/>
                      </a:schemeClr>
                    </a:solidFill>
                  </a:tcPr>
                </a:tc>
                <a:tc>
                  <a:txBody>
                    <a:bodyPr/>
                    <a:lstStyle/>
                    <a:p>
                      <a:endParaRPr kumimoji="1" lang="ja-JP" altLang="en-US" sz="900" dirty="0"/>
                    </a:p>
                  </a:txBody>
                  <a:tcPr anchor="c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1.62t</a:t>
                      </a:r>
                      <a:endParaRPr kumimoji="1" lang="ja-JP" altLang="en-US" sz="900" dirty="0">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a:txBody>
                    <a:bodyPr/>
                    <a:lstStyle/>
                    <a:p>
                      <a:pPr algn="ctr"/>
                      <a:r>
                        <a:rPr kumimoji="1" lang="en-US" altLang="ja-JP" sz="900" dirty="0">
                          <a:latin typeface="Meiryo UI" panose="020B0604030504040204" pitchFamily="50" charset="-128"/>
                          <a:ea typeface="Meiryo UI" panose="020B0604030504040204" pitchFamily="50" charset="-128"/>
                        </a:rPr>
                        <a:t>0.42t</a:t>
                      </a:r>
                      <a:endParaRPr kumimoji="1" lang="ja-JP" altLang="en-US" sz="900" dirty="0">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1.05t</a:t>
                      </a:r>
                      <a:endParaRPr kumimoji="1" lang="ja-JP" altLang="en-US" sz="900" dirty="0">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extLst>
                  <a:ext uri="{0D108BD9-81ED-4DB2-BD59-A6C34878D82A}">
                    <a16:rowId xmlns:a16="http://schemas.microsoft.com/office/drawing/2014/main" val="3919461142"/>
                  </a:ext>
                </a:extLst>
              </a:tr>
            </a:tbl>
          </a:graphicData>
        </a:graphic>
      </p:graphicFrame>
    </p:spTree>
    <p:extLst>
      <p:ext uri="{BB962C8B-B14F-4D97-AF65-F5344CB8AC3E}">
        <p14:creationId xmlns:p14="http://schemas.microsoft.com/office/powerpoint/2010/main" val="520524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3AD136E3-CFCF-4CE3-A899-BD98C52425B3}"/>
              </a:ext>
            </a:extLst>
          </p:cNvPr>
          <p:cNvGraphicFramePr>
            <a:graphicFrameLocks noGrp="1"/>
          </p:cNvGraphicFramePr>
          <p:nvPr>
            <p:extLst>
              <p:ext uri="{D42A27DB-BD31-4B8C-83A1-F6EECF244321}">
                <p14:modId xmlns:p14="http://schemas.microsoft.com/office/powerpoint/2010/main" val="3675403336"/>
              </p:ext>
            </p:extLst>
          </p:nvPr>
        </p:nvGraphicFramePr>
        <p:xfrm>
          <a:off x="309000" y="560831"/>
          <a:ext cx="9288000" cy="5940000"/>
        </p:xfrm>
        <a:graphic>
          <a:graphicData uri="http://schemas.openxmlformats.org/drawingml/2006/table">
            <a:tbl>
              <a:tblPr/>
              <a:tblGrid>
                <a:gridCol w="9288000">
                  <a:extLst>
                    <a:ext uri="{9D8B030D-6E8A-4147-A177-3AD203B41FA5}">
                      <a16:colId xmlns:a16="http://schemas.microsoft.com/office/drawing/2014/main" val="162972014"/>
                    </a:ext>
                  </a:extLst>
                </a:gridCol>
              </a:tblGrid>
              <a:tr h="5940000">
                <a:tc>
                  <a:txBody>
                    <a:bodyPr/>
                    <a:lstStyle/>
                    <a:p>
                      <a:pPr algn="l" fontAlgn="ctr"/>
                      <a:r>
                        <a:rPr lang="ja-JP" altLang="en-US" sz="1400" b="1" i="0" u="none" strike="noStrike" dirty="0">
                          <a:effectLst/>
                          <a:latin typeface="ＭＳ Ｐゴシック" panose="020B0600070205080204" pitchFamily="50" charset="-128"/>
                          <a:ea typeface="ＭＳ Ｐゴシック" panose="020B0600070205080204" pitchFamily="50" charset="-128"/>
                        </a:rPr>
                        <a:t>　</a:t>
                      </a:r>
                    </a:p>
                  </a:txBody>
                  <a:tcPr marL="7853" marR="7853"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3020659"/>
                  </a:ext>
                </a:extLst>
              </a:tr>
            </a:tbl>
          </a:graphicData>
        </a:graphic>
      </p:graphicFrame>
      <p:sp>
        <p:nvSpPr>
          <p:cNvPr id="10" name="フローチャート: 処理 9">
            <a:extLst>
              <a:ext uri="{FF2B5EF4-FFF2-40B4-BE49-F238E27FC236}">
                <a16:creationId xmlns:a16="http://schemas.microsoft.com/office/drawing/2014/main" id="{CFC6FE62-512B-32A6-B410-125935932F60}"/>
              </a:ext>
            </a:extLst>
          </p:cNvPr>
          <p:cNvSpPr/>
          <p:nvPr/>
        </p:nvSpPr>
        <p:spPr>
          <a:xfrm>
            <a:off x="461267" y="780176"/>
            <a:ext cx="5464698" cy="5615057"/>
          </a:xfrm>
          <a:prstGeom prst="flowChartProcess">
            <a:avLst/>
          </a:prstGeom>
          <a:noFill/>
          <a:ln w="381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12" name="グループ化 11">
            <a:extLst>
              <a:ext uri="{FF2B5EF4-FFF2-40B4-BE49-F238E27FC236}">
                <a16:creationId xmlns:a16="http://schemas.microsoft.com/office/drawing/2014/main" id="{B4B140A1-30ED-56D3-0822-A60C74E5588F}"/>
              </a:ext>
            </a:extLst>
          </p:cNvPr>
          <p:cNvGrpSpPr/>
          <p:nvPr/>
        </p:nvGrpSpPr>
        <p:grpSpPr>
          <a:xfrm>
            <a:off x="4589990" y="1505477"/>
            <a:ext cx="1136913" cy="4144828"/>
            <a:chOff x="8533445" y="1019416"/>
            <a:chExt cx="897529" cy="4014581"/>
          </a:xfrm>
        </p:grpSpPr>
        <p:sp>
          <p:nvSpPr>
            <p:cNvPr id="38" name="フローチャート: 処理 37">
              <a:extLst>
                <a:ext uri="{FF2B5EF4-FFF2-40B4-BE49-F238E27FC236}">
                  <a16:creationId xmlns:a16="http://schemas.microsoft.com/office/drawing/2014/main" id="{E473B19E-A7E7-4F47-8C07-10BEEC9E7500}"/>
                </a:ext>
              </a:extLst>
            </p:cNvPr>
            <p:cNvSpPr/>
            <p:nvPr/>
          </p:nvSpPr>
          <p:spPr>
            <a:xfrm>
              <a:off x="8533445" y="1019416"/>
              <a:ext cx="897529" cy="4014581"/>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49" name="テキスト ボックス 48">
              <a:extLst>
                <a:ext uri="{FF2B5EF4-FFF2-40B4-BE49-F238E27FC236}">
                  <a16:creationId xmlns:a16="http://schemas.microsoft.com/office/drawing/2014/main" id="{33DD28AE-01C0-4264-8A15-C8E639E707E4}"/>
                </a:ext>
              </a:extLst>
            </p:cNvPr>
            <p:cNvSpPr txBox="1"/>
            <p:nvPr/>
          </p:nvSpPr>
          <p:spPr>
            <a:xfrm>
              <a:off x="8540023" y="2452537"/>
              <a:ext cx="888491" cy="894315"/>
            </a:xfrm>
            <a:prstGeom prst="rect">
              <a:avLst/>
            </a:prstGeom>
            <a:noFill/>
            <a:ln>
              <a:noFill/>
            </a:ln>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取組の中心となる農業者</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
        <p:nvSpPr>
          <p:cNvPr id="45" name="フローチャート: 処理 44">
            <a:extLst>
              <a:ext uri="{FF2B5EF4-FFF2-40B4-BE49-F238E27FC236}">
                <a16:creationId xmlns:a16="http://schemas.microsoft.com/office/drawing/2014/main" id="{6159BB52-BBC1-4304-B00E-4C38BB4BDCD8}"/>
              </a:ext>
            </a:extLst>
          </p:cNvPr>
          <p:cNvSpPr/>
          <p:nvPr/>
        </p:nvSpPr>
        <p:spPr>
          <a:xfrm>
            <a:off x="612343" y="1113000"/>
            <a:ext cx="3752511" cy="5154651"/>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テキスト ボックス 5">
            <a:extLst>
              <a:ext uri="{FF2B5EF4-FFF2-40B4-BE49-F238E27FC236}">
                <a16:creationId xmlns:a16="http://schemas.microsoft.com/office/drawing/2014/main" id="{74627453-76A6-46B9-A6FA-F0E942EB5F7E}"/>
              </a:ext>
            </a:extLst>
          </p:cNvPr>
          <p:cNvSpPr txBox="1"/>
          <p:nvPr/>
        </p:nvSpPr>
        <p:spPr>
          <a:xfrm>
            <a:off x="204652" y="128842"/>
            <a:ext cx="6911372" cy="3693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３．麦・大豆の国産化に向けた推進体制及び各関係者の役割 </a:t>
            </a:r>
            <a:endParaRPr kumimoji="0"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57" name="テキスト ボックス 56">
            <a:extLst>
              <a:ext uri="{FF2B5EF4-FFF2-40B4-BE49-F238E27FC236}">
                <a16:creationId xmlns:a16="http://schemas.microsoft.com/office/drawing/2014/main" id="{4C44B8AA-3C54-4760-9D46-ED2B90A0F30C}"/>
              </a:ext>
            </a:extLst>
          </p:cNvPr>
          <p:cNvSpPr txBox="1"/>
          <p:nvPr/>
        </p:nvSpPr>
        <p:spPr>
          <a:xfrm>
            <a:off x="612343" y="1219102"/>
            <a:ext cx="3752511" cy="307777"/>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i="0" u="none" strike="noStrike" kern="1200" cap="none" spc="0" normalizeH="0" baseline="0" noProof="0" dirty="0">
                <a:ln>
                  <a:noFill/>
                </a:ln>
                <a:effectLst/>
                <a:uLnTx/>
                <a:uFillTx/>
                <a:latin typeface="Calibri" panose="020F0502020204030204"/>
                <a:ea typeface="游ゴシック" panose="020B0400000000000000" pitchFamily="50" charset="-128"/>
                <a:cs typeface="+mn-cs"/>
              </a:rPr>
              <a:t>国産化プラン（小麦・大豆）に基づく推進</a:t>
            </a:r>
          </a:p>
        </p:txBody>
      </p:sp>
      <p:grpSp>
        <p:nvGrpSpPr>
          <p:cNvPr id="92" name="グループ化 91">
            <a:extLst>
              <a:ext uri="{FF2B5EF4-FFF2-40B4-BE49-F238E27FC236}">
                <a16:creationId xmlns:a16="http://schemas.microsoft.com/office/drawing/2014/main" id="{33BD87BF-49FA-47F9-AF95-721ABCDCC94B}"/>
              </a:ext>
            </a:extLst>
          </p:cNvPr>
          <p:cNvGrpSpPr/>
          <p:nvPr/>
        </p:nvGrpSpPr>
        <p:grpSpPr>
          <a:xfrm>
            <a:off x="847902" y="2438065"/>
            <a:ext cx="3285735" cy="645782"/>
            <a:chOff x="746620" y="2721926"/>
            <a:chExt cx="3171039" cy="645782"/>
          </a:xfrm>
        </p:grpSpPr>
        <p:sp>
          <p:nvSpPr>
            <p:cNvPr id="93" name="フローチャート: 代替処理 92">
              <a:extLst>
                <a:ext uri="{FF2B5EF4-FFF2-40B4-BE49-F238E27FC236}">
                  <a16:creationId xmlns:a16="http://schemas.microsoft.com/office/drawing/2014/main" id="{AF94CB44-43EC-4811-9037-48536ABD42A0}"/>
                </a:ext>
              </a:extLst>
            </p:cNvPr>
            <p:cNvSpPr/>
            <p:nvPr/>
          </p:nvSpPr>
          <p:spPr>
            <a:xfrm>
              <a:off x="746620" y="2721926"/>
              <a:ext cx="3171039" cy="645782"/>
            </a:xfrm>
            <a:prstGeom prst="flowChartAlternateProcess">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4" name="テキスト ボックス 93">
              <a:extLst>
                <a:ext uri="{FF2B5EF4-FFF2-40B4-BE49-F238E27FC236}">
                  <a16:creationId xmlns:a16="http://schemas.microsoft.com/office/drawing/2014/main" id="{EB811039-5282-4A30-A317-81EFDDB1C978}"/>
                </a:ext>
              </a:extLst>
            </p:cNvPr>
            <p:cNvSpPr txBox="1"/>
            <p:nvPr/>
          </p:nvSpPr>
          <p:spPr>
            <a:xfrm>
              <a:off x="746620" y="2747041"/>
              <a:ext cx="3171039" cy="338554"/>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山添村（農林課）</a:t>
              </a:r>
            </a:p>
          </p:txBody>
        </p:sp>
        <p:sp>
          <p:nvSpPr>
            <p:cNvPr id="95" name="テキスト ボックス 94">
              <a:extLst>
                <a:ext uri="{FF2B5EF4-FFF2-40B4-BE49-F238E27FC236}">
                  <a16:creationId xmlns:a16="http://schemas.microsoft.com/office/drawing/2014/main" id="{30F9D72A-8233-4EAA-9B8F-D4269E0382CE}"/>
                </a:ext>
              </a:extLst>
            </p:cNvPr>
            <p:cNvSpPr txBox="1"/>
            <p:nvPr/>
          </p:nvSpPr>
          <p:spPr>
            <a:xfrm>
              <a:off x="746620" y="3066116"/>
              <a:ext cx="3171039" cy="276999"/>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・各種農業施策を通じた農業者支援</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grpSp>
        <p:nvGrpSpPr>
          <p:cNvPr id="96" name="グループ化 95">
            <a:extLst>
              <a:ext uri="{FF2B5EF4-FFF2-40B4-BE49-F238E27FC236}">
                <a16:creationId xmlns:a16="http://schemas.microsoft.com/office/drawing/2014/main" id="{90BCA0D4-99C9-463B-8946-933AC9ADEBFB}"/>
              </a:ext>
            </a:extLst>
          </p:cNvPr>
          <p:cNvGrpSpPr/>
          <p:nvPr/>
        </p:nvGrpSpPr>
        <p:grpSpPr>
          <a:xfrm>
            <a:off x="851511" y="3867103"/>
            <a:ext cx="3275548" cy="645782"/>
            <a:chOff x="746620" y="2721926"/>
            <a:chExt cx="3171039" cy="645782"/>
          </a:xfrm>
        </p:grpSpPr>
        <p:sp>
          <p:nvSpPr>
            <p:cNvPr id="97" name="フローチャート: 代替処理 96">
              <a:extLst>
                <a:ext uri="{FF2B5EF4-FFF2-40B4-BE49-F238E27FC236}">
                  <a16:creationId xmlns:a16="http://schemas.microsoft.com/office/drawing/2014/main" id="{1ED9BADE-7C66-4AB3-937B-D12E022983A4}"/>
                </a:ext>
              </a:extLst>
            </p:cNvPr>
            <p:cNvSpPr/>
            <p:nvPr/>
          </p:nvSpPr>
          <p:spPr>
            <a:xfrm>
              <a:off x="746620" y="2721926"/>
              <a:ext cx="3171039" cy="645782"/>
            </a:xfrm>
            <a:prstGeom prst="flowChartAlternateProcess">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8" name="テキスト ボックス 97">
              <a:extLst>
                <a:ext uri="{FF2B5EF4-FFF2-40B4-BE49-F238E27FC236}">
                  <a16:creationId xmlns:a16="http://schemas.microsoft.com/office/drawing/2014/main" id="{B5D5F088-E630-4331-9682-42465CA40727}"/>
                </a:ext>
              </a:extLst>
            </p:cNvPr>
            <p:cNvSpPr txBox="1"/>
            <p:nvPr/>
          </p:nvSpPr>
          <p:spPr>
            <a:xfrm>
              <a:off x="746620" y="2747041"/>
              <a:ext cx="3171039" cy="338554"/>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ＪＡ山添村営農経済センター</a:t>
              </a:r>
            </a:p>
          </p:txBody>
        </p:sp>
        <p:sp>
          <p:nvSpPr>
            <p:cNvPr id="99" name="テキスト ボックス 98">
              <a:extLst>
                <a:ext uri="{FF2B5EF4-FFF2-40B4-BE49-F238E27FC236}">
                  <a16:creationId xmlns:a16="http://schemas.microsoft.com/office/drawing/2014/main" id="{9B3B036E-6955-4C19-8E7C-241F7F44B163}"/>
                </a:ext>
              </a:extLst>
            </p:cNvPr>
            <p:cNvSpPr txBox="1"/>
            <p:nvPr/>
          </p:nvSpPr>
          <p:spPr>
            <a:xfrm>
              <a:off x="746620" y="3066116"/>
              <a:ext cx="3171039" cy="276999"/>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zh-TW"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販売支援、技術指導</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grpSp>
        <p:nvGrpSpPr>
          <p:cNvPr id="108" name="グループ化 107">
            <a:extLst>
              <a:ext uri="{FF2B5EF4-FFF2-40B4-BE49-F238E27FC236}">
                <a16:creationId xmlns:a16="http://schemas.microsoft.com/office/drawing/2014/main" id="{495F0EAE-7DE1-448C-A902-E2839C691B9F}"/>
              </a:ext>
            </a:extLst>
          </p:cNvPr>
          <p:cNvGrpSpPr/>
          <p:nvPr/>
        </p:nvGrpSpPr>
        <p:grpSpPr>
          <a:xfrm>
            <a:off x="839277" y="4591067"/>
            <a:ext cx="3275547" cy="828734"/>
            <a:chOff x="746620" y="1832810"/>
            <a:chExt cx="3171039" cy="828734"/>
          </a:xfrm>
        </p:grpSpPr>
        <p:sp>
          <p:nvSpPr>
            <p:cNvPr id="109" name="フローチャート: 代替処理 108">
              <a:extLst>
                <a:ext uri="{FF2B5EF4-FFF2-40B4-BE49-F238E27FC236}">
                  <a16:creationId xmlns:a16="http://schemas.microsoft.com/office/drawing/2014/main" id="{984998F8-C721-4815-A85B-5C2A8870F1D1}"/>
                </a:ext>
              </a:extLst>
            </p:cNvPr>
            <p:cNvSpPr/>
            <p:nvPr/>
          </p:nvSpPr>
          <p:spPr>
            <a:xfrm>
              <a:off x="746620" y="1832810"/>
              <a:ext cx="3171039" cy="828734"/>
            </a:xfrm>
            <a:prstGeom prst="flowChartAlternateProcess">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10" name="テキスト ボックス 109">
              <a:extLst>
                <a:ext uri="{FF2B5EF4-FFF2-40B4-BE49-F238E27FC236}">
                  <a16:creationId xmlns:a16="http://schemas.microsoft.com/office/drawing/2014/main" id="{356526FE-61B2-49D2-93E4-76D82778F9C4}"/>
                </a:ext>
              </a:extLst>
            </p:cNvPr>
            <p:cNvSpPr txBox="1"/>
            <p:nvPr/>
          </p:nvSpPr>
          <p:spPr>
            <a:xfrm>
              <a:off x="746620" y="1857925"/>
              <a:ext cx="3171039" cy="338554"/>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奈良県東部農林振興事務所</a:t>
              </a:r>
            </a:p>
          </p:txBody>
        </p:sp>
        <p:sp>
          <p:nvSpPr>
            <p:cNvPr id="111" name="テキスト ボックス 110">
              <a:extLst>
                <a:ext uri="{FF2B5EF4-FFF2-40B4-BE49-F238E27FC236}">
                  <a16:creationId xmlns:a16="http://schemas.microsoft.com/office/drawing/2014/main" id="{AC1E01F5-69B9-4C30-AD4D-EC0EA7131ABF}"/>
                </a:ext>
              </a:extLst>
            </p:cNvPr>
            <p:cNvSpPr txBox="1"/>
            <p:nvPr/>
          </p:nvSpPr>
          <p:spPr>
            <a:xfrm>
              <a:off x="746620" y="2177000"/>
              <a:ext cx="3171039" cy="461665"/>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・技術指導、農業経営への助言</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・産地育成に係る助言・協力</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grpSp>
        <p:nvGrpSpPr>
          <p:cNvPr id="112" name="グループ化 111">
            <a:extLst>
              <a:ext uri="{FF2B5EF4-FFF2-40B4-BE49-F238E27FC236}">
                <a16:creationId xmlns:a16="http://schemas.microsoft.com/office/drawing/2014/main" id="{32502F69-3E15-42E9-98F2-CC8EFB782886}"/>
              </a:ext>
            </a:extLst>
          </p:cNvPr>
          <p:cNvGrpSpPr/>
          <p:nvPr/>
        </p:nvGrpSpPr>
        <p:grpSpPr>
          <a:xfrm>
            <a:off x="839278" y="5530362"/>
            <a:ext cx="3275546" cy="645782"/>
            <a:chOff x="746620" y="2721926"/>
            <a:chExt cx="3171039" cy="645782"/>
          </a:xfrm>
        </p:grpSpPr>
        <p:sp>
          <p:nvSpPr>
            <p:cNvPr id="113" name="フローチャート: 代替処理 112">
              <a:extLst>
                <a:ext uri="{FF2B5EF4-FFF2-40B4-BE49-F238E27FC236}">
                  <a16:creationId xmlns:a16="http://schemas.microsoft.com/office/drawing/2014/main" id="{AF2D28CC-2B2B-4F94-8016-54BE16742973}"/>
                </a:ext>
              </a:extLst>
            </p:cNvPr>
            <p:cNvSpPr/>
            <p:nvPr/>
          </p:nvSpPr>
          <p:spPr>
            <a:xfrm>
              <a:off x="746620" y="2721926"/>
              <a:ext cx="3171039" cy="645782"/>
            </a:xfrm>
            <a:prstGeom prst="flowChartAlternateProcess">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14" name="テキスト ボックス 113">
              <a:extLst>
                <a:ext uri="{FF2B5EF4-FFF2-40B4-BE49-F238E27FC236}">
                  <a16:creationId xmlns:a16="http://schemas.microsoft.com/office/drawing/2014/main" id="{46F25E99-F42E-493B-B232-A25EF58BB657}"/>
                </a:ext>
              </a:extLst>
            </p:cNvPr>
            <p:cNvSpPr txBox="1"/>
            <p:nvPr/>
          </p:nvSpPr>
          <p:spPr>
            <a:xfrm>
              <a:off x="746620" y="2747041"/>
              <a:ext cx="3171039" cy="338554"/>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その他農業関係機関</a:t>
              </a:r>
            </a:p>
          </p:txBody>
        </p:sp>
        <p:sp>
          <p:nvSpPr>
            <p:cNvPr id="115" name="テキスト ボックス 114">
              <a:extLst>
                <a:ext uri="{FF2B5EF4-FFF2-40B4-BE49-F238E27FC236}">
                  <a16:creationId xmlns:a16="http://schemas.microsoft.com/office/drawing/2014/main" id="{204D4B2D-0B08-4F4D-9794-68557AEF6F99}"/>
                </a:ext>
              </a:extLst>
            </p:cNvPr>
            <p:cNvSpPr txBox="1"/>
            <p:nvPr/>
          </p:nvSpPr>
          <p:spPr>
            <a:xfrm>
              <a:off x="746620" y="3066116"/>
              <a:ext cx="3171039" cy="276999"/>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・各種農業施策を通じた農業者支援</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
        <p:nvSpPr>
          <p:cNvPr id="55" name="矢印: 右 54">
            <a:extLst>
              <a:ext uri="{FF2B5EF4-FFF2-40B4-BE49-F238E27FC236}">
                <a16:creationId xmlns:a16="http://schemas.microsoft.com/office/drawing/2014/main" id="{E3FACEEF-6E6B-444A-938B-0D18702F8E4C}"/>
              </a:ext>
            </a:extLst>
          </p:cNvPr>
          <p:cNvSpPr/>
          <p:nvPr/>
        </p:nvSpPr>
        <p:spPr>
          <a:xfrm>
            <a:off x="6560951" y="2704192"/>
            <a:ext cx="912746" cy="709537"/>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1" name="テキスト ボックス 60">
            <a:extLst>
              <a:ext uri="{FF2B5EF4-FFF2-40B4-BE49-F238E27FC236}">
                <a16:creationId xmlns:a16="http://schemas.microsoft.com/office/drawing/2014/main" id="{D7B3C2B6-389B-4BB7-93DD-71D0287584FB}"/>
              </a:ext>
            </a:extLst>
          </p:cNvPr>
          <p:cNvSpPr txBox="1"/>
          <p:nvPr/>
        </p:nvSpPr>
        <p:spPr>
          <a:xfrm>
            <a:off x="6243674" y="2092237"/>
            <a:ext cx="1652799" cy="584775"/>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産地情報の提供作付提案</a:t>
            </a:r>
          </a:p>
        </p:txBody>
      </p:sp>
      <p:sp>
        <p:nvSpPr>
          <p:cNvPr id="65" name="テキスト ボックス 64">
            <a:extLst>
              <a:ext uri="{FF2B5EF4-FFF2-40B4-BE49-F238E27FC236}">
                <a16:creationId xmlns:a16="http://schemas.microsoft.com/office/drawing/2014/main" id="{8F32C190-6F02-49AE-BA26-B048098CFE95}"/>
              </a:ext>
            </a:extLst>
          </p:cNvPr>
          <p:cNvSpPr txBox="1"/>
          <p:nvPr/>
        </p:nvSpPr>
        <p:spPr>
          <a:xfrm>
            <a:off x="6243675" y="4450699"/>
            <a:ext cx="1652799" cy="338554"/>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需要情報の提供</a:t>
            </a:r>
          </a:p>
        </p:txBody>
      </p:sp>
      <p:sp>
        <p:nvSpPr>
          <p:cNvPr id="70" name="テキスト ボックス 69">
            <a:extLst>
              <a:ext uri="{FF2B5EF4-FFF2-40B4-BE49-F238E27FC236}">
                <a16:creationId xmlns:a16="http://schemas.microsoft.com/office/drawing/2014/main" id="{58E0FCF1-0919-4E63-BCE8-A1DD7BF9F87B}"/>
              </a:ext>
            </a:extLst>
          </p:cNvPr>
          <p:cNvSpPr txBox="1"/>
          <p:nvPr/>
        </p:nvSpPr>
        <p:spPr>
          <a:xfrm>
            <a:off x="612343" y="643490"/>
            <a:ext cx="1244752" cy="338554"/>
          </a:xfrm>
          <a:prstGeom prst="rect">
            <a:avLst/>
          </a:prstGeom>
          <a:solidFill>
            <a:schemeClr val="accent6">
              <a:lumMod val="20000"/>
              <a:lumOff val="80000"/>
            </a:schemeClr>
          </a:solid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Calibri" panose="020F0502020204030204"/>
                <a:ea typeface="游ゴシック" panose="020B0400000000000000" pitchFamily="50" charset="-128"/>
                <a:cs typeface="+mn-cs"/>
              </a:rPr>
              <a:t>産　地</a:t>
            </a:r>
            <a:endParaRPr kumimoji="1" lang="zh-TW" altLang="en-US" sz="1600" b="1" i="0" u="none" strike="noStrike" kern="1200" cap="none" spc="0" normalizeH="0" baseline="0" noProof="0" dirty="0">
              <a:ln>
                <a:noFill/>
              </a:ln>
              <a:effectLst/>
              <a:uLnTx/>
              <a:uFillTx/>
              <a:latin typeface="Calibri" panose="020F0502020204030204"/>
              <a:ea typeface="游ゴシック" panose="020B0400000000000000" pitchFamily="50" charset="-128"/>
              <a:cs typeface="+mn-cs"/>
            </a:endParaRPr>
          </a:p>
        </p:txBody>
      </p:sp>
      <p:grpSp>
        <p:nvGrpSpPr>
          <p:cNvPr id="87" name="グループ化 86">
            <a:extLst>
              <a:ext uri="{FF2B5EF4-FFF2-40B4-BE49-F238E27FC236}">
                <a16:creationId xmlns:a16="http://schemas.microsoft.com/office/drawing/2014/main" id="{EAEF1522-E4EF-46EC-A09A-558B05B57C07}"/>
              </a:ext>
            </a:extLst>
          </p:cNvPr>
          <p:cNvGrpSpPr/>
          <p:nvPr/>
        </p:nvGrpSpPr>
        <p:grpSpPr>
          <a:xfrm>
            <a:off x="851510" y="3143129"/>
            <a:ext cx="3275549" cy="645782"/>
            <a:chOff x="746620" y="2721926"/>
            <a:chExt cx="3171039" cy="645782"/>
          </a:xfrm>
        </p:grpSpPr>
        <p:sp>
          <p:nvSpPr>
            <p:cNvPr id="88" name="フローチャート: 代替処理 87">
              <a:extLst>
                <a:ext uri="{FF2B5EF4-FFF2-40B4-BE49-F238E27FC236}">
                  <a16:creationId xmlns:a16="http://schemas.microsoft.com/office/drawing/2014/main" id="{0B3C25B8-34F8-4F6A-B65A-4B77AD65E6F2}"/>
                </a:ext>
              </a:extLst>
            </p:cNvPr>
            <p:cNvSpPr/>
            <p:nvPr/>
          </p:nvSpPr>
          <p:spPr>
            <a:xfrm>
              <a:off x="746620" y="2721926"/>
              <a:ext cx="3171039" cy="645782"/>
            </a:xfrm>
            <a:prstGeom prst="flowChartAlternateProcess">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9" name="テキスト ボックス 88">
              <a:extLst>
                <a:ext uri="{FF2B5EF4-FFF2-40B4-BE49-F238E27FC236}">
                  <a16:creationId xmlns:a16="http://schemas.microsoft.com/office/drawing/2014/main" id="{46180F89-F518-4967-A496-015CB5DE8A10}"/>
                </a:ext>
              </a:extLst>
            </p:cNvPr>
            <p:cNvSpPr txBox="1"/>
            <p:nvPr/>
          </p:nvSpPr>
          <p:spPr>
            <a:xfrm>
              <a:off x="746620" y="2747041"/>
              <a:ext cx="3171039" cy="338554"/>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山添村農業委員会</a:t>
              </a:r>
            </a:p>
          </p:txBody>
        </p:sp>
        <p:sp>
          <p:nvSpPr>
            <p:cNvPr id="90" name="テキスト ボックス 89">
              <a:extLst>
                <a:ext uri="{FF2B5EF4-FFF2-40B4-BE49-F238E27FC236}">
                  <a16:creationId xmlns:a16="http://schemas.microsoft.com/office/drawing/2014/main" id="{D9994500-F374-4DD3-B08D-F5B36C69CC24}"/>
                </a:ext>
              </a:extLst>
            </p:cNvPr>
            <p:cNvSpPr txBox="1"/>
            <p:nvPr/>
          </p:nvSpPr>
          <p:spPr>
            <a:xfrm>
              <a:off x="746620" y="3066116"/>
              <a:ext cx="3171039" cy="276999"/>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・農地の利用調整・集積・集約化の推進</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grpSp>
        <p:nvGrpSpPr>
          <p:cNvPr id="91" name="グループ化 90">
            <a:extLst>
              <a:ext uri="{FF2B5EF4-FFF2-40B4-BE49-F238E27FC236}">
                <a16:creationId xmlns:a16="http://schemas.microsoft.com/office/drawing/2014/main" id="{BB66205C-58CC-4EE5-B861-34B0CFDC7B2A}"/>
              </a:ext>
            </a:extLst>
          </p:cNvPr>
          <p:cNvGrpSpPr/>
          <p:nvPr/>
        </p:nvGrpSpPr>
        <p:grpSpPr>
          <a:xfrm>
            <a:off x="7970468" y="1505477"/>
            <a:ext cx="1474265" cy="4176764"/>
            <a:chOff x="8533445" y="1019416"/>
            <a:chExt cx="897529" cy="4014581"/>
          </a:xfrm>
        </p:grpSpPr>
        <p:sp>
          <p:nvSpPr>
            <p:cNvPr id="100" name="フローチャート: 処理 99">
              <a:extLst>
                <a:ext uri="{FF2B5EF4-FFF2-40B4-BE49-F238E27FC236}">
                  <a16:creationId xmlns:a16="http://schemas.microsoft.com/office/drawing/2014/main" id="{1822836B-DAB4-4E10-B7C9-91A0FF5B5395}"/>
                </a:ext>
              </a:extLst>
            </p:cNvPr>
            <p:cNvSpPr/>
            <p:nvPr/>
          </p:nvSpPr>
          <p:spPr>
            <a:xfrm>
              <a:off x="8533445" y="1019416"/>
              <a:ext cx="897529" cy="4014581"/>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101" name="テキスト ボックス 100">
              <a:extLst>
                <a:ext uri="{FF2B5EF4-FFF2-40B4-BE49-F238E27FC236}">
                  <a16:creationId xmlns:a16="http://schemas.microsoft.com/office/drawing/2014/main" id="{2F188219-6658-49D4-A1DF-250130F0BBF2}"/>
                </a:ext>
              </a:extLst>
            </p:cNvPr>
            <p:cNvSpPr txBox="1"/>
            <p:nvPr/>
          </p:nvSpPr>
          <p:spPr>
            <a:xfrm>
              <a:off x="8540023" y="1590596"/>
              <a:ext cx="888491" cy="384574"/>
            </a:xfrm>
            <a:prstGeom prst="rect">
              <a:avLst/>
            </a:prstGeom>
            <a:noFill/>
            <a:ln>
              <a:noFill/>
            </a:ln>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dirty="0">
                  <a:solidFill>
                    <a:prstClr val="black"/>
                  </a:solidFill>
                  <a:latin typeface="Calibri" panose="020F0502020204030204"/>
                  <a:ea typeface="游ゴシック" panose="020B0400000000000000" pitchFamily="50" charset="-128"/>
                </a:rPr>
                <a:t>実需者</a:t>
              </a:r>
              <a:endParaRPr kumimoji="1" lang="en-US" altLang="ja-JP" sz="2000" dirty="0">
                <a:solidFill>
                  <a:prstClr val="black"/>
                </a:solidFill>
                <a:latin typeface="Calibri" panose="020F0502020204030204"/>
                <a:ea typeface="游ゴシック" panose="020B0400000000000000" pitchFamily="50" charset="-128"/>
              </a:endParaRPr>
            </a:p>
          </p:txBody>
        </p:sp>
        <p:sp>
          <p:nvSpPr>
            <p:cNvPr id="102" name="テキスト ボックス 101">
              <a:extLst>
                <a:ext uri="{FF2B5EF4-FFF2-40B4-BE49-F238E27FC236}">
                  <a16:creationId xmlns:a16="http://schemas.microsoft.com/office/drawing/2014/main" id="{162026D1-E428-4F62-B4C7-928A0A0E978C}"/>
                </a:ext>
              </a:extLst>
            </p:cNvPr>
            <p:cNvSpPr txBox="1"/>
            <p:nvPr/>
          </p:nvSpPr>
          <p:spPr>
            <a:xfrm>
              <a:off x="8537963" y="2000299"/>
              <a:ext cx="888491" cy="1150962"/>
            </a:xfrm>
            <a:prstGeom prst="rect">
              <a:avLst/>
            </a:prstGeom>
            <a:noFill/>
            <a:ln>
              <a:noFill/>
            </a:ln>
          </p:spPr>
          <p:txBody>
            <a:bodyPr wrap="square" rtlCol="0" anchor="ctr">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prstClr val="black"/>
                  </a:solidFill>
                  <a:latin typeface="Calibri" panose="020F0502020204030204"/>
                  <a:ea typeface="游ゴシック" panose="020B0400000000000000" pitchFamily="50" charset="-128"/>
                </a:rPr>
                <a:t>（小麦）</a:t>
              </a:r>
              <a:endParaRPr kumimoji="1" lang="en-US" altLang="ja-JP" sz="1400" dirty="0">
                <a:solidFill>
                  <a:prstClr val="black"/>
                </a:solidFill>
                <a:latin typeface="Calibri" panose="020F0502020204030204"/>
                <a:ea typeface="游ゴシック" panose="020B0400000000000000" pitchFamily="50" charset="-128"/>
              </a:endParaRPr>
            </a:p>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prstClr val="black"/>
                  </a:solidFill>
                  <a:latin typeface="Calibri" panose="020F0502020204030204"/>
                  <a:ea typeface="游ゴシック" panose="020B0400000000000000" pitchFamily="50" charset="-128"/>
                </a:rPr>
                <a:t>製粉業者・製パン業者・学校給食会・醤油業者等</a:t>
              </a:r>
              <a:endParaRPr kumimoji="1" lang="en-US" altLang="ja-JP" sz="1400" dirty="0">
                <a:solidFill>
                  <a:prstClr val="black"/>
                </a:solidFill>
                <a:latin typeface="Calibri" panose="020F0502020204030204"/>
                <a:ea typeface="游ゴシック" panose="020B0400000000000000" pitchFamily="50" charset="-128"/>
              </a:endParaRPr>
            </a:p>
          </p:txBody>
        </p:sp>
        <p:sp>
          <p:nvSpPr>
            <p:cNvPr id="103" name="テキスト ボックス 102">
              <a:extLst>
                <a:ext uri="{FF2B5EF4-FFF2-40B4-BE49-F238E27FC236}">
                  <a16:creationId xmlns:a16="http://schemas.microsoft.com/office/drawing/2014/main" id="{BF034A9A-D57A-4FC0-9DD1-6E2B975EA693}"/>
                </a:ext>
              </a:extLst>
            </p:cNvPr>
            <p:cNvSpPr txBox="1"/>
            <p:nvPr/>
          </p:nvSpPr>
          <p:spPr>
            <a:xfrm>
              <a:off x="8537963" y="3226982"/>
              <a:ext cx="888491" cy="938942"/>
            </a:xfrm>
            <a:prstGeom prst="rect">
              <a:avLst/>
            </a:prstGeom>
            <a:noFill/>
            <a:ln>
              <a:noFill/>
            </a:ln>
          </p:spPr>
          <p:txBody>
            <a:bodyPr wrap="square" rtlCol="0" anchor="ctr">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prstClr val="black"/>
                  </a:solidFill>
                  <a:latin typeface="Calibri" panose="020F0502020204030204"/>
                  <a:ea typeface="游ゴシック" panose="020B0400000000000000" pitchFamily="50" charset="-128"/>
                </a:rPr>
                <a:t>（大豆）</a:t>
              </a:r>
              <a:endParaRPr kumimoji="1" lang="en-US" altLang="ja-JP" sz="1400" dirty="0">
                <a:solidFill>
                  <a:prstClr val="black"/>
                </a:solidFill>
                <a:latin typeface="Calibri" panose="020F0502020204030204"/>
                <a:ea typeface="游ゴシック" panose="020B0400000000000000" pitchFamily="50" charset="-128"/>
              </a:endParaRPr>
            </a:p>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prstClr val="black"/>
                  </a:solidFill>
                  <a:latin typeface="Calibri" panose="020F0502020204030204"/>
                  <a:ea typeface="游ゴシック" panose="020B0400000000000000" pitchFamily="50" charset="-128"/>
                </a:rPr>
                <a:t>豆腐業者・醤油業者・農産物直売所等</a:t>
              </a:r>
              <a:endParaRPr kumimoji="1" lang="en-US" altLang="ja-JP" sz="1400" dirty="0">
                <a:solidFill>
                  <a:prstClr val="black"/>
                </a:solidFill>
                <a:latin typeface="Calibri" panose="020F0502020204030204"/>
                <a:ea typeface="游ゴシック" panose="020B0400000000000000" pitchFamily="50" charset="-128"/>
              </a:endParaRPr>
            </a:p>
          </p:txBody>
        </p:sp>
      </p:grpSp>
      <p:sp>
        <p:nvSpPr>
          <p:cNvPr id="104" name="テキスト ボックス 4">
            <a:extLst>
              <a:ext uri="{FF2B5EF4-FFF2-40B4-BE49-F238E27FC236}">
                <a16:creationId xmlns:a16="http://schemas.microsoft.com/office/drawing/2014/main" id="{AC0D52AA-314D-473B-963B-D18B4CD855E3}"/>
              </a:ext>
            </a:extLst>
          </p:cNvPr>
          <p:cNvSpPr txBox="1"/>
          <p:nvPr/>
        </p:nvSpPr>
        <p:spPr>
          <a:xfrm>
            <a:off x="5961994" y="5744172"/>
            <a:ext cx="2044503" cy="552997"/>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4472C4"/>
                </a:solidFill>
                <a:effectLst/>
                <a:uLnTx/>
                <a:uFillTx/>
                <a:latin typeface="Calibri" panose="020F0502020204030204"/>
                <a:ea typeface="游ゴシック" panose="020B0400000000000000" pitchFamily="50" charset="-128"/>
                <a:cs typeface="+mn-cs"/>
              </a:rPr>
              <a:t>定期的な意見交換</a:t>
            </a:r>
            <a:endParaRPr kumimoji="1" lang="en-US" altLang="ja-JP" sz="1600" b="1" i="0" u="none" strike="noStrike" kern="1200" cap="none" spc="0" normalizeH="0" baseline="0" noProof="0" dirty="0">
              <a:ln>
                <a:noFill/>
              </a:ln>
              <a:solidFill>
                <a:srgbClr val="4472C4"/>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rgbClr val="4472C4"/>
                </a:solidFill>
                <a:latin typeface="Calibri" panose="020F0502020204030204"/>
                <a:ea typeface="游ゴシック" panose="020B0400000000000000" pitchFamily="50" charset="-128"/>
              </a:rPr>
              <a:t>・</a:t>
            </a:r>
            <a:r>
              <a:rPr kumimoji="1" lang="ja-JP" altLang="en-US" sz="1600" b="1" i="0" u="none" strike="noStrike" kern="1200" cap="none" spc="0" normalizeH="0" baseline="0" noProof="0" dirty="0">
                <a:ln>
                  <a:noFill/>
                </a:ln>
                <a:solidFill>
                  <a:srgbClr val="4472C4"/>
                </a:solidFill>
                <a:effectLst/>
                <a:uLnTx/>
                <a:uFillTx/>
                <a:latin typeface="Calibri" panose="020F0502020204030204"/>
                <a:ea typeface="游ゴシック" panose="020B0400000000000000" pitchFamily="50" charset="-128"/>
                <a:cs typeface="+mn-cs"/>
              </a:rPr>
              <a:t>情報共有</a:t>
            </a:r>
          </a:p>
        </p:txBody>
      </p:sp>
      <p:sp>
        <p:nvSpPr>
          <p:cNvPr id="105" name="矢印: 左右 104">
            <a:extLst>
              <a:ext uri="{FF2B5EF4-FFF2-40B4-BE49-F238E27FC236}">
                <a16:creationId xmlns:a16="http://schemas.microsoft.com/office/drawing/2014/main" id="{220AF7EB-1C82-4607-AAF1-B99FDE5E1CD8}"/>
              </a:ext>
            </a:extLst>
          </p:cNvPr>
          <p:cNvSpPr/>
          <p:nvPr/>
        </p:nvSpPr>
        <p:spPr>
          <a:xfrm rot="10800000">
            <a:off x="5800897" y="5274773"/>
            <a:ext cx="2366700" cy="30867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21" name="矢印: 右 120">
            <a:extLst>
              <a:ext uri="{FF2B5EF4-FFF2-40B4-BE49-F238E27FC236}">
                <a16:creationId xmlns:a16="http://schemas.microsoft.com/office/drawing/2014/main" id="{7B599E4D-9FA7-4402-ACBE-808FB3FBCB0F}"/>
              </a:ext>
            </a:extLst>
          </p:cNvPr>
          <p:cNvSpPr/>
          <p:nvPr/>
        </p:nvSpPr>
        <p:spPr>
          <a:xfrm rot="10800000">
            <a:off x="6560951" y="3593859"/>
            <a:ext cx="912746" cy="709537"/>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 name="四角形: 角を丸くする 2">
            <a:extLst>
              <a:ext uri="{FF2B5EF4-FFF2-40B4-BE49-F238E27FC236}">
                <a16:creationId xmlns:a16="http://schemas.microsoft.com/office/drawing/2014/main" id="{1BBDB950-82BF-4AA9-9718-25F7E6834B8E}"/>
              </a:ext>
            </a:extLst>
          </p:cNvPr>
          <p:cNvSpPr/>
          <p:nvPr/>
        </p:nvSpPr>
        <p:spPr>
          <a:xfrm>
            <a:off x="831851" y="1539179"/>
            <a:ext cx="3301785" cy="849330"/>
          </a:xfrm>
          <a:prstGeom prst="round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126" name="テキスト ボックス 125">
            <a:extLst>
              <a:ext uri="{FF2B5EF4-FFF2-40B4-BE49-F238E27FC236}">
                <a16:creationId xmlns:a16="http://schemas.microsoft.com/office/drawing/2014/main" id="{4F8A1C79-31DE-40F4-856A-AAE37FE0CD62}"/>
              </a:ext>
            </a:extLst>
          </p:cNvPr>
          <p:cNvSpPr txBox="1"/>
          <p:nvPr/>
        </p:nvSpPr>
        <p:spPr>
          <a:xfrm>
            <a:off x="831599" y="1625290"/>
            <a:ext cx="3275546" cy="338554"/>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山添村地域農業再生協議会</a:t>
            </a:r>
          </a:p>
        </p:txBody>
      </p:sp>
      <p:sp>
        <p:nvSpPr>
          <p:cNvPr id="128" name="テキスト ボックス 127">
            <a:extLst>
              <a:ext uri="{FF2B5EF4-FFF2-40B4-BE49-F238E27FC236}">
                <a16:creationId xmlns:a16="http://schemas.microsoft.com/office/drawing/2014/main" id="{AB77A671-D748-4D3F-B3F7-7610AF481D12}"/>
              </a:ext>
            </a:extLst>
          </p:cNvPr>
          <p:cNvSpPr txBox="1"/>
          <p:nvPr/>
        </p:nvSpPr>
        <p:spPr>
          <a:xfrm>
            <a:off x="991677" y="1883619"/>
            <a:ext cx="3275547" cy="461665"/>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・国産化プラン作成主体</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・需要に応じた生産の推進</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42930842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1394</Words>
  <Application>Microsoft Office PowerPoint</Application>
  <PresentationFormat>A4 210 x 297 mm</PresentationFormat>
  <Paragraphs>137</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Meiryo UI</vt:lpstr>
      <vt:lpstr>ＭＳ Ｐゴシック</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2022-12-08T02:34:35Z</dcterms:created>
  <dcterms:modified xsi:type="dcterms:W3CDTF">2025-07-30T06:26:08Z</dcterms:modified>
</cp:coreProperties>
</file>