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478" r:id="rId2"/>
    <p:sldId id="4487" r:id="rId3"/>
    <p:sldId id="4497" r:id="rId4"/>
    <p:sldId id="4480" r:id="rId5"/>
  </p:sldIdLst>
  <p:sldSz cx="9906000" cy="6858000" type="A4"/>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3BD130-15F9-D9CA-C758-7273267B9D32}" name="北海道農政事務所" initials="A" userId="北海道農政事務所" providerId="None"/>
  <p188:author id="{66C021D7-406E-621B-4B0F-0B2AC7CA7766}" name="千葉　貴行" initials="千葉　貴行" userId="S::takayuki_chiba640@maffnet.onmicrosoft.com::c8b6e0ac-a64d-4c94-848b-b9e18588617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CE8"/>
    <a:srgbClr val="F8D7CD"/>
    <a:srgbClr val="FFCCCC"/>
    <a:srgbClr val="FFFFCC"/>
    <a:srgbClr val="FFCCFF"/>
    <a:srgbClr val="FF99CC"/>
    <a:srgbClr val="FF99FF"/>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94" autoAdjust="0"/>
    <p:restoredTop sz="94660"/>
  </p:normalViewPr>
  <p:slideViewPr>
    <p:cSldViewPr snapToGrid="0">
      <p:cViewPr>
        <p:scale>
          <a:sx n="100" d="100"/>
          <a:sy n="100" d="100"/>
        </p:scale>
        <p:origin x="3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8/10/relationships/authors" Targe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0128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792101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327687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91047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89366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39971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1202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892969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179539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465822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88CBC4-4CFE-4BA6-A08A-197D9B2BADDD}" type="datetimeFigureOut">
              <a:rPr kumimoji="1" lang="ja-JP" altLang="en-US" smtClean="0"/>
              <a:t>2025/7/30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226036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88CBC4-4CFE-4BA6-A08A-197D9B2BADDD}" type="datetimeFigureOut">
              <a:rPr kumimoji="1" lang="ja-JP" altLang="en-US" smtClean="0"/>
              <a:t>2025/7/30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9C788-F011-4ECB-804B-EAAB556EE8B4}" type="slidenum">
              <a:rPr kumimoji="1" lang="ja-JP" altLang="en-US" smtClean="0"/>
              <a:t>‹#›</a:t>
            </a:fld>
            <a:endParaRPr kumimoji="1" lang="ja-JP" altLang="en-US"/>
          </a:p>
        </p:txBody>
      </p:sp>
    </p:spTree>
    <p:extLst>
      <p:ext uri="{BB962C8B-B14F-4D97-AF65-F5344CB8AC3E}">
        <p14:creationId xmlns:p14="http://schemas.microsoft.com/office/powerpoint/2010/main" val="3509458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AE8EB4E0-AA80-44AE-8DE5-431C0049B107}"/>
              </a:ext>
            </a:extLst>
          </p:cNvPr>
          <p:cNvGraphicFramePr>
            <a:graphicFrameLocks noGrp="1"/>
          </p:cNvGraphicFramePr>
          <p:nvPr>
            <p:extLst>
              <p:ext uri="{D42A27DB-BD31-4B8C-83A1-F6EECF244321}">
                <p14:modId xmlns:p14="http://schemas.microsoft.com/office/powerpoint/2010/main" val="2023481308"/>
              </p:ext>
            </p:extLst>
          </p:nvPr>
        </p:nvGraphicFramePr>
        <p:xfrm>
          <a:off x="7531168" y="519121"/>
          <a:ext cx="1828800" cy="495300"/>
        </p:xfrm>
        <a:graphic>
          <a:graphicData uri="http://schemas.openxmlformats.org/drawingml/2006/table">
            <a:tbl>
              <a:tblPr/>
              <a:tblGrid>
                <a:gridCol w="812800">
                  <a:extLst>
                    <a:ext uri="{9D8B030D-6E8A-4147-A177-3AD203B41FA5}">
                      <a16:colId xmlns:a16="http://schemas.microsoft.com/office/drawing/2014/main" val="2405880384"/>
                    </a:ext>
                  </a:extLst>
                </a:gridCol>
                <a:gridCol w="1016000">
                  <a:extLst>
                    <a:ext uri="{9D8B030D-6E8A-4147-A177-3AD203B41FA5}">
                      <a16:colId xmlns:a16="http://schemas.microsoft.com/office/drawing/2014/main" val="3705907058"/>
                    </a:ext>
                  </a:extLst>
                </a:gridCol>
              </a:tblGrid>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策定年月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令和５年６月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7683834"/>
                  </a:ext>
                </a:extLst>
              </a:tr>
              <a:tr h="247650">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見直し年月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令和７年７月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588833"/>
                  </a:ext>
                </a:extLst>
              </a:tr>
            </a:tbl>
          </a:graphicData>
        </a:graphic>
      </p:graphicFrame>
      <p:sp>
        <p:nvSpPr>
          <p:cNvPr id="4" name="テキスト ボックス 3">
            <a:extLst>
              <a:ext uri="{FF2B5EF4-FFF2-40B4-BE49-F238E27FC236}">
                <a16:creationId xmlns:a16="http://schemas.microsoft.com/office/drawing/2014/main" id="{17EC783C-F791-4F76-AAD3-D8DB709A7741}"/>
              </a:ext>
            </a:extLst>
          </p:cNvPr>
          <p:cNvSpPr txBox="1"/>
          <p:nvPr/>
        </p:nvSpPr>
        <p:spPr>
          <a:xfrm>
            <a:off x="2222928" y="2361462"/>
            <a:ext cx="5460144" cy="76944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4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麦・大豆国産化プラン</a:t>
            </a:r>
          </a:p>
        </p:txBody>
      </p:sp>
      <p:sp>
        <p:nvSpPr>
          <p:cNvPr id="6" name="テキスト ボックス 5">
            <a:extLst>
              <a:ext uri="{FF2B5EF4-FFF2-40B4-BE49-F238E27FC236}">
                <a16:creationId xmlns:a16="http://schemas.microsoft.com/office/drawing/2014/main" id="{D6DD7856-BC69-43DB-99A5-575A731D08C9}"/>
              </a:ext>
            </a:extLst>
          </p:cNvPr>
          <p:cNvSpPr txBox="1"/>
          <p:nvPr/>
        </p:nvSpPr>
        <p:spPr>
          <a:xfrm>
            <a:off x="2475412" y="3727098"/>
            <a:ext cx="495517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産地名：奈良県広陵町</a:t>
            </a:r>
          </a:p>
        </p:txBody>
      </p:sp>
      <p:sp>
        <p:nvSpPr>
          <p:cNvPr id="8" name="テキスト ボックス 7">
            <a:extLst>
              <a:ext uri="{FF2B5EF4-FFF2-40B4-BE49-F238E27FC236}">
                <a16:creationId xmlns:a16="http://schemas.microsoft.com/office/drawing/2014/main" id="{07FF99AA-A568-48FE-8F43-A04789F4B94E}"/>
              </a:ext>
            </a:extLst>
          </p:cNvPr>
          <p:cNvSpPr txBox="1"/>
          <p:nvPr/>
        </p:nvSpPr>
        <p:spPr>
          <a:xfrm>
            <a:off x="1713000" y="4725594"/>
            <a:ext cx="6480000" cy="954107"/>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（作成主体：広陵町地域農業再生協議会）</a:t>
            </a:r>
          </a:p>
        </p:txBody>
      </p:sp>
      <p:sp>
        <p:nvSpPr>
          <p:cNvPr id="7" name="テキスト ボックス 6">
            <a:extLst>
              <a:ext uri="{FF2B5EF4-FFF2-40B4-BE49-F238E27FC236}">
                <a16:creationId xmlns:a16="http://schemas.microsoft.com/office/drawing/2014/main" id="{BE49C412-290B-449E-80E8-1350473D5621}"/>
              </a:ext>
            </a:extLst>
          </p:cNvPr>
          <p:cNvSpPr txBox="1"/>
          <p:nvPr/>
        </p:nvSpPr>
        <p:spPr>
          <a:xfrm>
            <a:off x="361977" y="428217"/>
            <a:ext cx="2061883" cy="338554"/>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別紙様式第１号別添</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97622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 name="表 32">
            <a:extLst>
              <a:ext uri="{FF2B5EF4-FFF2-40B4-BE49-F238E27FC236}">
                <a16:creationId xmlns:a16="http://schemas.microsoft.com/office/drawing/2014/main" id="{D9BFA72E-7CBB-4188-BB15-E51845EDEDBD}"/>
              </a:ext>
            </a:extLst>
          </p:cNvPr>
          <p:cNvGraphicFramePr>
            <a:graphicFrameLocks noGrp="1"/>
          </p:cNvGraphicFramePr>
          <p:nvPr/>
        </p:nvGraphicFramePr>
        <p:xfrm>
          <a:off x="313900" y="488274"/>
          <a:ext cx="9288000" cy="5937693"/>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37693">
                <a:tc>
                  <a:txBody>
                    <a:bodyPr/>
                    <a:lstStyle/>
                    <a:p>
                      <a:pPr algn="l" fontAlgn="ctr"/>
                      <a:endParaRPr lang="ja-JP" altLang="en-US" sz="1400" b="0" i="0" u="none" strike="noStrike" dirty="0">
                        <a:effectLst/>
                        <a:latin typeface="ＭＳ Ｐゴシック" panose="020B0600070205080204" pitchFamily="50" charset="-128"/>
                        <a:ea typeface="ＭＳ Ｐゴシック" panose="020B0600070205080204" pitchFamily="50" charset="-128"/>
                      </a:endParaRP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3" name="テキスト ボックス 2">
            <a:extLst>
              <a:ext uri="{FF2B5EF4-FFF2-40B4-BE49-F238E27FC236}">
                <a16:creationId xmlns:a16="http://schemas.microsoft.com/office/drawing/2014/main" id="{6C72A54A-7D48-41F4-AA5C-ECE14C0909A9}"/>
              </a:ext>
            </a:extLst>
          </p:cNvPr>
          <p:cNvSpPr txBox="1"/>
          <p:nvPr/>
        </p:nvSpPr>
        <p:spPr>
          <a:xfrm>
            <a:off x="204652" y="118943"/>
            <a:ext cx="6579326"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１．麦・大豆生産の現状と課題及び課題解決に向けた取組方針</a:t>
            </a: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p>
        </p:txBody>
      </p:sp>
      <p:sp>
        <p:nvSpPr>
          <p:cNvPr id="5" name="テキスト ボックス 4">
            <a:extLst>
              <a:ext uri="{FF2B5EF4-FFF2-40B4-BE49-F238E27FC236}">
                <a16:creationId xmlns:a16="http://schemas.microsoft.com/office/drawing/2014/main" id="{1F17E2FA-42CF-4EDD-ACB8-33074E4850C6}"/>
              </a:ext>
            </a:extLst>
          </p:cNvPr>
          <p:cNvSpPr txBox="1"/>
          <p:nvPr/>
        </p:nvSpPr>
        <p:spPr>
          <a:xfrm>
            <a:off x="204652" y="6457890"/>
            <a:ext cx="9701348"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麦・大豆生産における課題（湿害対策、適期播種、土づくり、連作障害対策等の必要性等）を具体的に記載すること。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課題解決に向けて取り組む内容及び今後の生産拡大に向けた方針を具体的に記載すること。</a:t>
            </a:r>
          </a:p>
        </p:txBody>
      </p:sp>
      <p:sp>
        <p:nvSpPr>
          <p:cNvPr id="18" name="正方形/長方形 17">
            <a:extLst>
              <a:ext uri="{FF2B5EF4-FFF2-40B4-BE49-F238E27FC236}">
                <a16:creationId xmlns:a16="http://schemas.microsoft.com/office/drawing/2014/main" id="{CC6371A8-2D97-4133-9825-FC007B3D6D98}"/>
              </a:ext>
            </a:extLst>
          </p:cNvPr>
          <p:cNvSpPr/>
          <p:nvPr/>
        </p:nvSpPr>
        <p:spPr>
          <a:xfrm>
            <a:off x="444616" y="663557"/>
            <a:ext cx="9030058" cy="738664"/>
          </a:xfrm>
          <a:prstGeom prst="rect">
            <a:avLst/>
          </a:prstGeom>
          <a:solidFill>
            <a:sysClr val="window" lastClr="FFFFFF"/>
          </a:solidFill>
          <a:ln w="12700" cap="flat" cmpd="sng" algn="ctr">
            <a:solidFill>
              <a:sysClr val="windowText" lastClr="000000"/>
            </a:solidFill>
            <a:prstDash val="solid"/>
            <a:miter lim="800000"/>
          </a:ln>
          <a:effectLst/>
        </p:spPr>
        <p:txBody>
          <a:bodyPr wrap="square" lIns="36000" rIns="3600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広陵町地域農業再生協議会では、主食用米の需要減少が見込まれるなか、水田における主食用米から他品目への作付転換を推進しており、小麦を重点品目として推奨している。農地の集積の推進、大型で高性能な農業機械の導入、小麦の実需者との連携により、小麦の生産拡大を図り、国産化を推進する。</a:t>
            </a:r>
          </a:p>
        </p:txBody>
      </p:sp>
      <p:graphicFrame>
        <p:nvGraphicFramePr>
          <p:cNvPr id="23" name="表 5">
            <a:extLst>
              <a:ext uri="{FF2B5EF4-FFF2-40B4-BE49-F238E27FC236}">
                <a16:creationId xmlns:a16="http://schemas.microsoft.com/office/drawing/2014/main" id="{8644C62B-F8D1-43B1-85CF-7E03DB376B50}"/>
              </a:ext>
            </a:extLst>
          </p:cNvPr>
          <p:cNvGraphicFramePr>
            <a:graphicFrameLocks noGrp="1"/>
          </p:cNvGraphicFramePr>
          <p:nvPr>
            <p:extLst>
              <p:ext uri="{D42A27DB-BD31-4B8C-83A1-F6EECF244321}">
                <p14:modId xmlns:p14="http://schemas.microsoft.com/office/powerpoint/2010/main" val="1241026518"/>
              </p:ext>
            </p:extLst>
          </p:nvPr>
        </p:nvGraphicFramePr>
        <p:xfrm>
          <a:off x="444615" y="1594211"/>
          <a:ext cx="9030058" cy="4739640"/>
        </p:xfrm>
        <a:graphic>
          <a:graphicData uri="http://schemas.openxmlformats.org/drawingml/2006/table">
            <a:tbl>
              <a:tblPr firstRow="1" bandRow="1">
                <a:tableStyleId>{5C22544A-7EE6-4342-B048-85BDC9FD1C3A}</a:tableStyleId>
              </a:tblPr>
              <a:tblGrid>
                <a:gridCol w="729844">
                  <a:extLst>
                    <a:ext uri="{9D8B030D-6E8A-4147-A177-3AD203B41FA5}">
                      <a16:colId xmlns:a16="http://schemas.microsoft.com/office/drawing/2014/main" val="4273055233"/>
                    </a:ext>
                  </a:extLst>
                </a:gridCol>
                <a:gridCol w="3993159">
                  <a:extLst>
                    <a:ext uri="{9D8B030D-6E8A-4147-A177-3AD203B41FA5}">
                      <a16:colId xmlns:a16="http://schemas.microsoft.com/office/drawing/2014/main" val="1547550128"/>
                    </a:ext>
                  </a:extLst>
                </a:gridCol>
                <a:gridCol w="4307055">
                  <a:extLst>
                    <a:ext uri="{9D8B030D-6E8A-4147-A177-3AD203B41FA5}">
                      <a16:colId xmlns:a16="http://schemas.microsoft.com/office/drawing/2014/main" val="3816750038"/>
                    </a:ext>
                  </a:extLst>
                </a:gridCol>
              </a:tblGrid>
              <a:tr h="0">
                <a:tc>
                  <a:txBody>
                    <a:bodyPr/>
                    <a:lstStyle/>
                    <a:p>
                      <a:endParaRPr kumimoji="1" lang="ja-JP" altLang="en-US" sz="1600" dirty="0">
                        <a:solidFill>
                          <a:schemeClr val="tx1"/>
                        </a:solidFill>
                      </a:endParaRPr>
                    </a:p>
                  </a:txBody>
                  <a:tcPr>
                    <a:solidFill>
                      <a:schemeClr val="accent2">
                        <a:lumMod val="60000"/>
                        <a:lumOff val="40000"/>
                      </a:schemeClr>
                    </a:solidFill>
                  </a:tcPr>
                </a:tc>
                <a:tc>
                  <a:txBody>
                    <a:bodyPr/>
                    <a:lstStyle/>
                    <a:p>
                      <a:pPr algn="ctr"/>
                      <a:r>
                        <a:rPr kumimoji="1" lang="ja-JP" altLang="en-US" sz="1600" dirty="0">
                          <a:solidFill>
                            <a:schemeClr val="tx1"/>
                          </a:solidFill>
                        </a:rPr>
                        <a:t>現状と課題</a:t>
                      </a:r>
                    </a:p>
                  </a:txBody>
                  <a:tcPr>
                    <a:solidFill>
                      <a:schemeClr val="accent2">
                        <a:lumMod val="60000"/>
                        <a:lumOff val="40000"/>
                      </a:schemeClr>
                    </a:solidFill>
                  </a:tcPr>
                </a:tc>
                <a:tc>
                  <a:txBody>
                    <a:bodyPr/>
                    <a:lstStyle/>
                    <a:p>
                      <a:pPr algn="ctr"/>
                      <a:r>
                        <a:rPr kumimoji="1" lang="ja-JP" altLang="en-US" sz="1600" dirty="0">
                          <a:solidFill>
                            <a:schemeClr val="tx1"/>
                          </a:solidFill>
                        </a:rPr>
                        <a:t>課題解決に向けた取組方針</a:t>
                      </a:r>
                    </a:p>
                  </a:txBody>
                  <a:tcPr>
                    <a:solidFill>
                      <a:schemeClr val="accent2">
                        <a:lumMod val="60000"/>
                        <a:lumOff val="40000"/>
                      </a:schemeClr>
                    </a:solidFill>
                  </a:tcPr>
                </a:tc>
                <a:extLst>
                  <a:ext uri="{0D108BD9-81ED-4DB2-BD59-A6C34878D82A}">
                    <a16:rowId xmlns:a16="http://schemas.microsoft.com/office/drawing/2014/main" val="580135972"/>
                  </a:ext>
                </a:extLst>
              </a:tr>
              <a:tr h="370840">
                <a:tc rowSpan="3">
                  <a:txBody>
                    <a:bodyPr/>
                    <a:lstStyle/>
                    <a:p>
                      <a:pPr algn="ctr"/>
                      <a:r>
                        <a:rPr kumimoji="1" lang="ja-JP" altLang="en-US" sz="1100" dirty="0"/>
                        <a:t>生産性</a:t>
                      </a:r>
                    </a:p>
                    <a:p>
                      <a:pPr algn="ctr"/>
                      <a:r>
                        <a:rPr kumimoji="1" lang="ja-JP" altLang="en-US" sz="1100" dirty="0"/>
                        <a:t>及び</a:t>
                      </a:r>
                    </a:p>
                    <a:p>
                      <a:pPr algn="ctr"/>
                      <a:r>
                        <a:rPr kumimoji="1" lang="ja-JP" altLang="en-US" sz="1100" dirty="0"/>
                        <a:t>収益性</a:t>
                      </a:r>
                    </a:p>
                    <a:p>
                      <a:pPr algn="ctr"/>
                      <a:r>
                        <a:rPr kumimoji="1" lang="ja-JP" altLang="en-US" sz="1100" dirty="0"/>
                        <a:t>の向上</a:t>
                      </a:r>
                    </a:p>
                    <a:p>
                      <a:endParaRPr kumimoji="1" lang="ja-JP" altLang="en-US" sz="1100" dirty="0"/>
                    </a:p>
                  </a:txBody>
                  <a:tcPr anchor="ctr">
                    <a:solidFill>
                      <a:schemeClr val="accent2">
                        <a:lumMod val="20000"/>
                        <a:lumOff val="80000"/>
                      </a:schemeClr>
                    </a:solidFill>
                  </a:tcPr>
                </a:tc>
                <a:tc>
                  <a:txBody>
                    <a:bodyPr/>
                    <a:lstStyle/>
                    <a:p>
                      <a:r>
                        <a:rPr kumimoji="1" lang="ja-JP" altLang="en-US" sz="1100" dirty="0"/>
                        <a:t>・ほ場が分散しているほか、不整形地や狭小な農地が多く、作業効率の観点で支障が発生している。</a:t>
                      </a:r>
                    </a:p>
                    <a:p>
                      <a:r>
                        <a:rPr kumimoji="1" lang="ja-JP" altLang="en-US" sz="1100" dirty="0"/>
                        <a:t>・百済地区は、浸水想定地区で、河川沿いであることから、降雨時に浸水しやすく、土壌湿潤害が発生しやすく、また圃場準備時等の作業性が劣る。</a:t>
                      </a:r>
                    </a:p>
                  </a:txBody>
                  <a:tcPr>
                    <a:solidFill>
                      <a:schemeClr val="accent2">
                        <a:lumMod val="20000"/>
                        <a:lumOff val="80000"/>
                      </a:schemeClr>
                    </a:solidFill>
                  </a:tcPr>
                </a:tc>
                <a:tc>
                  <a:txBody>
                    <a:bodyPr/>
                    <a:lstStyle/>
                    <a:p>
                      <a:r>
                        <a:rPr kumimoji="1" lang="ja-JP" altLang="en-US" sz="1100" dirty="0"/>
                        <a:t>・農地の集積・集約の推進</a:t>
                      </a:r>
                    </a:p>
                    <a:p>
                      <a:r>
                        <a:rPr kumimoji="1" lang="ja-JP" altLang="en-US" sz="1100" dirty="0"/>
                        <a:t>・百済川向地区で、圃場整備（</a:t>
                      </a:r>
                      <a:r>
                        <a:rPr kumimoji="1" lang="en-US" altLang="ja-JP" sz="1100" dirty="0"/>
                        <a:t>21.8ha</a:t>
                      </a:r>
                      <a:r>
                        <a:rPr kumimoji="1" lang="ja-JP" altLang="en-US" sz="1100" dirty="0"/>
                        <a:t>）により区画拡大を実施。（令和４～８年度）</a:t>
                      </a:r>
                    </a:p>
                    <a:p>
                      <a:r>
                        <a:rPr kumimoji="1" lang="ja-JP" altLang="en-US" sz="1100" dirty="0"/>
                        <a:t>・集約・区画拡大された農地に、大型で高性能な農業機械を導入し、生産性向上を図る。</a:t>
                      </a:r>
                    </a:p>
                  </a:txBody>
                  <a:tcPr>
                    <a:solidFill>
                      <a:schemeClr val="accent2">
                        <a:lumMod val="20000"/>
                        <a:lumOff val="80000"/>
                      </a:schemeClr>
                    </a:solidFill>
                  </a:tcPr>
                </a:tc>
                <a:extLst>
                  <a:ext uri="{0D108BD9-81ED-4DB2-BD59-A6C34878D82A}">
                    <a16:rowId xmlns:a16="http://schemas.microsoft.com/office/drawing/2014/main" val="3428256691"/>
                  </a:ext>
                </a:extLst>
              </a:tr>
              <a:tr h="370840">
                <a:tc vMerge="1">
                  <a:txBody>
                    <a:bodyPr/>
                    <a:lstStyle/>
                    <a:p>
                      <a:endParaRPr kumimoji="1" lang="ja-JP" altLang="en-US"/>
                    </a:p>
                  </a:txBody>
                  <a:tcPr/>
                </a:tc>
                <a:tc>
                  <a:txBody>
                    <a:bodyPr/>
                    <a:lstStyle/>
                    <a:p>
                      <a:r>
                        <a:rPr kumimoji="1" lang="ja-JP" altLang="en-US" sz="1100" dirty="0"/>
                        <a:t>・地域</a:t>
                      </a:r>
                      <a:r>
                        <a:rPr kumimoji="1" lang="ja-JP" altLang="en-US" sz="1100" dirty="0">
                          <a:solidFill>
                            <a:schemeClr val="tx1"/>
                          </a:solidFill>
                        </a:rPr>
                        <a:t>の遊休農地対策から始まったことから、小麦単作が多い。</a:t>
                      </a:r>
                      <a:r>
                        <a:rPr kumimoji="1" lang="ja-JP" altLang="en-US" sz="1100" u="none" dirty="0">
                          <a:solidFill>
                            <a:schemeClr val="tx1"/>
                          </a:solidFill>
                        </a:rPr>
                        <a:t>（</a:t>
                      </a:r>
                      <a:r>
                        <a:rPr kumimoji="1" lang="en-US" altLang="ja-JP" sz="1100" u="none" dirty="0">
                          <a:solidFill>
                            <a:schemeClr val="tx1"/>
                          </a:solidFill>
                        </a:rPr>
                        <a:t>R6</a:t>
                      </a:r>
                      <a:r>
                        <a:rPr kumimoji="1" lang="ja-JP" altLang="en-US" sz="1100" u="none" dirty="0">
                          <a:solidFill>
                            <a:schemeClr val="tx1"/>
                          </a:solidFill>
                        </a:rPr>
                        <a:t>年産小麦単作面積：</a:t>
                      </a:r>
                      <a:r>
                        <a:rPr kumimoji="1" lang="en-US" altLang="ja-JP" sz="1100" u="none" dirty="0">
                          <a:solidFill>
                            <a:schemeClr val="tx1"/>
                          </a:solidFill>
                        </a:rPr>
                        <a:t>40</a:t>
                      </a:r>
                      <a:r>
                        <a:rPr kumimoji="1" lang="ja-JP" altLang="en-US" sz="1100" u="none" dirty="0">
                          <a:solidFill>
                            <a:schemeClr val="tx1"/>
                          </a:solidFill>
                        </a:rPr>
                        <a:t>％）</a:t>
                      </a:r>
                      <a:endParaRPr kumimoji="1" lang="en-US" altLang="ja-JP" sz="1100" u="none" dirty="0">
                        <a:solidFill>
                          <a:schemeClr val="tx1"/>
                        </a:solidFill>
                      </a:endParaRPr>
                    </a:p>
                    <a:p>
                      <a:r>
                        <a:rPr kumimoji="1" lang="ja-JP" altLang="en-US" sz="1100" dirty="0"/>
                        <a:t>・小麦連作圃場では、地力の低下や雑草の多発生が問題となっている。</a:t>
                      </a:r>
                    </a:p>
                  </a:txBody>
                  <a:tcPr>
                    <a:solidFill>
                      <a:schemeClr val="accent2">
                        <a:lumMod val="20000"/>
                        <a:lumOff val="80000"/>
                      </a:schemeClr>
                    </a:solidFill>
                  </a:tcPr>
                </a:tc>
                <a:tc>
                  <a:txBody>
                    <a:bodyPr/>
                    <a:lstStyle/>
                    <a:p>
                      <a:r>
                        <a:rPr kumimoji="1" lang="ja-JP" altLang="en-US" sz="1100" dirty="0"/>
                        <a:t>・小麦・水稲の二毛作の推進による産地の収益性の向上。</a:t>
                      </a:r>
                    </a:p>
                    <a:p>
                      <a:r>
                        <a:rPr kumimoji="1" lang="ja-JP" altLang="en-US" sz="1100" dirty="0"/>
                        <a:t>・小麦・水稲の二毛作を行う圃場では、作業適期幅が狭くなることから、効率的な作業を必要である。</a:t>
                      </a:r>
                    </a:p>
                    <a:p>
                      <a:r>
                        <a:rPr kumimoji="1" lang="ja-JP" altLang="en-US" sz="1100" dirty="0"/>
                        <a:t>・関係機関の協力のもと、土壌診断等に基づく適切な肥培管理や排水対策等に取り組む。</a:t>
                      </a:r>
                      <a:endParaRPr kumimoji="1" lang="en-US" altLang="ja-JP" sz="1100" dirty="0"/>
                    </a:p>
                  </a:txBody>
                  <a:tcPr>
                    <a:solidFill>
                      <a:schemeClr val="accent2">
                        <a:lumMod val="20000"/>
                        <a:lumOff val="80000"/>
                      </a:schemeClr>
                    </a:solidFill>
                  </a:tcPr>
                </a:tc>
                <a:extLst>
                  <a:ext uri="{0D108BD9-81ED-4DB2-BD59-A6C34878D82A}">
                    <a16:rowId xmlns:a16="http://schemas.microsoft.com/office/drawing/2014/main" val="776261171"/>
                  </a:ext>
                </a:extLst>
              </a:tr>
              <a:tr h="370840">
                <a:tc vMerge="1">
                  <a:txBody>
                    <a:bodyPr/>
                    <a:lstStyle/>
                    <a:p>
                      <a:endParaRPr kumimoji="1" lang="ja-JP" altLang="en-US" sz="1200" dirty="0"/>
                    </a:p>
                  </a:txBody>
                  <a:tcPr anchor="ctr">
                    <a:solidFill>
                      <a:schemeClr val="accent2">
                        <a:lumMod val="20000"/>
                        <a:lumOff val="80000"/>
                      </a:schemeClr>
                    </a:solidFill>
                  </a:tcPr>
                </a:tc>
                <a:tc>
                  <a:txBody>
                    <a:bodyPr/>
                    <a:lstStyle/>
                    <a:p>
                      <a:r>
                        <a:rPr kumimoji="1" lang="ja-JP" altLang="en-US" sz="1100" dirty="0"/>
                        <a:t>・近年生産を開始した経営体では作付規模</a:t>
                      </a:r>
                      <a:r>
                        <a:rPr kumimoji="1" lang="ja-JP" altLang="en-US" sz="1100" u="none" dirty="0">
                          <a:solidFill>
                            <a:schemeClr val="tx1"/>
                          </a:solidFill>
                        </a:rPr>
                        <a:t>が小さい。（</a:t>
                      </a:r>
                      <a:r>
                        <a:rPr kumimoji="1" lang="en-US" altLang="ja-JP" sz="1100" u="none" dirty="0">
                          <a:solidFill>
                            <a:schemeClr val="tx1"/>
                          </a:solidFill>
                        </a:rPr>
                        <a:t>1ha</a:t>
                      </a:r>
                      <a:r>
                        <a:rPr kumimoji="1" lang="ja-JP" altLang="en-US" sz="1100" u="none" dirty="0">
                          <a:solidFill>
                            <a:schemeClr val="tx1"/>
                          </a:solidFill>
                        </a:rPr>
                        <a:t>程度）</a:t>
                      </a:r>
                    </a:p>
                  </a:txBody>
                  <a:tcPr>
                    <a:solidFill>
                      <a:schemeClr val="accent2">
                        <a:lumMod val="20000"/>
                        <a:lumOff val="80000"/>
                      </a:schemeClr>
                    </a:solidFill>
                  </a:tcPr>
                </a:tc>
                <a:tc>
                  <a:txBody>
                    <a:bodyPr/>
                    <a:lstStyle/>
                    <a:p>
                      <a:r>
                        <a:rPr kumimoji="1" lang="ja-JP" altLang="en-US" sz="1100" dirty="0"/>
                        <a:t>・生産面積の拡大によるスケールメリットによる生産性の向上と労働時間の削減を図り、経営を安定化。</a:t>
                      </a:r>
                    </a:p>
                  </a:txBody>
                  <a:tcPr>
                    <a:solidFill>
                      <a:schemeClr val="accent2">
                        <a:lumMod val="20000"/>
                        <a:lumOff val="80000"/>
                      </a:schemeClr>
                    </a:solidFill>
                  </a:tcPr>
                </a:tc>
                <a:extLst>
                  <a:ext uri="{0D108BD9-81ED-4DB2-BD59-A6C34878D82A}">
                    <a16:rowId xmlns:a16="http://schemas.microsoft.com/office/drawing/2014/main" val="137420946"/>
                  </a:ext>
                </a:extLst>
              </a:tr>
              <a:tr h="370840">
                <a:tc>
                  <a:txBody>
                    <a:bodyPr/>
                    <a:lstStyle/>
                    <a:p>
                      <a:pPr algn="ctr"/>
                      <a:r>
                        <a:rPr kumimoji="1" lang="ja-JP" altLang="en-US" sz="1100" dirty="0"/>
                        <a:t>農地</a:t>
                      </a:r>
                    </a:p>
                    <a:p>
                      <a:pPr algn="ctr"/>
                      <a:r>
                        <a:rPr kumimoji="1" lang="ja-JP" altLang="en-US" sz="1100" dirty="0"/>
                        <a:t>保全</a:t>
                      </a:r>
                    </a:p>
                  </a:txBody>
                  <a:tcPr anchor="ctr">
                    <a:solidFill>
                      <a:schemeClr val="accent2">
                        <a:lumMod val="20000"/>
                        <a:lumOff val="80000"/>
                      </a:schemeClr>
                    </a:solidFill>
                  </a:tcPr>
                </a:tc>
                <a:tc>
                  <a:txBody>
                    <a:bodyPr/>
                    <a:lstStyle/>
                    <a:p>
                      <a:r>
                        <a:rPr kumimoji="1" lang="ja-JP" altLang="en-US" sz="1100" dirty="0"/>
                        <a:t>・広陵町は、耕地面積に占める水田の割合が県下でも高い水田地区であるが、近年、農業従事者の高齢化や担い手の不足による農地の遊休化が懸念される。</a:t>
                      </a:r>
                    </a:p>
                  </a:txBody>
                  <a:tcPr>
                    <a:solidFill>
                      <a:schemeClr val="accent2">
                        <a:lumMod val="20000"/>
                        <a:lumOff val="80000"/>
                      </a:schemeClr>
                    </a:solidFill>
                  </a:tcPr>
                </a:tc>
                <a:tc>
                  <a:txBody>
                    <a:bodyPr/>
                    <a:lstStyle/>
                    <a:p>
                      <a:r>
                        <a:rPr kumimoji="1" lang="ja-JP" altLang="en-US" sz="1100" dirty="0"/>
                        <a:t>・町内各地で集落営農組織等の担い手を育成し、地域の遊休農地対策として、小麦の作付けを推進。</a:t>
                      </a:r>
                    </a:p>
                  </a:txBody>
                  <a:tcPr>
                    <a:solidFill>
                      <a:schemeClr val="accent2">
                        <a:lumMod val="20000"/>
                        <a:lumOff val="80000"/>
                      </a:schemeClr>
                    </a:solidFill>
                  </a:tcPr>
                </a:tc>
                <a:extLst>
                  <a:ext uri="{0D108BD9-81ED-4DB2-BD59-A6C34878D82A}">
                    <a16:rowId xmlns:a16="http://schemas.microsoft.com/office/drawing/2014/main" val="2088780262"/>
                  </a:ext>
                </a:extLst>
              </a:tr>
              <a:tr h="370840">
                <a:tc rowSpan="2">
                  <a:txBody>
                    <a:bodyPr/>
                    <a:lstStyle/>
                    <a:p>
                      <a:pPr algn="ctr"/>
                      <a:r>
                        <a:rPr kumimoji="1" lang="ja-JP" altLang="en-US" sz="1100" dirty="0"/>
                        <a:t>実需者との</a:t>
                      </a:r>
                    </a:p>
                    <a:p>
                      <a:pPr algn="ctr"/>
                      <a:r>
                        <a:rPr kumimoji="1" lang="ja-JP" altLang="en-US" sz="1100" dirty="0"/>
                        <a:t>連携</a:t>
                      </a:r>
                    </a:p>
                  </a:txBody>
                  <a:tcPr anchor="ct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・実需者からは、学校給食用パンや地域特産品の三輪素麺への加工適性が高い、県産の強力系小麦生産強化が要望されている。</a:t>
                      </a:r>
                    </a:p>
                  </a:txBody>
                  <a:tcP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・強力系品種「はるみずき」の作付面積拡大を進める。</a:t>
                      </a:r>
                      <a:endParaRPr kumimoji="1" lang="en-US" altLang="ja-JP" sz="1100" dirty="0"/>
                    </a:p>
                  </a:txBody>
                  <a:tcPr>
                    <a:solidFill>
                      <a:schemeClr val="accent2">
                        <a:lumMod val="20000"/>
                        <a:lumOff val="80000"/>
                      </a:schemeClr>
                    </a:solidFill>
                  </a:tcPr>
                </a:tc>
                <a:extLst>
                  <a:ext uri="{0D108BD9-81ED-4DB2-BD59-A6C34878D82A}">
                    <a16:rowId xmlns:a16="http://schemas.microsoft.com/office/drawing/2014/main" val="3222095058"/>
                  </a:ext>
                </a:extLst>
              </a:tr>
              <a:tr h="370840">
                <a:tc vMerge="1">
                  <a:txBody>
                    <a:bodyPr/>
                    <a:lstStyle/>
                    <a:p>
                      <a:endParaRPr kumimoji="1" lang="ja-JP" altLang="en-US"/>
                    </a:p>
                  </a:txBody>
                  <a:tcPr/>
                </a:tc>
                <a:tc>
                  <a:txBody>
                    <a:bodyPr/>
                    <a:lstStyle/>
                    <a:p>
                      <a:r>
                        <a:rPr kumimoji="1" lang="ja-JP" altLang="en-US" sz="1100" dirty="0"/>
                        <a:t>・実需者からの県産小麦への需要が高く、増産が要望されている。</a:t>
                      </a:r>
                      <a:endParaRPr kumimoji="1" lang="en-US" altLang="ja-JP" sz="11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t>・品質のバラツキなど、高品質な小麦の安定供給ができていない。</a:t>
                      </a:r>
                    </a:p>
                  </a:txBody>
                  <a:tcPr>
                    <a:solidFill>
                      <a:schemeClr val="accent2">
                        <a:lumMod val="20000"/>
                        <a:lumOff val="80000"/>
                      </a:schemeClr>
                    </a:solidFill>
                  </a:tcPr>
                </a:tc>
                <a:tc>
                  <a:txBody>
                    <a:bodyPr/>
                    <a:lstStyle/>
                    <a:p>
                      <a:r>
                        <a:rPr kumimoji="1" lang="ja-JP" altLang="en-US" sz="1100" dirty="0"/>
                        <a:t>・作付面積拡大により増産を図る。</a:t>
                      </a:r>
                      <a:endParaRPr kumimoji="1" lang="en-US" altLang="ja-JP" sz="1100" dirty="0"/>
                    </a:p>
                    <a:p>
                      <a:r>
                        <a:rPr kumimoji="1" lang="ja-JP" altLang="en-US" sz="1100" dirty="0"/>
                        <a:t>・品質分析を実施する等、関係機関と連携して、高品質生産に取り組む。</a:t>
                      </a:r>
                      <a:endParaRPr kumimoji="1" lang="en-US" altLang="ja-JP" sz="1100" dirty="0"/>
                    </a:p>
                    <a:p>
                      <a:r>
                        <a:rPr kumimoji="1" lang="ja-JP" altLang="en-US" sz="1100" dirty="0"/>
                        <a:t>・複数の実需者（小麦）と意見交換を行う場を設けることにより、需要に応じた供給体制の整備に努める。</a:t>
                      </a:r>
                    </a:p>
                  </a:txBody>
                  <a:tcPr>
                    <a:solidFill>
                      <a:schemeClr val="accent2">
                        <a:lumMod val="20000"/>
                        <a:lumOff val="80000"/>
                      </a:schemeClr>
                    </a:solidFill>
                  </a:tcPr>
                </a:tc>
                <a:extLst>
                  <a:ext uri="{0D108BD9-81ED-4DB2-BD59-A6C34878D82A}">
                    <a16:rowId xmlns:a16="http://schemas.microsoft.com/office/drawing/2014/main" val="992260756"/>
                  </a:ext>
                </a:extLst>
              </a:tr>
            </a:tbl>
          </a:graphicData>
        </a:graphic>
      </p:graphicFrame>
    </p:spTree>
    <p:extLst>
      <p:ext uri="{BB962C8B-B14F-4D97-AF65-F5344CB8AC3E}">
        <p14:creationId xmlns:p14="http://schemas.microsoft.com/office/powerpoint/2010/main" val="1684585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1D66389-E3F8-4D62-8D68-EE5CBB850FF2}"/>
              </a:ext>
            </a:extLst>
          </p:cNvPr>
          <p:cNvSpPr txBox="1"/>
          <p:nvPr/>
        </p:nvSpPr>
        <p:spPr>
          <a:xfrm>
            <a:off x="204652" y="128842"/>
            <a:ext cx="3653245"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２．産地と実需者との連携方針 </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aphicFrame>
        <p:nvGraphicFramePr>
          <p:cNvPr id="6" name="表 5">
            <a:extLst>
              <a:ext uri="{FF2B5EF4-FFF2-40B4-BE49-F238E27FC236}">
                <a16:creationId xmlns:a16="http://schemas.microsoft.com/office/drawing/2014/main" id="{3C64D0A1-6157-40A4-9280-5C33798CC48D}"/>
              </a:ext>
            </a:extLst>
          </p:cNvPr>
          <p:cNvGraphicFramePr>
            <a:graphicFrameLocks noGrp="1"/>
          </p:cNvGraphicFramePr>
          <p:nvPr/>
        </p:nvGraphicFramePr>
        <p:xfrm>
          <a:off x="313900" y="489121"/>
          <a:ext cx="9288000" cy="6071070"/>
        </p:xfrm>
        <a:graphic>
          <a:graphicData uri="http://schemas.openxmlformats.org/drawingml/2006/table">
            <a:tbl>
              <a:tblPr/>
              <a:tblGrid>
                <a:gridCol w="9288000">
                  <a:extLst>
                    <a:ext uri="{9D8B030D-6E8A-4147-A177-3AD203B41FA5}">
                      <a16:colId xmlns:a16="http://schemas.microsoft.com/office/drawing/2014/main" val="162972014"/>
                    </a:ext>
                  </a:extLst>
                </a:gridCol>
              </a:tblGrid>
              <a:tr h="6071070">
                <a:tc>
                  <a:txBody>
                    <a:bodyPr/>
                    <a:lstStyle/>
                    <a:p>
                      <a:pPr algn="l" fontAlgn="ctr"/>
                      <a:endParaRPr lang="en-US" altLang="ja-JP" sz="1400" b="0" i="0" u="none" strike="noStrike" dirty="0">
                        <a:effectLst/>
                        <a:latin typeface="ＭＳ Ｐゴシック" panose="020B0600070205080204" pitchFamily="50" charset="-128"/>
                        <a:ea typeface="ＭＳ Ｐゴシック" panose="020B0600070205080204" pitchFamily="50" charset="-128"/>
                      </a:endParaRP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5" name="正方形/長方形 4">
            <a:extLst>
              <a:ext uri="{FF2B5EF4-FFF2-40B4-BE49-F238E27FC236}">
                <a16:creationId xmlns:a16="http://schemas.microsoft.com/office/drawing/2014/main" id="{2FA2F0B7-9342-4A93-8605-2C6C46306F9A}"/>
              </a:ext>
            </a:extLst>
          </p:cNvPr>
          <p:cNvSpPr/>
          <p:nvPr/>
        </p:nvSpPr>
        <p:spPr>
          <a:xfrm>
            <a:off x="444616" y="668503"/>
            <a:ext cx="9030058" cy="1600438"/>
          </a:xfrm>
          <a:prstGeom prst="rect">
            <a:avLst/>
          </a:prstGeom>
          <a:solidFill>
            <a:srgbClr val="FFCCFF"/>
          </a:solidFill>
          <a:ln w="12700" cap="flat" cmpd="sng" algn="ctr">
            <a:noFill/>
            <a:prstDash val="solid"/>
            <a:miter lim="800000"/>
          </a:ln>
          <a:effectLst/>
        </p:spPr>
        <p:txBody>
          <a:bodyPr wrap="square" lIns="36000" rIns="36000"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JA</a:t>
            </a: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ならけん（生産者団体）に集荷・販売を委託しており、県全体での品質・規格の均一化や、実需者への安定的販路確保が図られるため、今後もこれを継続する。</a:t>
            </a: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JA</a:t>
            </a: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らけんを通じて、奈良県麦民間流通地方連絡協議会等において、産地の生産事情や生産物の品質評価結果の情報提供を行い、需要者の生産量・品質に対する要望を把握し、相互に情報交換を行うことで、需要に即した良品質小麦の生産に向けて取り組む。</a:t>
            </a:r>
            <a:endParaRPr kumimoji="1"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・全量が□□□□□□□□□□□□を経由して、主として県内の需要者へ販売されており、 □□□□□□□とは、直接意見交換等を行うことにより、産地と実需者との連携を深める。</a:t>
            </a:r>
          </a:p>
        </p:txBody>
      </p:sp>
      <p:graphicFrame>
        <p:nvGraphicFramePr>
          <p:cNvPr id="2" name="表 3">
            <a:extLst>
              <a:ext uri="{FF2B5EF4-FFF2-40B4-BE49-F238E27FC236}">
                <a16:creationId xmlns:a16="http://schemas.microsoft.com/office/drawing/2014/main" id="{2F33F0D2-F72B-4D39-B54F-72BBEC7A88BE}"/>
              </a:ext>
            </a:extLst>
          </p:cNvPr>
          <p:cNvGraphicFramePr>
            <a:graphicFrameLocks noGrp="1"/>
          </p:cNvGraphicFramePr>
          <p:nvPr>
            <p:extLst>
              <p:ext uri="{D42A27DB-BD31-4B8C-83A1-F6EECF244321}">
                <p14:modId xmlns:p14="http://schemas.microsoft.com/office/powerpoint/2010/main" val="2582254296"/>
              </p:ext>
            </p:extLst>
          </p:nvPr>
        </p:nvGraphicFramePr>
        <p:xfrm>
          <a:off x="447335" y="2616355"/>
          <a:ext cx="4040603" cy="2303377"/>
        </p:xfrm>
        <a:graphic>
          <a:graphicData uri="http://schemas.openxmlformats.org/drawingml/2006/table">
            <a:tbl>
              <a:tblPr firstRow="1" bandRow="1">
                <a:tableStyleId>{93296810-A885-4BE3-A3E7-6D5BEEA58F35}</a:tableStyleId>
              </a:tblPr>
              <a:tblGrid>
                <a:gridCol w="1261158">
                  <a:extLst>
                    <a:ext uri="{9D8B030D-6E8A-4147-A177-3AD203B41FA5}">
                      <a16:colId xmlns:a16="http://schemas.microsoft.com/office/drawing/2014/main" val="2755279759"/>
                    </a:ext>
                  </a:extLst>
                </a:gridCol>
                <a:gridCol w="859155">
                  <a:extLst>
                    <a:ext uri="{9D8B030D-6E8A-4147-A177-3AD203B41FA5}">
                      <a16:colId xmlns:a16="http://schemas.microsoft.com/office/drawing/2014/main" val="4027478164"/>
                    </a:ext>
                  </a:extLst>
                </a:gridCol>
                <a:gridCol w="935094">
                  <a:extLst>
                    <a:ext uri="{9D8B030D-6E8A-4147-A177-3AD203B41FA5}">
                      <a16:colId xmlns:a16="http://schemas.microsoft.com/office/drawing/2014/main" val="74956419"/>
                    </a:ext>
                  </a:extLst>
                </a:gridCol>
                <a:gridCol w="985196">
                  <a:extLst>
                    <a:ext uri="{9D8B030D-6E8A-4147-A177-3AD203B41FA5}">
                      <a16:colId xmlns:a16="http://schemas.microsoft.com/office/drawing/2014/main" val="2393635677"/>
                    </a:ext>
                  </a:extLst>
                </a:gridCol>
              </a:tblGrid>
              <a:tr h="445627">
                <a:tc>
                  <a:txBody>
                    <a:bodyPr/>
                    <a:lstStyle/>
                    <a:p>
                      <a:pPr algn="ctr"/>
                      <a:r>
                        <a:rPr kumimoji="1" lang="ja-JP" altLang="en-US" sz="1400" b="0" dirty="0">
                          <a:latin typeface="Meiryo UI" panose="020B0604030504040204" pitchFamily="50" charset="-128"/>
                          <a:ea typeface="Meiryo UI" panose="020B0604030504040204" pitchFamily="50" charset="-128"/>
                        </a:rPr>
                        <a:t>生産者名</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品種名</a:t>
                      </a:r>
                    </a:p>
                  </a:txBody>
                  <a:tcPr anchor="ctr"/>
                </a:tc>
                <a:tc>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現状</a:t>
                      </a:r>
                      <a:endParaRPr kumimoji="1" lang="en-US" altLang="ja-JP" sz="1200" b="0" dirty="0">
                        <a:solidFill>
                          <a:schemeClr val="bg1"/>
                        </a:solidFill>
                        <a:latin typeface="Meiryo UI" panose="020B0604030504040204" pitchFamily="50" charset="-128"/>
                        <a:ea typeface="Meiryo UI" panose="020B0604030504040204" pitchFamily="50" charset="-128"/>
                      </a:endParaRPr>
                    </a:p>
                    <a:p>
                      <a:pPr algn="ctr"/>
                      <a:r>
                        <a:rPr kumimoji="1" lang="en-US" altLang="ja-JP" sz="1200" b="0" dirty="0">
                          <a:solidFill>
                            <a:schemeClr val="bg1"/>
                          </a:solidFill>
                          <a:latin typeface="Meiryo UI" panose="020B0604030504040204" pitchFamily="50" charset="-128"/>
                          <a:ea typeface="Meiryo UI" panose="020B0604030504040204" pitchFamily="50" charset="-128"/>
                        </a:rPr>
                        <a:t>(R</a:t>
                      </a:r>
                      <a:r>
                        <a:rPr kumimoji="1" lang="ja-JP" altLang="en-US" sz="1200" b="0" dirty="0">
                          <a:solidFill>
                            <a:schemeClr val="bg1"/>
                          </a:solidFill>
                          <a:latin typeface="Meiryo UI" panose="020B0604030504040204" pitchFamily="50" charset="-128"/>
                          <a:ea typeface="Meiryo UI" panose="020B0604030504040204" pitchFamily="50" charset="-128"/>
                        </a:rPr>
                        <a:t>６年産</a:t>
                      </a:r>
                      <a:r>
                        <a:rPr kumimoji="1" lang="en-US" altLang="ja-JP" sz="1200" b="0" dirty="0">
                          <a:solidFill>
                            <a:schemeClr val="bg1"/>
                          </a:solidFill>
                          <a:latin typeface="Meiryo UI" panose="020B0604030504040204" pitchFamily="50" charset="-128"/>
                          <a:ea typeface="Meiryo UI" panose="020B0604030504040204" pitchFamily="50" charset="-128"/>
                        </a:rPr>
                        <a:t>)</a:t>
                      </a:r>
                      <a:endParaRPr kumimoji="1" lang="ja-JP" altLang="en-US" sz="1200" b="0" dirty="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900" b="0" dirty="0">
                          <a:solidFill>
                            <a:schemeClr val="bg1"/>
                          </a:solidFill>
                          <a:latin typeface="Meiryo UI" panose="020B0604030504040204" pitchFamily="50" charset="-128"/>
                          <a:ea typeface="Meiryo UI" panose="020B0604030504040204" pitchFamily="50" charset="-128"/>
                        </a:rPr>
                        <a:t>おおむね</a:t>
                      </a:r>
                      <a:endParaRPr kumimoji="1" lang="en-US" altLang="ja-JP" sz="900" b="0" dirty="0">
                        <a:solidFill>
                          <a:schemeClr val="bg1"/>
                        </a:solidFill>
                        <a:latin typeface="Meiryo UI" panose="020B0604030504040204" pitchFamily="50" charset="-128"/>
                        <a:ea typeface="Meiryo UI" panose="020B0604030504040204" pitchFamily="50" charset="-128"/>
                      </a:endParaRPr>
                    </a:p>
                    <a:p>
                      <a:pPr algn="ctr"/>
                      <a:r>
                        <a:rPr kumimoji="1" lang="ja-JP" altLang="en-US" sz="900" b="0" dirty="0">
                          <a:solidFill>
                            <a:schemeClr val="bg1"/>
                          </a:solidFill>
                          <a:latin typeface="Meiryo UI" panose="020B0604030504040204" pitchFamily="50" charset="-128"/>
                          <a:ea typeface="Meiryo UI" panose="020B0604030504040204" pitchFamily="50" charset="-128"/>
                        </a:rPr>
                        <a:t>の目標値</a:t>
                      </a:r>
                      <a:endParaRPr kumimoji="1" lang="en-US" altLang="ja-JP" sz="900" b="0" dirty="0">
                        <a:solidFill>
                          <a:schemeClr val="bg1"/>
                        </a:solidFill>
                        <a:latin typeface="Meiryo UI" panose="020B0604030504040204" pitchFamily="50" charset="-128"/>
                        <a:ea typeface="Meiryo UI" panose="020B0604030504040204" pitchFamily="50" charset="-128"/>
                      </a:endParaRPr>
                    </a:p>
                    <a:p>
                      <a:pPr algn="ctr"/>
                      <a:r>
                        <a:rPr kumimoji="1" lang="en-US" altLang="ja-JP" sz="1000" b="0" dirty="0">
                          <a:solidFill>
                            <a:schemeClr val="bg1"/>
                          </a:solidFill>
                          <a:latin typeface="Meiryo UI" panose="020B0604030504040204" pitchFamily="50" charset="-128"/>
                          <a:ea typeface="Meiryo UI" panose="020B0604030504040204" pitchFamily="50" charset="-128"/>
                        </a:rPr>
                        <a:t>(R10</a:t>
                      </a:r>
                      <a:r>
                        <a:rPr kumimoji="1" lang="ja-JP" altLang="en-US" sz="1000" b="0" dirty="0">
                          <a:solidFill>
                            <a:schemeClr val="bg1"/>
                          </a:solidFill>
                          <a:latin typeface="Meiryo UI" panose="020B0604030504040204" pitchFamily="50" charset="-128"/>
                          <a:ea typeface="Meiryo UI" panose="020B0604030504040204" pitchFamily="50" charset="-128"/>
                        </a:rPr>
                        <a:t>年産</a:t>
                      </a:r>
                      <a:r>
                        <a:rPr kumimoji="1" lang="en-US" altLang="ja-JP" sz="1000" b="0" dirty="0">
                          <a:solidFill>
                            <a:schemeClr val="bg1"/>
                          </a:solidFill>
                          <a:latin typeface="Meiryo UI" panose="020B0604030504040204" pitchFamily="50" charset="-128"/>
                          <a:ea typeface="Meiryo UI" panose="020B0604030504040204" pitchFamily="50" charset="-128"/>
                        </a:rPr>
                        <a:t>)</a:t>
                      </a:r>
                      <a:endParaRPr kumimoji="1" lang="ja-JP" altLang="en-US" sz="1000" b="0" dirty="0">
                        <a:solidFill>
                          <a:schemeClr val="bg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61935502"/>
                  </a:ext>
                </a:extLst>
              </a:tr>
              <a:tr h="636853">
                <a:tc rowSpan="3">
                  <a:txBody>
                    <a:bodyPr/>
                    <a:lstStyle/>
                    <a:p>
                      <a:r>
                        <a:rPr kumimoji="1" lang="ja-JP" altLang="en-US" sz="1200" dirty="0">
                          <a:latin typeface="Meiryo UI" panose="020B0604030504040204" pitchFamily="50" charset="-128"/>
                          <a:ea typeface="Meiryo UI" panose="020B0604030504040204" pitchFamily="50" charset="-128"/>
                        </a:rPr>
                        <a:t>広陵町地域農業再生協議会</a:t>
                      </a:r>
                    </a:p>
                  </a:txBody>
                  <a:tcPr anchor="ctr"/>
                </a:tc>
                <a:tc>
                  <a:txBody>
                    <a:bodyPr/>
                    <a:lstStyle/>
                    <a:p>
                      <a:r>
                        <a:rPr kumimoji="1" lang="ja-JP" altLang="en-US" sz="1200" dirty="0">
                          <a:latin typeface="Meiryo UI" panose="020B0604030504040204" pitchFamily="50" charset="-128"/>
                          <a:ea typeface="Meiryo UI" panose="020B0604030504040204" pitchFamily="50" charset="-128"/>
                        </a:rPr>
                        <a:t>ふくはるか</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p>
                    <a:p>
                      <a:pPr algn="ctr"/>
                      <a:r>
                        <a:rPr kumimoji="1" lang="en-US" altLang="ja-JP" sz="1100" dirty="0">
                          <a:solidFill>
                            <a:schemeClr val="tx1"/>
                          </a:solidFill>
                          <a:latin typeface="Meiryo UI" panose="020B0604030504040204" pitchFamily="50" charset="-128"/>
                          <a:ea typeface="Meiryo UI" panose="020B0604030504040204" pitchFamily="50" charset="-128"/>
                        </a:rPr>
                        <a:t>(0ha)</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p>
                    <a:p>
                      <a:pPr algn="ctr"/>
                      <a:r>
                        <a:rPr kumimoji="1" lang="en-US" altLang="ja-JP" sz="1200" dirty="0">
                          <a:solidFill>
                            <a:schemeClr val="tx1"/>
                          </a:solidFill>
                          <a:latin typeface="Meiryo UI" panose="020B0604030504040204" pitchFamily="50" charset="-128"/>
                          <a:ea typeface="Meiryo UI" panose="020B0604030504040204" pitchFamily="50" charset="-128"/>
                        </a:rPr>
                        <a:t>(0ha)</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329621758"/>
                  </a:ext>
                </a:extLst>
              </a:tr>
              <a:tr h="594947">
                <a:tc vMerge="1">
                  <a:txBody>
                    <a:bodyPr/>
                    <a:lstStyle/>
                    <a:p>
                      <a:r>
                        <a:rPr kumimoji="1" lang="ja-JP" altLang="en-US" sz="1200" dirty="0">
                          <a:latin typeface="Meiryo UI" panose="020B0604030504040204" pitchFamily="50" charset="-128"/>
                          <a:ea typeface="Meiryo UI" panose="020B0604030504040204" pitchFamily="50" charset="-128"/>
                        </a:rPr>
                        <a:t>はるみずき</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強力系品種</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a:latin typeface="Meiryo UI" panose="020B0604030504040204" pitchFamily="50" charset="-128"/>
                          <a:ea typeface="Meiryo UI" panose="020B0604030504040204" pitchFamily="50" charset="-128"/>
                        </a:rPr>
                        <a:t>はるみずき</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55.5t</a:t>
                      </a:r>
                    </a:p>
                    <a:p>
                      <a:pPr algn="ctr"/>
                      <a:r>
                        <a:rPr kumimoji="1" lang="en-US" altLang="ja-JP" sz="1200" dirty="0">
                          <a:solidFill>
                            <a:schemeClr val="tx1"/>
                          </a:solidFill>
                          <a:latin typeface="Meiryo UI" panose="020B0604030504040204" pitchFamily="50" charset="-128"/>
                          <a:ea typeface="Meiryo UI" panose="020B0604030504040204" pitchFamily="50" charset="-128"/>
                        </a:rPr>
                        <a:t>(21.8ha)</a:t>
                      </a:r>
                    </a:p>
                  </a:txBody>
                  <a:tcPr anchor="ct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71.3t</a:t>
                      </a:r>
                    </a:p>
                    <a:p>
                      <a:pPr algn="ctr"/>
                      <a:r>
                        <a:rPr kumimoji="1" lang="en-US" altLang="ja-JP" sz="1100" dirty="0">
                          <a:solidFill>
                            <a:schemeClr val="tx1"/>
                          </a:solidFill>
                          <a:latin typeface="Meiryo UI" panose="020B0604030504040204" pitchFamily="50" charset="-128"/>
                          <a:ea typeface="Meiryo UI" panose="020B0604030504040204" pitchFamily="50" charset="-128"/>
                        </a:rPr>
                        <a:t>(28.0ha)</a:t>
                      </a:r>
                    </a:p>
                  </a:txBody>
                  <a:tcPr anchor="ctr"/>
                </a:tc>
                <a:extLst>
                  <a:ext uri="{0D108BD9-81ED-4DB2-BD59-A6C34878D82A}">
                    <a16:rowId xmlns:a16="http://schemas.microsoft.com/office/drawing/2014/main" val="1612878195"/>
                  </a:ext>
                </a:extLst>
              </a:tr>
              <a:tr h="553417">
                <a:tc vMerge="1">
                  <a:txBody>
                    <a:bodyPr/>
                    <a:lstStyle/>
                    <a:p>
                      <a:pPr algn="ctr"/>
                      <a:r>
                        <a:rPr kumimoji="1" lang="ja-JP" altLang="en-US" sz="1200" dirty="0">
                          <a:latin typeface="Meiryo UI" panose="020B0604030504040204" pitchFamily="50" charset="-128"/>
                          <a:ea typeface="Meiryo UI" panose="020B0604030504040204" pitchFamily="50" charset="-128"/>
                        </a:rPr>
                        <a:t>計</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計</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55.5t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(21.8ha)</a:t>
                      </a:r>
                      <a:endPar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71.3t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(28.0ha)</a:t>
                      </a:r>
                    </a:p>
                  </a:txBody>
                  <a:tcPr anchor="ctr"/>
                </a:tc>
                <a:extLst>
                  <a:ext uri="{0D108BD9-81ED-4DB2-BD59-A6C34878D82A}">
                    <a16:rowId xmlns:a16="http://schemas.microsoft.com/office/drawing/2014/main" val="2432813072"/>
                  </a:ext>
                </a:extLst>
              </a:tr>
            </a:tbl>
          </a:graphicData>
        </a:graphic>
      </p:graphicFrame>
      <p:graphicFrame>
        <p:nvGraphicFramePr>
          <p:cNvPr id="4" name="表 7">
            <a:extLst>
              <a:ext uri="{FF2B5EF4-FFF2-40B4-BE49-F238E27FC236}">
                <a16:creationId xmlns:a16="http://schemas.microsoft.com/office/drawing/2014/main" id="{B5E1EB3A-D88D-4080-82AF-C6048704C6DB}"/>
              </a:ext>
            </a:extLst>
          </p:cNvPr>
          <p:cNvGraphicFramePr>
            <a:graphicFrameLocks noGrp="1"/>
          </p:cNvGraphicFramePr>
          <p:nvPr>
            <p:extLst>
              <p:ext uri="{D42A27DB-BD31-4B8C-83A1-F6EECF244321}">
                <p14:modId xmlns:p14="http://schemas.microsoft.com/office/powerpoint/2010/main" val="1571422518"/>
              </p:ext>
            </p:extLst>
          </p:nvPr>
        </p:nvGraphicFramePr>
        <p:xfrm>
          <a:off x="4591050" y="2616355"/>
          <a:ext cx="4971399" cy="3454400"/>
        </p:xfrm>
        <a:graphic>
          <a:graphicData uri="http://schemas.openxmlformats.org/drawingml/2006/table">
            <a:tbl>
              <a:tblPr firstRow="1" bandRow="1">
                <a:tableStyleId>{21E4AEA4-8DFA-4A89-87EB-49C32662AFE0}</a:tableStyleId>
              </a:tblPr>
              <a:tblGrid>
                <a:gridCol w="1339967">
                  <a:extLst>
                    <a:ext uri="{9D8B030D-6E8A-4147-A177-3AD203B41FA5}">
                      <a16:colId xmlns:a16="http://schemas.microsoft.com/office/drawing/2014/main" val="3802330870"/>
                    </a:ext>
                  </a:extLst>
                </a:gridCol>
                <a:gridCol w="822121">
                  <a:extLst>
                    <a:ext uri="{9D8B030D-6E8A-4147-A177-3AD203B41FA5}">
                      <a16:colId xmlns:a16="http://schemas.microsoft.com/office/drawing/2014/main" val="4090113945"/>
                    </a:ext>
                  </a:extLst>
                </a:gridCol>
                <a:gridCol w="1266912">
                  <a:extLst>
                    <a:ext uri="{9D8B030D-6E8A-4147-A177-3AD203B41FA5}">
                      <a16:colId xmlns:a16="http://schemas.microsoft.com/office/drawing/2014/main" val="2816373533"/>
                    </a:ext>
                  </a:extLst>
                </a:gridCol>
                <a:gridCol w="150827">
                  <a:extLst>
                    <a:ext uri="{9D8B030D-6E8A-4147-A177-3AD203B41FA5}">
                      <a16:colId xmlns:a16="http://schemas.microsoft.com/office/drawing/2014/main" val="644885265"/>
                    </a:ext>
                  </a:extLst>
                </a:gridCol>
                <a:gridCol w="525448">
                  <a:extLst>
                    <a:ext uri="{9D8B030D-6E8A-4147-A177-3AD203B41FA5}">
                      <a16:colId xmlns:a16="http://schemas.microsoft.com/office/drawing/2014/main" val="701070715"/>
                    </a:ext>
                  </a:extLst>
                </a:gridCol>
                <a:gridCol w="208280">
                  <a:extLst>
                    <a:ext uri="{9D8B030D-6E8A-4147-A177-3AD203B41FA5}">
                      <a16:colId xmlns:a16="http://schemas.microsoft.com/office/drawing/2014/main" val="3319271442"/>
                    </a:ext>
                  </a:extLst>
                </a:gridCol>
                <a:gridCol w="657844">
                  <a:extLst>
                    <a:ext uri="{9D8B030D-6E8A-4147-A177-3AD203B41FA5}">
                      <a16:colId xmlns:a16="http://schemas.microsoft.com/office/drawing/2014/main" val="1400702739"/>
                    </a:ext>
                  </a:extLst>
                </a:gridCol>
              </a:tblGrid>
              <a:tr h="370840">
                <a:tc>
                  <a:txBody>
                    <a:bodyPr/>
                    <a:lstStyle/>
                    <a:p>
                      <a:pPr algn="ctr"/>
                      <a:r>
                        <a:rPr kumimoji="1" lang="ja-JP" altLang="en-US" sz="1400" b="0" dirty="0">
                          <a:latin typeface="Meiryo UI" panose="020B0604030504040204" pitchFamily="50" charset="-128"/>
                          <a:ea typeface="Meiryo UI" panose="020B0604030504040204" pitchFamily="50" charset="-128"/>
                        </a:rPr>
                        <a:t>実需者</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品種</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用途</a:t>
                      </a:r>
                    </a:p>
                  </a:txBody>
                  <a:tcPr anchor="ctr"/>
                </a:tc>
                <a:tc gridSpan="2">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現状</a:t>
                      </a:r>
                      <a:endParaRPr kumimoji="1" lang="en-US" altLang="ja-JP" sz="1200" b="0" dirty="0">
                        <a:solidFill>
                          <a:schemeClr val="bg1"/>
                        </a:solidFill>
                        <a:latin typeface="Meiryo UI" panose="020B0604030504040204" pitchFamily="50" charset="-128"/>
                        <a:ea typeface="Meiryo UI" panose="020B0604030504040204" pitchFamily="50" charset="-128"/>
                      </a:endParaRPr>
                    </a:p>
                    <a:p>
                      <a:pPr algn="ctr"/>
                      <a:r>
                        <a:rPr kumimoji="1" lang="en-US" altLang="ja-JP" sz="800" b="0" dirty="0">
                          <a:solidFill>
                            <a:schemeClr val="bg1"/>
                          </a:solidFill>
                          <a:latin typeface="Meiryo UI" panose="020B0604030504040204" pitchFamily="50" charset="-128"/>
                          <a:ea typeface="Meiryo UI" panose="020B0604030504040204" pitchFamily="50" charset="-128"/>
                        </a:rPr>
                        <a:t>(R6</a:t>
                      </a:r>
                      <a:r>
                        <a:rPr kumimoji="1" lang="ja-JP" altLang="en-US" sz="800" b="0" dirty="0">
                          <a:solidFill>
                            <a:schemeClr val="bg1"/>
                          </a:solidFill>
                          <a:latin typeface="Meiryo UI" panose="020B0604030504040204" pitchFamily="50" charset="-128"/>
                          <a:ea typeface="Meiryo UI" panose="020B0604030504040204" pitchFamily="50" charset="-128"/>
                        </a:rPr>
                        <a:t>年産</a:t>
                      </a:r>
                      <a:r>
                        <a:rPr kumimoji="1" lang="en-US" altLang="ja-JP" sz="800" b="0" dirty="0">
                          <a:solidFill>
                            <a:schemeClr val="bg1"/>
                          </a:solidFill>
                          <a:latin typeface="Meiryo UI" panose="020B0604030504040204" pitchFamily="50" charset="-128"/>
                          <a:ea typeface="Meiryo UI" panose="020B0604030504040204" pitchFamily="50" charset="-128"/>
                        </a:rPr>
                        <a:t>)</a:t>
                      </a:r>
                      <a:endParaRPr kumimoji="1" lang="ja-JP" altLang="en-US" sz="1400" b="0" dirty="0">
                        <a:latin typeface="Meiryo UI" panose="020B0604030504040204" pitchFamily="50" charset="-128"/>
                        <a:ea typeface="Meiryo UI" panose="020B0604030504040204" pitchFamily="50" charset="-128"/>
                      </a:endParaRPr>
                    </a:p>
                  </a:txBody>
                  <a:tcPr anchor="ctr"/>
                </a:tc>
                <a:tc hMerge="1">
                  <a:txBody>
                    <a:bodyPr/>
                    <a:lstStyle/>
                    <a:p>
                      <a:pPr algn="ctr"/>
                      <a:r>
                        <a:rPr kumimoji="1" lang="ja-JP" altLang="en-US" sz="1200" b="0" dirty="0">
                          <a:solidFill>
                            <a:schemeClr val="bg1"/>
                          </a:solidFill>
                          <a:latin typeface="Meiryo UI" panose="020B0604030504040204" pitchFamily="50" charset="-128"/>
                          <a:ea typeface="Meiryo UI" panose="020B0604030504040204" pitchFamily="50" charset="-128"/>
                        </a:rPr>
                        <a:t>現状</a:t>
                      </a:r>
                      <a:endParaRPr kumimoji="1" lang="en-US" altLang="ja-JP" sz="1200" b="0" dirty="0">
                        <a:solidFill>
                          <a:schemeClr val="bg1"/>
                        </a:solidFill>
                        <a:latin typeface="Meiryo UI" panose="020B0604030504040204" pitchFamily="50" charset="-128"/>
                        <a:ea typeface="Meiryo UI" panose="020B0604030504040204" pitchFamily="50" charset="-128"/>
                      </a:endParaRPr>
                    </a:p>
                    <a:p>
                      <a:pPr algn="ctr"/>
                      <a:r>
                        <a:rPr kumimoji="1" lang="en-US" altLang="ja-JP" sz="800" b="0" dirty="0">
                          <a:solidFill>
                            <a:schemeClr val="bg1"/>
                          </a:solidFill>
                          <a:latin typeface="Meiryo UI" panose="020B0604030504040204" pitchFamily="50" charset="-128"/>
                          <a:ea typeface="Meiryo UI" panose="020B0604030504040204" pitchFamily="50" charset="-128"/>
                        </a:rPr>
                        <a:t>(R6</a:t>
                      </a:r>
                      <a:r>
                        <a:rPr kumimoji="1" lang="ja-JP" altLang="en-US" sz="800" b="0" dirty="0">
                          <a:solidFill>
                            <a:schemeClr val="bg1"/>
                          </a:solidFill>
                          <a:latin typeface="Meiryo UI" panose="020B0604030504040204" pitchFamily="50" charset="-128"/>
                          <a:ea typeface="Meiryo UI" panose="020B0604030504040204" pitchFamily="50" charset="-128"/>
                        </a:rPr>
                        <a:t>年産</a:t>
                      </a:r>
                      <a:r>
                        <a:rPr kumimoji="1" lang="en-US" altLang="ja-JP" sz="800" b="0" dirty="0">
                          <a:solidFill>
                            <a:schemeClr val="bg1"/>
                          </a:solidFill>
                          <a:latin typeface="Meiryo UI" panose="020B0604030504040204" pitchFamily="50" charset="-128"/>
                          <a:ea typeface="Meiryo UI" panose="020B0604030504040204" pitchFamily="50" charset="-128"/>
                        </a:rPr>
                        <a:t>)</a:t>
                      </a:r>
                      <a:endParaRPr kumimoji="1" lang="ja-JP" altLang="en-US" sz="800" b="0" dirty="0">
                        <a:solidFill>
                          <a:schemeClr val="bg1"/>
                        </a:solidFill>
                        <a:latin typeface="Meiryo UI" panose="020B0604030504040204" pitchFamily="50" charset="-128"/>
                        <a:ea typeface="Meiryo UI" panose="020B0604030504040204" pitchFamily="50" charset="-128"/>
                      </a:endParaRPr>
                    </a:p>
                  </a:txBody>
                  <a:tcPr anchor="ctr"/>
                </a:tc>
                <a:tc gridSpan="2">
                  <a:txBody>
                    <a:bodyPr/>
                    <a:lstStyle/>
                    <a:p>
                      <a:pPr algn="ctr"/>
                      <a:r>
                        <a:rPr kumimoji="1" lang="ja-JP" altLang="en-US" sz="900" b="0" dirty="0">
                          <a:solidFill>
                            <a:schemeClr val="bg1"/>
                          </a:solidFill>
                          <a:latin typeface="Meiryo UI" panose="020B0604030504040204" pitchFamily="50" charset="-128"/>
                          <a:ea typeface="Meiryo UI" panose="020B0604030504040204" pitchFamily="50" charset="-128"/>
                        </a:rPr>
                        <a:t>おおむね</a:t>
                      </a:r>
                      <a:endParaRPr kumimoji="1" lang="en-US" altLang="ja-JP" sz="900" b="0" dirty="0">
                        <a:solidFill>
                          <a:schemeClr val="bg1"/>
                        </a:solidFill>
                        <a:latin typeface="Meiryo UI" panose="020B0604030504040204" pitchFamily="50" charset="-128"/>
                        <a:ea typeface="Meiryo UI" panose="020B0604030504040204" pitchFamily="50" charset="-128"/>
                      </a:endParaRPr>
                    </a:p>
                    <a:p>
                      <a:pPr algn="ctr"/>
                      <a:r>
                        <a:rPr kumimoji="1" lang="ja-JP" altLang="en-US" sz="900" b="0" dirty="0">
                          <a:solidFill>
                            <a:schemeClr val="bg1"/>
                          </a:solidFill>
                          <a:latin typeface="Meiryo UI" panose="020B0604030504040204" pitchFamily="50" charset="-128"/>
                          <a:ea typeface="Meiryo UI" panose="020B0604030504040204" pitchFamily="50" charset="-128"/>
                        </a:rPr>
                        <a:t>の目標値</a:t>
                      </a:r>
                      <a:endParaRPr kumimoji="1" lang="en-US" altLang="ja-JP" sz="900" b="0" dirty="0">
                        <a:solidFill>
                          <a:schemeClr val="bg1"/>
                        </a:solidFill>
                        <a:latin typeface="Meiryo UI" panose="020B0604030504040204" pitchFamily="50" charset="-128"/>
                        <a:ea typeface="Meiryo UI" panose="020B0604030504040204" pitchFamily="50" charset="-128"/>
                      </a:endParaRPr>
                    </a:p>
                    <a:p>
                      <a:pPr algn="ctr"/>
                      <a:r>
                        <a:rPr kumimoji="1" lang="en-US" altLang="ja-JP" sz="800" b="0" dirty="0">
                          <a:solidFill>
                            <a:schemeClr val="bg1"/>
                          </a:solidFill>
                          <a:latin typeface="Meiryo UI" panose="020B0604030504040204" pitchFamily="50" charset="-128"/>
                          <a:ea typeface="Meiryo UI" panose="020B0604030504040204" pitchFamily="50" charset="-128"/>
                        </a:rPr>
                        <a:t>(R10</a:t>
                      </a:r>
                      <a:r>
                        <a:rPr kumimoji="1" lang="ja-JP" altLang="en-US" sz="800" b="0" dirty="0">
                          <a:solidFill>
                            <a:schemeClr val="bg1"/>
                          </a:solidFill>
                          <a:latin typeface="Meiryo UI" panose="020B0604030504040204" pitchFamily="50" charset="-128"/>
                          <a:ea typeface="Meiryo UI" panose="020B0604030504040204" pitchFamily="50" charset="-128"/>
                        </a:rPr>
                        <a:t>年産</a:t>
                      </a:r>
                      <a:r>
                        <a:rPr kumimoji="1" lang="en-US" altLang="ja-JP" sz="800" b="0" dirty="0">
                          <a:solidFill>
                            <a:schemeClr val="bg1"/>
                          </a:solidFill>
                          <a:latin typeface="Meiryo UI" panose="020B0604030504040204" pitchFamily="50" charset="-128"/>
                          <a:ea typeface="Meiryo UI" panose="020B0604030504040204" pitchFamily="50" charset="-128"/>
                        </a:rPr>
                        <a:t>)</a:t>
                      </a:r>
                      <a:endParaRPr kumimoji="1" lang="ja-JP" altLang="en-US" sz="1400" b="0" dirty="0">
                        <a:latin typeface="Meiryo UI" panose="020B0604030504040204" pitchFamily="50" charset="-128"/>
                        <a:ea typeface="Meiryo UI" panose="020B0604030504040204" pitchFamily="50" charset="-128"/>
                      </a:endParaRPr>
                    </a:p>
                  </a:txBody>
                  <a:tcPr/>
                </a:tc>
                <a:tc hMerge="1">
                  <a:txBody>
                    <a:bodyPr/>
                    <a:lstStyle/>
                    <a:p>
                      <a:pPr algn="ctr"/>
                      <a:r>
                        <a:rPr kumimoji="1" lang="ja-JP" altLang="en-US" sz="900" b="0" dirty="0">
                          <a:solidFill>
                            <a:schemeClr val="bg1"/>
                          </a:solidFill>
                          <a:latin typeface="Meiryo UI" panose="020B0604030504040204" pitchFamily="50" charset="-128"/>
                          <a:ea typeface="Meiryo UI" panose="020B0604030504040204" pitchFamily="50" charset="-128"/>
                        </a:rPr>
                        <a:t>おおむね</a:t>
                      </a:r>
                      <a:endParaRPr kumimoji="1" lang="en-US" altLang="ja-JP" sz="900" b="0" dirty="0">
                        <a:solidFill>
                          <a:schemeClr val="bg1"/>
                        </a:solidFill>
                        <a:latin typeface="Meiryo UI" panose="020B0604030504040204" pitchFamily="50" charset="-128"/>
                        <a:ea typeface="Meiryo UI" panose="020B0604030504040204" pitchFamily="50" charset="-128"/>
                      </a:endParaRPr>
                    </a:p>
                    <a:p>
                      <a:pPr algn="ctr"/>
                      <a:r>
                        <a:rPr kumimoji="1" lang="ja-JP" altLang="en-US" sz="900" b="0" dirty="0">
                          <a:solidFill>
                            <a:schemeClr val="bg1"/>
                          </a:solidFill>
                          <a:latin typeface="Meiryo UI" panose="020B0604030504040204" pitchFamily="50" charset="-128"/>
                          <a:ea typeface="Meiryo UI" panose="020B0604030504040204" pitchFamily="50" charset="-128"/>
                        </a:rPr>
                        <a:t>の目標値</a:t>
                      </a:r>
                      <a:endParaRPr kumimoji="1" lang="en-US" altLang="ja-JP" sz="900" b="0" dirty="0">
                        <a:solidFill>
                          <a:schemeClr val="bg1"/>
                        </a:solidFill>
                        <a:latin typeface="Meiryo UI" panose="020B0604030504040204" pitchFamily="50" charset="-128"/>
                        <a:ea typeface="Meiryo UI" panose="020B0604030504040204" pitchFamily="50" charset="-128"/>
                      </a:endParaRPr>
                    </a:p>
                    <a:p>
                      <a:pPr algn="ctr"/>
                      <a:r>
                        <a:rPr kumimoji="1" lang="en-US" altLang="ja-JP" sz="800" b="0" dirty="0">
                          <a:solidFill>
                            <a:schemeClr val="bg1"/>
                          </a:solidFill>
                          <a:latin typeface="Meiryo UI" panose="020B0604030504040204" pitchFamily="50" charset="-128"/>
                          <a:ea typeface="Meiryo UI" panose="020B0604030504040204" pitchFamily="50" charset="-128"/>
                        </a:rPr>
                        <a:t>(R10</a:t>
                      </a:r>
                      <a:r>
                        <a:rPr kumimoji="1" lang="ja-JP" altLang="en-US" sz="800" b="0" dirty="0">
                          <a:solidFill>
                            <a:schemeClr val="bg1"/>
                          </a:solidFill>
                          <a:latin typeface="Meiryo UI" panose="020B0604030504040204" pitchFamily="50" charset="-128"/>
                          <a:ea typeface="Meiryo UI" panose="020B0604030504040204" pitchFamily="50" charset="-128"/>
                        </a:rPr>
                        <a:t>年産</a:t>
                      </a:r>
                      <a:r>
                        <a:rPr kumimoji="1" lang="en-US" altLang="ja-JP" sz="800" b="0" dirty="0">
                          <a:solidFill>
                            <a:schemeClr val="bg1"/>
                          </a:solidFill>
                          <a:latin typeface="Meiryo UI" panose="020B0604030504040204" pitchFamily="50" charset="-128"/>
                          <a:ea typeface="Meiryo UI" panose="020B0604030504040204" pitchFamily="50" charset="-128"/>
                        </a:rPr>
                        <a:t>)</a:t>
                      </a:r>
                      <a:endParaRPr kumimoji="1" lang="ja-JP" altLang="en-US" sz="800" b="0" dirty="0">
                        <a:solidFill>
                          <a:schemeClr val="bg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426809763"/>
                  </a:ext>
                </a:extLst>
              </a:tr>
              <a:tr h="370840">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非公表</a:t>
                      </a:r>
                    </a:p>
                  </a:txBody>
                  <a:tcPr anchor="ctr">
                    <a:solidFill>
                      <a:srgbClr val="F8D7CD"/>
                    </a:solidFill>
                  </a:tcPr>
                </a:tc>
                <a:tc>
                  <a:txBody>
                    <a:bodyPr/>
                    <a:lstStyle/>
                    <a:p>
                      <a:r>
                        <a:rPr kumimoji="1" lang="ja-JP" altLang="en-US" sz="1050" dirty="0">
                          <a:latin typeface="Meiryo UI" panose="020B0604030504040204" pitchFamily="50" charset="-128"/>
                          <a:ea typeface="Meiryo UI" panose="020B0604030504040204" pitchFamily="50" charset="-128"/>
                        </a:rPr>
                        <a:t>はるみずき</a:t>
                      </a:r>
                    </a:p>
                  </a:txBody>
                  <a:tcPr anchor="ctr">
                    <a:solidFill>
                      <a:srgbClr val="F8D7CD"/>
                    </a:solidFill>
                  </a:tcPr>
                </a:tc>
                <a:tc rowSpan="7" gridSpan="5">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非公表</a:t>
                      </a:r>
                    </a:p>
                  </a:txBody>
                  <a:tcPr anchor="ctr">
                    <a:solidFill>
                      <a:srgbClr val="F8D7CD"/>
                    </a:solidFill>
                  </a:tcPr>
                </a:tc>
                <a:tc rowSpan="7" hMerge="1">
                  <a:txBody>
                    <a:bodyPr/>
                    <a:lstStyle/>
                    <a:p>
                      <a:endParaRPr kumimoji="1" lang="ja-JP" altLang="en-US"/>
                    </a:p>
                  </a:txBody>
                  <a:tcPr/>
                </a:tc>
                <a:tc rowSpan="7" h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7.0t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8D7CD"/>
                    </a:solidFill>
                  </a:tcPr>
                </a:tc>
                <a:tc rowSpan="7" hMerge="1">
                  <a:txBody>
                    <a:bodyPr/>
                    <a:lstStyle/>
                    <a:p>
                      <a:endParaRPr kumimoji="1" lang="ja-JP" altLang="en-US"/>
                    </a:p>
                  </a:txBody>
                  <a:tcPr/>
                </a:tc>
                <a:tc rowSpan="7" h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9.1t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8D7CD"/>
                    </a:solidFill>
                  </a:tcPr>
                </a:tc>
                <a:extLst>
                  <a:ext uri="{0D108BD9-81ED-4DB2-BD59-A6C34878D82A}">
                    <a16:rowId xmlns:a16="http://schemas.microsoft.com/office/drawing/2014/main" val="1911163638"/>
                  </a:ext>
                </a:extLst>
              </a:tr>
              <a:tr h="370840">
                <a:tc vMerge="1">
                  <a:txBody>
                    <a:bodyPr/>
                    <a:lstStyle/>
                    <a:p>
                      <a:r>
                        <a:rPr kumimoji="1" lang="zh-CN" altLang="en-US" sz="1050" dirty="0">
                          <a:latin typeface="Meiryo UI" panose="020B0604030504040204" pitchFamily="50" charset="-128"/>
                          <a:ea typeface="Meiryo UI" panose="020B0604030504040204" pitchFamily="50" charset="-128"/>
                        </a:rPr>
                        <a:t>奈良県学校給食会</a:t>
                      </a:r>
                      <a:endParaRPr kumimoji="1" lang="en-US" altLang="zh-CN" sz="105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（旭製粉（株）経由）</a:t>
                      </a:r>
                      <a:endParaRPr kumimoji="1" lang="zh-CN" altLang="en-US" sz="800" dirty="0">
                        <a:latin typeface="Meiryo UI" panose="020B0604030504040204" pitchFamily="50" charset="-128"/>
                        <a:ea typeface="Meiryo UI" panose="020B0604030504040204" pitchFamily="50" charset="-128"/>
                      </a:endParaRPr>
                    </a:p>
                  </a:txBody>
                  <a:tcPr anchor="ctr"/>
                </a:tc>
                <a:tc>
                  <a:txBody>
                    <a:bodyPr/>
                    <a:lstStyle/>
                    <a:p>
                      <a:r>
                        <a:rPr kumimoji="1" lang="ja-JP" altLang="en-US" sz="1100" dirty="0">
                          <a:latin typeface="Meiryo UI" panose="020B0604030504040204" pitchFamily="50" charset="-128"/>
                          <a:ea typeface="Meiryo UI" panose="020B0604030504040204" pitchFamily="50" charset="-128"/>
                        </a:rPr>
                        <a:t>ふくはるか</a:t>
                      </a:r>
                    </a:p>
                  </a:txBody>
                  <a:tcPr anchor="ctr">
                    <a:solidFill>
                      <a:srgbClr val="FCECE8"/>
                    </a:solidFill>
                  </a:tcPr>
                </a:tc>
                <a:tc gridSpan="5" vMerge="1">
                  <a:txBody>
                    <a:bodyPr/>
                    <a:lstStyle/>
                    <a:p>
                      <a:r>
                        <a:rPr kumimoji="1" lang="ja-JP" altLang="en-US" sz="1050" dirty="0">
                          <a:latin typeface="Meiryo UI" panose="020B0604030504040204" pitchFamily="50" charset="-128"/>
                          <a:ea typeface="Meiryo UI" panose="020B0604030504040204" pitchFamily="50" charset="-128"/>
                        </a:rPr>
                        <a:t>パン用</a:t>
                      </a:r>
                    </a:p>
                  </a:txBody>
                  <a:tcPr anchor="ctr">
                    <a:solidFill>
                      <a:srgbClr val="FCECE8"/>
                    </a:solidFill>
                  </a:tcPr>
                </a:tc>
                <a:tc hMerge="1" vMerge="1">
                  <a:txBody>
                    <a:bodyPr/>
                    <a:lstStyle/>
                    <a:p>
                      <a:endParaRPr kumimoji="1" lang="ja-JP" altLang="en-US"/>
                    </a:p>
                  </a:txBody>
                  <a:tcPr/>
                </a:tc>
                <a:tc hMerge="1" vMerge="1">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０</a:t>
                      </a:r>
                      <a:r>
                        <a:rPr kumimoji="1" lang="en-US" altLang="ja-JP" sz="1200" dirty="0">
                          <a:solidFill>
                            <a:schemeClr val="tx1"/>
                          </a:solidFill>
                          <a:latin typeface="Meiryo UI" panose="020B0604030504040204" pitchFamily="50" charset="-128"/>
                          <a:ea typeface="Meiryo UI" panose="020B0604030504040204" pitchFamily="50" charset="-128"/>
                        </a:rPr>
                        <a:t>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extLst>
                  <a:ext uri="{0D108BD9-81ED-4DB2-BD59-A6C34878D82A}">
                    <a16:rowId xmlns:a16="http://schemas.microsoft.com/office/drawing/2014/main" val="2682296404"/>
                  </a:ext>
                </a:extLst>
              </a:tr>
              <a:tr h="370840">
                <a:tc vMerge="1">
                  <a:txBody>
                    <a:bodyPr/>
                    <a:lstStyle/>
                    <a:p>
                      <a:endParaRPr kumimoji="1" lang="zh-CN" altLang="en-US" sz="1050" dirty="0">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a:latin typeface="Meiryo UI" panose="020B0604030504040204" pitchFamily="50" charset="-128"/>
                          <a:ea typeface="Meiryo UI" panose="020B0604030504040204" pitchFamily="50" charset="-128"/>
                        </a:rPr>
                        <a:t>ふくはるか</a:t>
                      </a:r>
                      <a:endParaRPr kumimoji="1" lang="en-US" altLang="ja-JP" sz="1050" dirty="0">
                        <a:latin typeface="Meiryo UI" panose="020B0604030504040204" pitchFamily="50" charset="-128"/>
                        <a:ea typeface="Meiryo UI" panose="020B0604030504040204" pitchFamily="50" charset="-128"/>
                      </a:endParaRPr>
                    </a:p>
                  </a:txBody>
                  <a:tcPr anchor="ctr">
                    <a:solidFill>
                      <a:srgbClr val="F8D7CD"/>
                    </a:solidFill>
                  </a:tcPr>
                </a:tc>
                <a:tc gridSpan="5" vMerge="1">
                  <a:txBody>
                    <a:bodyPr/>
                    <a:lstStyle/>
                    <a:p>
                      <a:r>
                        <a:rPr kumimoji="1" lang="ja-JP" altLang="en-US" sz="1050" dirty="0">
                          <a:latin typeface="Meiryo UI" panose="020B0604030504040204" pitchFamily="50" charset="-128"/>
                          <a:ea typeface="Meiryo UI" panose="020B0604030504040204" pitchFamily="50" charset="-128"/>
                        </a:rPr>
                        <a:t>パン用</a:t>
                      </a:r>
                    </a:p>
                  </a:txBody>
                  <a:tcPr anchor="ctr">
                    <a:solidFill>
                      <a:srgbClr val="FCECE8"/>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12.1t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15.5t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extLst>
                  <a:ext uri="{0D108BD9-81ED-4DB2-BD59-A6C34878D82A}">
                    <a16:rowId xmlns:a16="http://schemas.microsoft.com/office/drawing/2014/main" val="1364784326"/>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粉源　他　卸業者</a:t>
                      </a:r>
                      <a:r>
                        <a:rPr kumimoji="1" lang="ja-JP" altLang="en-US" sz="800" dirty="0">
                          <a:latin typeface="Meiryo UI" panose="020B0604030504040204" pitchFamily="50" charset="-128"/>
                          <a:ea typeface="Meiryo UI" panose="020B0604030504040204" pitchFamily="50" charset="-128"/>
                        </a:rPr>
                        <a:t>（旭製粉（株）経由）</a:t>
                      </a:r>
                      <a:endParaRPr kumimoji="1" lang="zh-CN" altLang="en-US" sz="800" dirty="0">
                        <a:latin typeface="Meiryo UI" panose="020B0604030504040204" pitchFamily="50" charset="-128"/>
                        <a:ea typeface="Meiryo UI" panose="020B0604030504040204" pitchFamily="50" charset="-128"/>
                      </a:endParaRPr>
                    </a:p>
                  </a:txBody>
                  <a:tcPr anchor="ctr">
                    <a:solidFill>
                      <a:srgbClr val="F8D7CD"/>
                    </a:solidFill>
                  </a:tcPr>
                </a:tc>
                <a:tc>
                  <a:txBody>
                    <a:bodyPr/>
                    <a:lstStyle/>
                    <a:p>
                      <a:r>
                        <a:rPr kumimoji="1" lang="ja-JP" altLang="en-US" sz="1050" dirty="0">
                          <a:latin typeface="Meiryo UI" panose="020B0604030504040204" pitchFamily="50" charset="-128"/>
                          <a:ea typeface="Meiryo UI" panose="020B0604030504040204" pitchFamily="50" charset="-128"/>
                        </a:rPr>
                        <a:t>ふくはるか</a:t>
                      </a:r>
                      <a:endParaRPr kumimoji="1" lang="en-US" altLang="ja-JP" sz="1050" dirty="0">
                        <a:latin typeface="Meiryo UI" panose="020B0604030504040204" pitchFamily="50" charset="-128"/>
                        <a:ea typeface="Meiryo UI" panose="020B0604030504040204" pitchFamily="50" charset="-128"/>
                      </a:endParaRPr>
                    </a:p>
                  </a:txBody>
                  <a:tcPr anchor="ctr">
                    <a:solidFill>
                      <a:srgbClr val="FCECE8"/>
                    </a:solidFill>
                  </a:tcPr>
                </a:tc>
                <a:tc gridSpan="5" vMerge="1">
                  <a:txBody>
                    <a:bodyPr/>
                    <a:lstStyle/>
                    <a:p>
                      <a:r>
                        <a:rPr kumimoji="1" lang="ja-JP" altLang="en-US" sz="1050" dirty="0">
                          <a:latin typeface="Meiryo UI" panose="020B0604030504040204" pitchFamily="50" charset="-128"/>
                          <a:ea typeface="Meiryo UI" panose="020B0604030504040204" pitchFamily="50" charset="-128"/>
                        </a:rPr>
                        <a:t>洋菓子・和菓子を主とした用途</a:t>
                      </a:r>
                    </a:p>
                  </a:txBody>
                  <a:tcPr anchor="ctr">
                    <a:solidFill>
                      <a:srgbClr val="F8D7CD"/>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p>
                  </a:txBody>
                  <a:tcPr anchor="ctr">
                    <a:solidFill>
                      <a:srgbClr val="F8D7CD"/>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8D7CD"/>
                    </a:solidFill>
                  </a:tcPr>
                </a:tc>
                <a:extLst>
                  <a:ext uri="{0D108BD9-81ED-4DB2-BD59-A6C34878D82A}">
                    <a16:rowId xmlns:a16="http://schemas.microsoft.com/office/drawing/2014/main" val="297184252"/>
                  </a:ext>
                </a:extLst>
              </a:tr>
              <a:tr h="370840">
                <a:tc vMerge="1">
                  <a:txBody>
                    <a:bodyPr/>
                    <a:lstStyle/>
                    <a:p>
                      <a:r>
                        <a:rPr kumimoji="1" lang="en-US" altLang="ja-JP" sz="1050" dirty="0">
                          <a:latin typeface="Meiryo UI" panose="020B0604030504040204" pitchFamily="50" charset="-128"/>
                          <a:ea typeface="Meiryo UI" panose="020B0604030504040204" pitchFamily="50" charset="-128"/>
                        </a:rPr>
                        <a:t>SD</a:t>
                      </a:r>
                      <a:r>
                        <a:rPr kumimoji="1" lang="ja-JP" altLang="en-US" sz="1050" dirty="0">
                          <a:latin typeface="Meiryo UI" panose="020B0604030504040204" pitchFamily="50" charset="-128"/>
                          <a:ea typeface="Meiryo UI" panose="020B0604030504040204" pitchFamily="50" charset="-128"/>
                        </a:rPr>
                        <a:t>食品</a:t>
                      </a:r>
                      <a:endParaRPr kumimoji="1" lang="en-US" altLang="ja-JP" sz="105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（旭製粉（株）経由）</a:t>
                      </a:r>
                    </a:p>
                  </a:txBody>
                  <a:tcPr anchor="ctr">
                    <a:solidFill>
                      <a:srgbClr val="FCECE8"/>
                    </a:solidFill>
                  </a:tcPr>
                </a:tc>
                <a:tc>
                  <a:txBody>
                    <a:bodyPr/>
                    <a:lstStyle/>
                    <a:p>
                      <a:r>
                        <a:rPr kumimoji="1" lang="ja-JP" altLang="en-US" sz="1100" dirty="0">
                          <a:latin typeface="Meiryo UI" panose="020B0604030504040204" pitchFamily="50" charset="-128"/>
                          <a:ea typeface="Meiryo UI" panose="020B0604030504040204" pitchFamily="50" charset="-128"/>
                        </a:rPr>
                        <a:t>ふくはるか</a:t>
                      </a:r>
                    </a:p>
                  </a:txBody>
                  <a:tcPr anchor="ctr">
                    <a:solidFill>
                      <a:srgbClr val="F8D7CD"/>
                    </a:solidFill>
                  </a:tcPr>
                </a:tc>
                <a:tc gridSpan="5" vMerge="1">
                  <a:txBody>
                    <a:bodyPr/>
                    <a:lstStyle/>
                    <a:p>
                      <a:r>
                        <a:rPr kumimoji="1" lang="ja-JP" altLang="en-US" sz="1050" dirty="0">
                          <a:latin typeface="Meiryo UI" panose="020B0604030504040204" pitchFamily="50" charset="-128"/>
                          <a:ea typeface="Meiryo UI" panose="020B0604030504040204" pitchFamily="50" charset="-128"/>
                        </a:rPr>
                        <a:t>お好み焼きミックス等</a:t>
                      </a:r>
                    </a:p>
                  </a:txBody>
                  <a:tcPr anchor="ctr">
                    <a:solidFill>
                      <a:srgbClr val="FCECE8"/>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extLst>
                  <a:ext uri="{0D108BD9-81ED-4DB2-BD59-A6C34878D82A}">
                    <a16:rowId xmlns:a16="http://schemas.microsoft.com/office/drawing/2014/main" val="166326956"/>
                  </a:ext>
                </a:extLst>
              </a:tr>
              <a:tr h="370840">
                <a:tc vMerge="1">
                  <a:txBody>
                    <a:bodyPr/>
                    <a:lstStyle/>
                    <a:p>
                      <a:r>
                        <a:rPr kumimoji="1" lang="ja-JP" altLang="en-US" sz="1050" dirty="0">
                          <a:latin typeface="Meiryo UI" panose="020B0604030504040204" pitchFamily="50" charset="-128"/>
                          <a:ea typeface="Meiryo UI" panose="020B0604030504040204" pitchFamily="50" charset="-128"/>
                        </a:rPr>
                        <a:t>旭製粉株式会社</a:t>
                      </a:r>
                    </a:p>
                  </a:txBody>
                  <a:tcPr anchor="ctr">
                    <a:solidFill>
                      <a:srgbClr val="F8D7CD"/>
                    </a:solidFill>
                  </a:tcPr>
                </a:tc>
                <a:tc>
                  <a:txBody>
                    <a:bodyPr/>
                    <a:lstStyle/>
                    <a:p>
                      <a:r>
                        <a:rPr kumimoji="1" lang="ja-JP" altLang="en-US" sz="1100" dirty="0">
                          <a:latin typeface="Meiryo UI" panose="020B0604030504040204" pitchFamily="50" charset="-128"/>
                          <a:ea typeface="Meiryo UI" panose="020B0604030504040204" pitchFamily="50" charset="-128"/>
                        </a:rPr>
                        <a:t>ふくはるか</a:t>
                      </a:r>
                    </a:p>
                  </a:txBody>
                  <a:tcPr anchor="ctr">
                    <a:solidFill>
                      <a:srgbClr val="FCECE8"/>
                    </a:solidFill>
                  </a:tcPr>
                </a:tc>
                <a:tc gridSpan="5" vMerge="1">
                  <a:txBody>
                    <a:bodyPr/>
                    <a:lstStyle/>
                    <a:p>
                      <a:r>
                        <a:rPr kumimoji="1" lang="ja-JP" altLang="en-US" sz="1050" dirty="0">
                          <a:latin typeface="Meiryo UI" panose="020B0604030504040204" pitchFamily="50" charset="-128"/>
                          <a:ea typeface="Meiryo UI" panose="020B0604030504040204" pitchFamily="50" charset="-128"/>
                        </a:rPr>
                        <a:t>増量用　ミックス粉用</a:t>
                      </a:r>
                    </a:p>
                  </a:txBody>
                  <a:tcPr anchor="ctr">
                    <a:solidFill>
                      <a:srgbClr val="F8D7CD"/>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8D7CD"/>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0t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8D7CD"/>
                    </a:solidFill>
                  </a:tcPr>
                </a:tc>
                <a:extLst>
                  <a:ext uri="{0D108BD9-81ED-4DB2-BD59-A6C34878D82A}">
                    <a16:rowId xmlns:a16="http://schemas.microsoft.com/office/drawing/2014/main" val="3879742935"/>
                  </a:ext>
                </a:extLst>
              </a:tr>
              <a:tr h="370840">
                <a:tc vMerge="1">
                  <a:txBody>
                    <a:bodyPr/>
                    <a:lstStyle/>
                    <a:p>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はるみずき</a:t>
                      </a:r>
                    </a:p>
                  </a:txBody>
                  <a:tcPr anchor="ctr">
                    <a:solidFill>
                      <a:srgbClr val="F8D7CD"/>
                    </a:solidFill>
                  </a:tcPr>
                </a:tc>
                <a:tc gridSpan="5" vMerge="1">
                  <a:txBody>
                    <a:bodyPr/>
                    <a:lstStyle/>
                    <a:p>
                      <a:r>
                        <a:rPr kumimoji="1" lang="ja-JP" altLang="en-US" sz="1050" dirty="0">
                          <a:latin typeface="Meiryo UI" panose="020B0604030504040204" pitchFamily="50" charset="-128"/>
                          <a:ea typeface="Meiryo UI" panose="020B0604030504040204" pitchFamily="50" charset="-128"/>
                        </a:rPr>
                        <a:t>増量用　ミックス粉用　パン用・中華麺用</a:t>
                      </a:r>
                    </a:p>
                  </a:txBody>
                  <a:tcPr anchor="ctr">
                    <a:solidFill>
                      <a:srgbClr val="F8D7CD"/>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36.4t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8D7CD"/>
                    </a:solidFill>
                  </a:tcPr>
                </a:tc>
                <a:tc hMerge="1" vMerge="1">
                  <a:txBody>
                    <a:bodyPr/>
                    <a:lstStyle/>
                    <a:p>
                      <a:endParaRPr kumimoji="1" lang="ja-JP" altLang="en-US"/>
                    </a:p>
                  </a:txBody>
                  <a:tcPr/>
                </a:tc>
                <a:tc hMerge="1" vMerge="1">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46.7t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8D7CD"/>
                    </a:solidFill>
                  </a:tcPr>
                </a:tc>
                <a:extLst>
                  <a:ext uri="{0D108BD9-81ED-4DB2-BD59-A6C34878D82A}">
                    <a16:rowId xmlns:a16="http://schemas.microsoft.com/office/drawing/2014/main" val="3044029705"/>
                  </a:ext>
                </a:extLst>
              </a:tr>
              <a:tr h="370840">
                <a:tc gridSpan="4">
                  <a:txBody>
                    <a:bodyPr/>
                    <a:lstStyle/>
                    <a:p>
                      <a:pPr algn="ctr"/>
                      <a:r>
                        <a:rPr kumimoji="1" lang="ja-JP" altLang="en-US" sz="1050" dirty="0">
                          <a:latin typeface="Meiryo UI" panose="020B0604030504040204" pitchFamily="50" charset="-128"/>
                          <a:ea typeface="Meiryo UI" panose="020B0604030504040204" pitchFamily="50" charset="-128"/>
                        </a:rPr>
                        <a:t>計</a:t>
                      </a:r>
                    </a:p>
                  </a:txBody>
                  <a:tcPr anchor="ctr">
                    <a:solidFill>
                      <a:srgbClr val="FCECE8"/>
                    </a:solidFill>
                  </a:tcPr>
                </a:tc>
                <a:tc hMerge="1">
                  <a:txBody>
                    <a:bodyPr/>
                    <a:lstStyle/>
                    <a:p>
                      <a:endParaRPr kumimoji="1" lang="ja-JP" altLang="en-US"/>
                    </a:p>
                  </a:txBody>
                  <a:tcPr/>
                </a:tc>
                <a:tc hMerge="1">
                  <a:txBody>
                    <a:bodyPr/>
                    <a:lstStyle/>
                    <a:p>
                      <a:endParaRPr kumimoji="1" lang="ja-JP" altLang="en-US" sz="8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anchor="ctr">
                    <a:solidFill>
                      <a:srgbClr val="FCECE8"/>
                    </a:solidFill>
                  </a:tcPr>
                </a:tc>
                <a:tc gridSpan="2">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55.5t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71.3t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nchor="ctr">
                    <a:solidFill>
                      <a:srgbClr val="FCECE8"/>
                    </a:solidFill>
                  </a:tcPr>
                </a:tc>
                <a:extLst>
                  <a:ext uri="{0D108BD9-81ED-4DB2-BD59-A6C34878D82A}">
                    <a16:rowId xmlns:a16="http://schemas.microsoft.com/office/drawing/2014/main" val="128783346"/>
                  </a:ext>
                </a:extLst>
              </a:tr>
            </a:tbl>
          </a:graphicData>
        </a:graphic>
      </p:graphicFrame>
      <p:sp>
        <p:nvSpPr>
          <p:cNvPr id="9" name="テキスト ボックス 8">
            <a:extLst>
              <a:ext uri="{FF2B5EF4-FFF2-40B4-BE49-F238E27FC236}">
                <a16:creationId xmlns:a16="http://schemas.microsoft.com/office/drawing/2014/main" id="{518507D4-AC64-4211-BC7D-8779F96C79C6}"/>
              </a:ext>
            </a:extLst>
          </p:cNvPr>
          <p:cNvSpPr txBox="1"/>
          <p:nvPr/>
        </p:nvSpPr>
        <p:spPr>
          <a:xfrm>
            <a:off x="444616" y="2294434"/>
            <a:ext cx="2969963" cy="307777"/>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産地の国産麦の取扱量</a:t>
            </a:r>
            <a:endParaRPr kumimoji="1" lang="zh-TW"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a:extLst>
              <a:ext uri="{FF2B5EF4-FFF2-40B4-BE49-F238E27FC236}">
                <a16:creationId xmlns:a16="http://schemas.microsoft.com/office/drawing/2014/main" id="{58F2440F-46A2-4518-AD04-638DA2193DAA}"/>
              </a:ext>
            </a:extLst>
          </p:cNvPr>
          <p:cNvSpPr txBox="1"/>
          <p:nvPr/>
        </p:nvSpPr>
        <p:spPr>
          <a:xfrm>
            <a:off x="4591095" y="2285237"/>
            <a:ext cx="3261000" cy="307777"/>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実需者の国産麦の取扱量</a:t>
            </a:r>
            <a:endParaRPr kumimoji="1" lang="zh-TW"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80551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 角を丸くする 8">
            <a:extLst>
              <a:ext uri="{FF2B5EF4-FFF2-40B4-BE49-F238E27FC236}">
                <a16:creationId xmlns:a16="http://schemas.microsoft.com/office/drawing/2014/main" id="{2AC15918-8AAC-431D-9F79-8ED319609FB2}"/>
              </a:ext>
            </a:extLst>
          </p:cNvPr>
          <p:cNvSpPr/>
          <p:nvPr/>
        </p:nvSpPr>
        <p:spPr>
          <a:xfrm>
            <a:off x="5346703" y="858188"/>
            <a:ext cx="4084481" cy="5400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0" name="矢印: 左右 39">
            <a:extLst>
              <a:ext uri="{FF2B5EF4-FFF2-40B4-BE49-F238E27FC236}">
                <a16:creationId xmlns:a16="http://schemas.microsoft.com/office/drawing/2014/main" id="{B049838A-F509-49DA-8F2C-A230287FF278}"/>
              </a:ext>
            </a:extLst>
          </p:cNvPr>
          <p:cNvSpPr/>
          <p:nvPr/>
        </p:nvSpPr>
        <p:spPr>
          <a:xfrm>
            <a:off x="4050219" y="5268595"/>
            <a:ext cx="1647991" cy="510610"/>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7" name="表 6">
            <a:extLst>
              <a:ext uri="{FF2B5EF4-FFF2-40B4-BE49-F238E27FC236}">
                <a16:creationId xmlns:a16="http://schemas.microsoft.com/office/drawing/2014/main" id="{3AD136E3-CFCF-4CE3-A899-BD98C52425B3}"/>
              </a:ext>
            </a:extLst>
          </p:cNvPr>
          <p:cNvGraphicFramePr>
            <a:graphicFrameLocks noGrp="1"/>
          </p:cNvGraphicFramePr>
          <p:nvPr>
            <p:extLst>
              <p:ext uri="{D42A27DB-BD31-4B8C-83A1-F6EECF244321}">
                <p14:modId xmlns:p14="http://schemas.microsoft.com/office/powerpoint/2010/main" val="1631891518"/>
              </p:ext>
            </p:extLst>
          </p:nvPr>
        </p:nvGraphicFramePr>
        <p:xfrm>
          <a:off x="313900" y="511660"/>
          <a:ext cx="9288000" cy="5940000"/>
        </p:xfrm>
        <a:graphic>
          <a:graphicData uri="http://schemas.openxmlformats.org/drawingml/2006/table">
            <a:tbl>
              <a:tblPr/>
              <a:tblGrid>
                <a:gridCol w="9288000">
                  <a:extLst>
                    <a:ext uri="{9D8B030D-6E8A-4147-A177-3AD203B41FA5}">
                      <a16:colId xmlns:a16="http://schemas.microsoft.com/office/drawing/2014/main" val="162972014"/>
                    </a:ext>
                  </a:extLst>
                </a:gridCol>
              </a:tblGrid>
              <a:tr h="5940000">
                <a:tc>
                  <a:txBody>
                    <a:bodyPr/>
                    <a:lstStyle/>
                    <a:p>
                      <a:pPr algn="l" fontAlgn="ctr"/>
                      <a:r>
                        <a:rPr lang="ja-JP" altLang="en-US" sz="1400" b="1" i="0" u="none" strike="noStrike" dirty="0">
                          <a:effectLst/>
                          <a:latin typeface="ＭＳ Ｐゴシック" panose="020B0600070205080204" pitchFamily="50" charset="-128"/>
                          <a:ea typeface="ＭＳ Ｐゴシック" panose="020B0600070205080204" pitchFamily="50" charset="-128"/>
                        </a:rPr>
                        <a:t>　</a:t>
                      </a:r>
                    </a:p>
                  </a:txBody>
                  <a:tcPr marL="7853" marR="7853" marT="785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3020659"/>
                  </a:ext>
                </a:extLst>
              </a:tr>
            </a:tbl>
          </a:graphicData>
        </a:graphic>
      </p:graphicFrame>
      <p:sp>
        <p:nvSpPr>
          <p:cNvPr id="5" name="テキスト ボックス 4">
            <a:extLst>
              <a:ext uri="{FF2B5EF4-FFF2-40B4-BE49-F238E27FC236}">
                <a16:creationId xmlns:a16="http://schemas.microsoft.com/office/drawing/2014/main" id="{D6246BBB-F9B6-4333-AECD-FE2E79C54FB3}"/>
              </a:ext>
            </a:extLst>
          </p:cNvPr>
          <p:cNvSpPr txBox="1"/>
          <p:nvPr/>
        </p:nvSpPr>
        <p:spPr>
          <a:xfrm>
            <a:off x="213361" y="6457890"/>
            <a:ext cx="9701348" cy="40011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産地と実需者との連携について、図等を用いて明示すること。</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取組の中心となる農業者等を必ず位置付けること。</a:t>
            </a:r>
            <a:endParaRPr kumimoji="0" lang="en-US" altLang="ja-JP" sz="10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 name="テキスト ボックス 5">
            <a:extLst>
              <a:ext uri="{FF2B5EF4-FFF2-40B4-BE49-F238E27FC236}">
                <a16:creationId xmlns:a16="http://schemas.microsoft.com/office/drawing/2014/main" id="{74627453-76A6-46B9-A6FA-F0E942EB5F7E}"/>
              </a:ext>
            </a:extLst>
          </p:cNvPr>
          <p:cNvSpPr txBox="1"/>
          <p:nvPr/>
        </p:nvSpPr>
        <p:spPr>
          <a:xfrm>
            <a:off x="204652" y="128842"/>
            <a:ext cx="6911372"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３．麦・大豆の国産化に向けた推進体制及び各関係者の役割 </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四角形: 角を丸くする 2">
            <a:extLst>
              <a:ext uri="{FF2B5EF4-FFF2-40B4-BE49-F238E27FC236}">
                <a16:creationId xmlns:a16="http://schemas.microsoft.com/office/drawing/2014/main" id="{A695D32E-2E68-4CBB-BFC1-C42939E9FDC8}"/>
              </a:ext>
            </a:extLst>
          </p:cNvPr>
          <p:cNvSpPr/>
          <p:nvPr/>
        </p:nvSpPr>
        <p:spPr>
          <a:xfrm>
            <a:off x="463732" y="846427"/>
            <a:ext cx="3712646" cy="2160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 name="テキスト ボックス 1">
            <a:extLst>
              <a:ext uri="{FF2B5EF4-FFF2-40B4-BE49-F238E27FC236}">
                <a16:creationId xmlns:a16="http://schemas.microsoft.com/office/drawing/2014/main" id="{E8FC2740-4DFA-4555-B900-480DCC1841E0}"/>
              </a:ext>
            </a:extLst>
          </p:cNvPr>
          <p:cNvSpPr txBox="1"/>
          <p:nvPr/>
        </p:nvSpPr>
        <p:spPr>
          <a:xfrm>
            <a:off x="1606314" y="670072"/>
            <a:ext cx="1440000" cy="369332"/>
          </a:xfrm>
          <a:prstGeom prst="rect">
            <a:avLst/>
          </a:prstGeom>
          <a:solidFill>
            <a:schemeClr val="bg1"/>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奈良県</a:t>
            </a:r>
          </a:p>
        </p:txBody>
      </p:sp>
      <p:sp>
        <p:nvSpPr>
          <p:cNvPr id="8" name="テキスト ボックス 7">
            <a:extLst>
              <a:ext uri="{FF2B5EF4-FFF2-40B4-BE49-F238E27FC236}">
                <a16:creationId xmlns:a16="http://schemas.microsoft.com/office/drawing/2014/main" id="{E02B9A5A-6358-43A6-9A1F-823129B7A6B5}"/>
              </a:ext>
            </a:extLst>
          </p:cNvPr>
          <p:cNvSpPr txBox="1"/>
          <p:nvPr/>
        </p:nvSpPr>
        <p:spPr>
          <a:xfrm>
            <a:off x="5783244" y="572117"/>
            <a:ext cx="3292095" cy="646331"/>
          </a:xfrm>
          <a:prstGeom prst="rect">
            <a:avLst/>
          </a:prstGeom>
          <a:solidFill>
            <a:schemeClr val="bg1"/>
          </a:solid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広陵町地域農業再生協議会（産地・事業実施主体）</a:t>
            </a:r>
          </a:p>
        </p:txBody>
      </p:sp>
      <p:sp>
        <p:nvSpPr>
          <p:cNvPr id="15" name="テキスト ボックス 14">
            <a:extLst>
              <a:ext uri="{FF2B5EF4-FFF2-40B4-BE49-F238E27FC236}">
                <a16:creationId xmlns:a16="http://schemas.microsoft.com/office/drawing/2014/main" id="{77B02BCA-069E-41CA-B518-2D569142FEBA}"/>
              </a:ext>
            </a:extLst>
          </p:cNvPr>
          <p:cNvSpPr txBox="1"/>
          <p:nvPr/>
        </p:nvSpPr>
        <p:spPr>
          <a:xfrm>
            <a:off x="732010" y="5335015"/>
            <a:ext cx="3295467" cy="369332"/>
          </a:xfrm>
          <a:prstGeom prst="rect">
            <a:avLst/>
          </a:prstGeom>
          <a:noFill/>
          <a:ln>
            <a:solidFill>
              <a:schemeClr val="tx1"/>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ＪＡならけん</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6" name="テキスト ボックス 15">
            <a:extLst>
              <a:ext uri="{FF2B5EF4-FFF2-40B4-BE49-F238E27FC236}">
                <a16:creationId xmlns:a16="http://schemas.microsoft.com/office/drawing/2014/main" id="{DC46D718-220C-4BAB-8166-125EA9CEB204}"/>
              </a:ext>
            </a:extLst>
          </p:cNvPr>
          <p:cNvSpPr txBox="1"/>
          <p:nvPr/>
        </p:nvSpPr>
        <p:spPr>
          <a:xfrm>
            <a:off x="5847127" y="5339234"/>
            <a:ext cx="3287788" cy="369332"/>
          </a:xfrm>
          <a:prstGeom prst="rect">
            <a:avLst/>
          </a:prstGeom>
          <a:noFill/>
          <a:ln>
            <a:solidFill>
              <a:schemeClr val="tx1"/>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ＪＡ広陵営農経済センター</a:t>
            </a:r>
          </a:p>
        </p:txBody>
      </p:sp>
      <p:sp>
        <p:nvSpPr>
          <p:cNvPr id="18" name="テキスト ボックス 17">
            <a:extLst>
              <a:ext uri="{FF2B5EF4-FFF2-40B4-BE49-F238E27FC236}">
                <a16:creationId xmlns:a16="http://schemas.microsoft.com/office/drawing/2014/main" id="{5D1A1EFF-EF38-4D7E-93D7-368767204B6F}"/>
              </a:ext>
            </a:extLst>
          </p:cNvPr>
          <p:cNvSpPr txBox="1"/>
          <p:nvPr/>
        </p:nvSpPr>
        <p:spPr>
          <a:xfrm>
            <a:off x="5689230" y="1625913"/>
            <a:ext cx="3527389" cy="369332"/>
          </a:xfrm>
          <a:prstGeom prst="rect">
            <a:avLst/>
          </a:prstGeom>
          <a:noFill/>
          <a:ln>
            <a:solidFill>
              <a:schemeClr val="tx1"/>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広陵町</a:t>
            </a:r>
            <a:r>
              <a:rPr kumimoji="1" lang="ja-JP" altLang="en-US" sz="18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・橿原市</a:t>
            </a:r>
            <a:r>
              <a:rPr kumimoji="1" lang="ja-JP" altLang="en-US" sz="1800" b="0" i="0" strike="noStrike" kern="1200" cap="none" spc="0" normalizeH="0" baseline="0" noProof="0" dirty="0">
                <a:ln>
                  <a:noFill/>
                </a:ln>
                <a:effectLst/>
                <a:uLnTx/>
                <a:uFillTx/>
                <a:latin typeface="Calibri" panose="020F0502020204030204"/>
                <a:ea typeface="游ゴシック" panose="020B0400000000000000" pitchFamily="50" charset="-128"/>
                <a:cs typeface="+mn-cs"/>
              </a:rPr>
              <a:t>・大和髙田市</a:t>
            </a:r>
          </a:p>
        </p:txBody>
      </p:sp>
      <p:sp>
        <p:nvSpPr>
          <p:cNvPr id="4" name="矢印: 右 3">
            <a:extLst>
              <a:ext uri="{FF2B5EF4-FFF2-40B4-BE49-F238E27FC236}">
                <a16:creationId xmlns:a16="http://schemas.microsoft.com/office/drawing/2014/main" id="{91198AE9-D355-42B0-B31B-B748A4B0803B}"/>
              </a:ext>
            </a:extLst>
          </p:cNvPr>
          <p:cNvSpPr/>
          <p:nvPr/>
        </p:nvSpPr>
        <p:spPr>
          <a:xfrm>
            <a:off x="4540387" y="1343249"/>
            <a:ext cx="540000" cy="54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9" name="矢印: 右 18">
            <a:extLst>
              <a:ext uri="{FF2B5EF4-FFF2-40B4-BE49-F238E27FC236}">
                <a16:creationId xmlns:a16="http://schemas.microsoft.com/office/drawing/2014/main" id="{2D87CCD4-0F1D-4E08-B24B-784C962F4B36}"/>
              </a:ext>
            </a:extLst>
          </p:cNvPr>
          <p:cNvSpPr/>
          <p:nvPr/>
        </p:nvSpPr>
        <p:spPr>
          <a:xfrm rot="10800000">
            <a:off x="4517481" y="1941192"/>
            <a:ext cx="540000" cy="54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1" name="矢印: 右 20">
            <a:extLst>
              <a:ext uri="{FF2B5EF4-FFF2-40B4-BE49-F238E27FC236}">
                <a16:creationId xmlns:a16="http://schemas.microsoft.com/office/drawing/2014/main" id="{17169A22-68E6-46B8-9BAA-0D666ACC61DB}"/>
              </a:ext>
            </a:extLst>
          </p:cNvPr>
          <p:cNvSpPr/>
          <p:nvPr/>
        </p:nvSpPr>
        <p:spPr>
          <a:xfrm rot="16200000">
            <a:off x="8384408" y="3286336"/>
            <a:ext cx="370143" cy="72000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矢印: 右 21">
            <a:extLst>
              <a:ext uri="{FF2B5EF4-FFF2-40B4-BE49-F238E27FC236}">
                <a16:creationId xmlns:a16="http://schemas.microsoft.com/office/drawing/2014/main" id="{A00E1D48-FD73-488D-B8B1-0532866593CD}"/>
              </a:ext>
            </a:extLst>
          </p:cNvPr>
          <p:cNvSpPr/>
          <p:nvPr/>
        </p:nvSpPr>
        <p:spPr>
          <a:xfrm rot="5400000">
            <a:off x="7208943" y="2006290"/>
            <a:ext cx="360000" cy="901170"/>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 name="テキスト ボックス 28">
            <a:extLst>
              <a:ext uri="{FF2B5EF4-FFF2-40B4-BE49-F238E27FC236}">
                <a16:creationId xmlns:a16="http://schemas.microsoft.com/office/drawing/2014/main" id="{D808A1CF-C083-4122-AA6D-EED23E5F7EF2}"/>
              </a:ext>
            </a:extLst>
          </p:cNvPr>
          <p:cNvSpPr txBox="1"/>
          <p:nvPr/>
        </p:nvSpPr>
        <p:spPr>
          <a:xfrm>
            <a:off x="689381" y="1729797"/>
            <a:ext cx="3404356" cy="7386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・事業の取りまとめ、</a:t>
            </a:r>
            <a:r>
              <a:rPr kumimoji="1" lang="ja-JP" altLang="en-US" sz="14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国産化の推進</a:t>
            </a:r>
            <a:endParaRPr kumimoji="1" lang="en-US" altLang="ja-JP" sz="14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・産地の掘り起こし</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・農産物の生産振興</a:t>
            </a:r>
          </a:p>
        </p:txBody>
      </p:sp>
      <p:sp>
        <p:nvSpPr>
          <p:cNvPr id="30" name="テキスト ボックス 29">
            <a:extLst>
              <a:ext uri="{FF2B5EF4-FFF2-40B4-BE49-F238E27FC236}">
                <a16:creationId xmlns:a16="http://schemas.microsoft.com/office/drawing/2014/main" id="{1449BA5A-8254-4E5E-A5FE-A8F206DA8E04}"/>
              </a:ext>
            </a:extLst>
          </p:cNvPr>
          <p:cNvSpPr txBox="1"/>
          <p:nvPr/>
        </p:nvSpPr>
        <p:spPr>
          <a:xfrm>
            <a:off x="697761" y="4176435"/>
            <a:ext cx="3219898" cy="307777"/>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・販路確保、販路開拓、品質の評価</a:t>
            </a:r>
          </a:p>
        </p:txBody>
      </p:sp>
      <p:sp>
        <p:nvSpPr>
          <p:cNvPr id="31" name="テキスト ボックス 30">
            <a:extLst>
              <a:ext uri="{FF2B5EF4-FFF2-40B4-BE49-F238E27FC236}">
                <a16:creationId xmlns:a16="http://schemas.microsoft.com/office/drawing/2014/main" id="{47B1B78E-6ED8-4585-91E4-C9645C171EEF}"/>
              </a:ext>
            </a:extLst>
          </p:cNvPr>
          <p:cNvSpPr txBox="1"/>
          <p:nvPr/>
        </p:nvSpPr>
        <p:spPr>
          <a:xfrm>
            <a:off x="5809293" y="1980995"/>
            <a:ext cx="3501828" cy="307777"/>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・産地・担い手育成、事業に関する助言</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2" name="テキスト ボックス 31">
            <a:extLst>
              <a:ext uri="{FF2B5EF4-FFF2-40B4-BE49-F238E27FC236}">
                <a16:creationId xmlns:a16="http://schemas.microsoft.com/office/drawing/2014/main" id="{FCEDD2B7-7A81-4B80-8D8C-831243F7D53E}"/>
              </a:ext>
            </a:extLst>
          </p:cNvPr>
          <p:cNvSpPr txBox="1"/>
          <p:nvPr/>
        </p:nvSpPr>
        <p:spPr>
          <a:xfrm>
            <a:off x="6820100" y="4512157"/>
            <a:ext cx="2772000" cy="738664"/>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・技術指導</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・農業経営への助言</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・産地育成に係る助言・協力</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3" name="テキスト ボックス 32">
            <a:extLst>
              <a:ext uri="{FF2B5EF4-FFF2-40B4-BE49-F238E27FC236}">
                <a16:creationId xmlns:a16="http://schemas.microsoft.com/office/drawing/2014/main" id="{817B3826-E32A-49F2-9E34-2615E2686D00}"/>
              </a:ext>
            </a:extLst>
          </p:cNvPr>
          <p:cNvSpPr txBox="1"/>
          <p:nvPr/>
        </p:nvSpPr>
        <p:spPr>
          <a:xfrm>
            <a:off x="3218087" y="4651481"/>
            <a:ext cx="2520000" cy="307777"/>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・販売支援、技術指導</a:t>
            </a:r>
          </a:p>
        </p:txBody>
      </p:sp>
      <p:sp>
        <p:nvSpPr>
          <p:cNvPr id="34" name="テキスト ボックス 33">
            <a:extLst>
              <a:ext uri="{FF2B5EF4-FFF2-40B4-BE49-F238E27FC236}">
                <a16:creationId xmlns:a16="http://schemas.microsoft.com/office/drawing/2014/main" id="{B35DFE25-8A50-40DC-A8A2-629B78C4CC9C}"/>
              </a:ext>
            </a:extLst>
          </p:cNvPr>
          <p:cNvSpPr txBox="1"/>
          <p:nvPr/>
        </p:nvSpPr>
        <p:spPr>
          <a:xfrm>
            <a:off x="4251165" y="864144"/>
            <a:ext cx="1152000" cy="523220"/>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指導・助言、</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支援の実施</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 name="テキスト ボックス 34">
            <a:extLst>
              <a:ext uri="{FF2B5EF4-FFF2-40B4-BE49-F238E27FC236}">
                <a16:creationId xmlns:a16="http://schemas.microsoft.com/office/drawing/2014/main" id="{254B19FB-E15B-463D-92CF-4E5C0E6CC913}"/>
              </a:ext>
            </a:extLst>
          </p:cNvPr>
          <p:cNvSpPr txBox="1"/>
          <p:nvPr/>
        </p:nvSpPr>
        <p:spPr>
          <a:xfrm>
            <a:off x="4284721" y="2569007"/>
            <a:ext cx="1026165" cy="307777"/>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状況報告</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3" name="矢印: 左右 22">
            <a:extLst>
              <a:ext uri="{FF2B5EF4-FFF2-40B4-BE49-F238E27FC236}">
                <a16:creationId xmlns:a16="http://schemas.microsoft.com/office/drawing/2014/main" id="{2583BAF7-6211-427D-8474-511126F79A0B}"/>
              </a:ext>
            </a:extLst>
          </p:cNvPr>
          <p:cNvSpPr/>
          <p:nvPr/>
        </p:nvSpPr>
        <p:spPr>
          <a:xfrm rot="20147768">
            <a:off x="4057355" y="3143942"/>
            <a:ext cx="1700919" cy="540000"/>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6" name="テキスト ボックス 35">
            <a:extLst>
              <a:ext uri="{FF2B5EF4-FFF2-40B4-BE49-F238E27FC236}">
                <a16:creationId xmlns:a16="http://schemas.microsoft.com/office/drawing/2014/main" id="{C8333156-AFAA-49DF-8D70-47D46A0B02D6}"/>
              </a:ext>
            </a:extLst>
          </p:cNvPr>
          <p:cNvSpPr txBox="1"/>
          <p:nvPr/>
        </p:nvSpPr>
        <p:spPr>
          <a:xfrm>
            <a:off x="689381" y="3529100"/>
            <a:ext cx="3295467" cy="646331"/>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実需者</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（製粉業者等）</a:t>
            </a:r>
          </a:p>
        </p:txBody>
      </p:sp>
      <p:sp>
        <p:nvSpPr>
          <p:cNvPr id="39" name="テキスト ボックス 38">
            <a:extLst>
              <a:ext uri="{FF2B5EF4-FFF2-40B4-BE49-F238E27FC236}">
                <a16:creationId xmlns:a16="http://schemas.microsoft.com/office/drawing/2014/main" id="{EE0BD142-D1CC-46CB-BF6F-56E9E950E531}"/>
              </a:ext>
            </a:extLst>
          </p:cNvPr>
          <p:cNvSpPr txBox="1"/>
          <p:nvPr/>
        </p:nvSpPr>
        <p:spPr>
          <a:xfrm>
            <a:off x="4312928" y="3688160"/>
            <a:ext cx="1152000"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意見交換</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・情報共有</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1" name="テキスト ボックス 40">
            <a:extLst>
              <a:ext uri="{FF2B5EF4-FFF2-40B4-BE49-F238E27FC236}">
                <a16:creationId xmlns:a16="http://schemas.microsoft.com/office/drawing/2014/main" id="{F647EB5F-94C5-4B2E-9FD2-E4009EFDBC8B}"/>
              </a:ext>
            </a:extLst>
          </p:cNvPr>
          <p:cNvSpPr txBox="1"/>
          <p:nvPr/>
        </p:nvSpPr>
        <p:spPr>
          <a:xfrm>
            <a:off x="4272569" y="5680170"/>
            <a:ext cx="1152000" cy="738664"/>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連携して</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販売支援・技術指導</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37" name="グループ化 36">
            <a:extLst>
              <a:ext uri="{FF2B5EF4-FFF2-40B4-BE49-F238E27FC236}">
                <a16:creationId xmlns:a16="http://schemas.microsoft.com/office/drawing/2014/main" id="{70015A8D-A758-4C57-857E-51A42A37B4C7}"/>
              </a:ext>
            </a:extLst>
          </p:cNvPr>
          <p:cNvGrpSpPr/>
          <p:nvPr/>
        </p:nvGrpSpPr>
        <p:grpSpPr>
          <a:xfrm>
            <a:off x="5783244" y="2689119"/>
            <a:ext cx="3292095" cy="718457"/>
            <a:chOff x="9776461" y="3370940"/>
            <a:chExt cx="2676796" cy="718457"/>
          </a:xfrm>
          <a:solidFill>
            <a:schemeClr val="accent4">
              <a:lumMod val="40000"/>
              <a:lumOff val="60000"/>
            </a:schemeClr>
          </a:solidFill>
        </p:grpSpPr>
        <p:sp>
          <p:nvSpPr>
            <p:cNvPr id="38" name="四角形: 角を丸くする 37">
              <a:extLst>
                <a:ext uri="{FF2B5EF4-FFF2-40B4-BE49-F238E27FC236}">
                  <a16:creationId xmlns:a16="http://schemas.microsoft.com/office/drawing/2014/main" id="{6676068B-4D78-4612-AA93-0DE29256FF39}"/>
                </a:ext>
              </a:extLst>
            </p:cNvPr>
            <p:cNvSpPr/>
            <p:nvPr/>
          </p:nvSpPr>
          <p:spPr>
            <a:xfrm>
              <a:off x="9776461" y="3370940"/>
              <a:ext cx="2676796" cy="718457"/>
            </a:xfrm>
            <a:prstGeom prst="round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2" name="テキスト ボックス 41">
              <a:extLst>
                <a:ext uri="{FF2B5EF4-FFF2-40B4-BE49-F238E27FC236}">
                  <a16:creationId xmlns:a16="http://schemas.microsoft.com/office/drawing/2014/main" id="{D8E26044-9F25-47EB-A201-8688153F168F}"/>
                </a:ext>
              </a:extLst>
            </p:cNvPr>
            <p:cNvSpPr txBox="1"/>
            <p:nvPr/>
          </p:nvSpPr>
          <p:spPr>
            <a:xfrm>
              <a:off x="9908750" y="3567499"/>
              <a:ext cx="2412737" cy="369332"/>
            </a:xfrm>
            <a:prstGeom prst="rect">
              <a:avLst/>
            </a:prstGeom>
            <a:grpFill/>
            <a:ln>
              <a:no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取組の中心となる農業者</a:t>
              </a:r>
              <a:endParaRPr kumimoji="1" lang="en-US" altLang="ja-JP" sz="18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p:txBody>
        </p:sp>
      </p:grpSp>
      <p:sp>
        <p:nvSpPr>
          <p:cNvPr id="43" name="テキスト ボックス 42">
            <a:extLst>
              <a:ext uri="{FF2B5EF4-FFF2-40B4-BE49-F238E27FC236}">
                <a16:creationId xmlns:a16="http://schemas.microsoft.com/office/drawing/2014/main" id="{CFA62D46-AAB6-4F59-B290-5ECA9705F7A4}"/>
              </a:ext>
            </a:extLst>
          </p:cNvPr>
          <p:cNvSpPr txBox="1"/>
          <p:nvPr/>
        </p:nvSpPr>
        <p:spPr>
          <a:xfrm>
            <a:off x="689381" y="1232380"/>
            <a:ext cx="3295467" cy="369332"/>
          </a:xfrm>
          <a:prstGeom prst="rect">
            <a:avLst/>
          </a:prstGeom>
          <a:noFill/>
          <a:ln>
            <a:solidFill>
              <a:schemeClr val="tx1"/>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農業水産振興課</a:t>
            </a:r>
          </a:p>
        </p:txBody>
      </p:sp>
      <p:sp>
        <p:nvSpPr>
          <p:cNvPr id="44" name="テキスト ボックス 43">
            <a:extLst>
              <a:ext uri="{FF2B5EF4-FFF2-40B4-BE49-F238E27FC236}">
                <a16:creationId xmlns:a16="http://schemas.microsoft.com/office/drawing/2014/main" id="{B54F9873-17FB-4E69-AC69-EC851A9B3861}"/>
              </a:ext>
            </a:extLst>
          </p:cNvPr>
          <p:cNvSpPr txBox="1"/>
          <p:nvPr/>
        </p:nvSpPr>
        <p:spPr>
          <a:xfrm>
            <a:off x="6822703" y="3888215"/>
            <a:ext cx="2488418" cy="646331"/>
          </a:xfrm>
          <a:prstGeom prst="rect">
            <a:avLst/>
          </a:prstGeom>
          <a:noFill/>
          <a:ln>
            <a:solidFill>
              <a:schemeClr val="tx1"/>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県</a:t>
            </a:r>
            <a:r>
              <a:rPr kumimoji="1" lang="zh-TW"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中部農林振興事務所</a:t>
            </a:r>
            <a:endParaRPr kumimoji="1" lang="en-US" altLang="zh-TW"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zh-TW"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農業振興課</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1" lang="zh-TW"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6" name="テキスト ボックス 45">
            <a:extLst>
              <a:ext uri="{FF2B5EF4-FFF2-40B4-BE49-F238E27FC236}">
                <a16:creationId xmlns:a16="http://schemas.microsoft.com/office/drawing/2014/main" id="{0B095C51-B9A9-418C-A435-8BFA7889BB80}"/>
              </a:ext>
            </a:extLst>
          </p:cNvPr>
          <p:cNvSpPr txBox="1"/>
          <p:nvPr/>
        </p:nvSpPr>
        <p:spPr>
          <a:xfrm>
            <a:off x="5821960" y="1208581"/>
            <a:ext cx="2756890" cy="307777"/>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・事業実施</a:t>
            </a:r>
            <a:r>
              <a:rPr kumimoji="1" lang="ja-JP" altLang="en-US" sz="14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rPr>
              <a:t>、国産化の推進</a:t>
            </a:r>
            <a:endParaRPr kumimoji="1" lang="en-US" altLang="ja-JP" sz="1400" b="0" i="0" u="none" strike="noStrike" kern="1200" cap="none" spc="0" normalizeH="0" baseline="0" noProof="0" dirty="0">
              <a:ln>
                <a:noFill/>
              </a:ln>
              <a:effectLst/>
              <a:uLnTx/>
              <a:uFillTx/>
              <a:latin typeface="Calibri" panose="020F0502020204030204"/>
              <a:ea typeface="游ゴシック" panose="020B0400000000000000" pitchFamily="50" charset="-128"/>
              <a:cs typeface="+mn-cs"/>
            </a:endParaRPr>
          </a:p>
        </p:txBody>
      </p:sp>
      <p:sp>
        <p:nvSpPr>
          <p:cNvPr id="47" name="テキスト ボックス 46">
            <a:extLst>
              <a:ext uri="{FF2B5EF4-FFF2-40B4-BE49-F238E27FC236}">
                <a16:creationId xmlns:a16="http://schemas.microsoft.com/office/drawing/2014/main" id="{7D054580-807F-47D2-9AA9-7829A3F05EB4}"/>
              </a:ext>
            </a:extLst>
          </p:cNvPr>
          <p:cNvSpPr txBox="1"/>
          <p:nvPr/>
        </p:nvSpPr>
        <p:spPr>
          <a:xfrm>
            <a:off x="732010" y="5871616"/>
            <a:ext cx="2520000"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・実需者との調整</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品質評価の反映）、販路確保</a:t>
            </a:r>
          </a:p>
        </p:txBody>
      </p:sp>
      <p:sp>
        <p:nvSpPr>
          <p:cNvPr id="20" name="矢印: 右 19">
            <a:extLst>
              <a:ext uri="{FF2B5EF4-FFF2-40B4-BE49-F238E27FC236}">
                <a16:creationId xmlns:a16="http://schemas.microsoft.com/office/drawing/2014/main" id="{39B9AF2D-9639-4FDB-B138-63D98B00A1D7}"/>
              </a:ext>
            </a:extLst>
          </p:cNvPr>
          <p:cNvSpPr/>
          <p:nvPr/>
        </p:nvSpPr>
        <p:spPr>
          <a:xfrm rot="18133398">
            <a:off x="4373241" y="4124190"/>
            <a:ext cx="2373750" cy="72000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5" name="矢印: 左右 44">
            <a:extLst>
              <a:ext uri="{FF2B5EF4-FFF2-40B4-BE49-F238E27FC236}">
                <a16:creationId xmlns:a16="http://schemas.microsoft.com/office/drawing/2014/main" id="{A2B093FE-DA11-44A0-B701-909B62C135FB}"/>
              </a:ext>
            </a:extLst>
          </p:cNvPr>
          <p:cNvSpPr/>
          <p:nvPr/>
        </p:nvSpPr>
        <p:spPr>
          <a:xfrm rot="16200000">
            <a:off x="1814251" y="4630580"/>
            <a:ext cx="791420" cy="540000"/>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8" name="テキスト ボックス 47">
            <a:extLst>
              <a:ext uri="{FF2B5EF4-FFF2-40B4-BE49-F238E27FC236}">
                <a16:creationId xmlns:a16="http://schemas.microsoft.com/office/drawing/2014/main" id="{9121C589-12A2-4C57-8EE4-E06FC71F0E79}"/>
              </a:ext>
            </a:extLst>
          </p:cNvPr>
          <p:cNvSpPr txBox="1"/>
          <p:nvPr/>
        </p:nvSpPr>
        <p:spPr>
          <a:xfrm>
            <a:off x="802342" y="4697648"/>
            <a:ext cx="1101610" cy="523220"/>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・連携して</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販路開拓</a:t>
            </a:r>
          </a:p>
        </p:txBody>
      </p:sp>
    </p:spTree>
    <p:extLst>
      <p:ext uri="{BB962C8B-B14F-4D97-AF65-F5344CB8AC3E}">
        <p14:creationId xmlns:p14="http://schemas.microsoft.com/office/powerpoint/2010/main" val="2311123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7091</TotalTime>
  <Words>1167</Words>
  <Application>Microsoft Office PowerPoint</Application>
  <PresentationFormat>A4 210 x 297 mm</PresentationFormat>
  <Paragraphs>127</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廣谷　龍輔</dc:creator>
  <cp:lastModifiedBy>上田 直也</cp:lastModifiedBy>
  <cp:revision>374</cp:revision>
  <cp:lastPrinted>2025-05-27T04:04:57Z</cp:lastPrinted>
  <dcterms:created xsi:type="dcterms:W3CDTF">2021-05-28T00:52:58Z</dcterms:created>
  <dcterms:modified xsi:type="dcterms:W3CDTF">2025-07-30T06:07:05Z</dcterms:modified>
</cp:coreProperties>
</file>