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3"/>
  </p:notesMasterIdLst>
  <p:sldIdLst>
    <p:sldId id="274"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9E7"/>
    <a:srgbClr val="FFFAEB"/>
    <a:srgbClr val="30CC06"/>
    <a:srgbClr val="00D25F"/>
    <a:srgbClr val="FFE79B"/>
    <a:srgbClr val="FFDC6D"/>
    <a:srgbClr val="FF5D5D"/>
    <a:srgbClr val="317CC1"/>
    <a:srgbClr val="3B87CD"/>
    <a:srgbClr val="A207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248" autoAdjust="0"/>
    <p:restoredTop sz="94660"/>
  </p:normalViewPr>
  <p:slideViewPr>
    <p:cSldViewPr snapToGrid="0">
      <p:cViewPr varScale="1">
        <p:scale>
          <a:sx n="79" d="100"/>
          <a:sy n="79" d="100"/>
        </p:scale>
        <p:origin x="3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89D395F-7E83-43C1-9CAF-044AB02B69D1}" type="datetimeFigureOut">
              <a:rPr kumimoji="1" lang="ja-JP" altLang="en-US" smtClean="0"/>
              <a:t>2023/3/16</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7D9E2D4-635E-4BD6-8096-FD18484CEFB9}" type="slidenum">
              <a:rPr kumimoji="1" lang="ja-JP" altLang="en-US" smtClean="0"/>
              <a:t>‹#›</a:t>
            </a:fld>
            <a:endParaRPr kumimoji="1" lang="ja-JP" altLang="en-US"/>
          </a:p>
        </p:txBody>
      </p:sp>
    </p:spTree>
    <p:extLst>
      <p:ext uri="{BB962C8B-B14F-4D97-AF65-F5344CB8AC3E}">
        <p14:creationId xmlns:p14="http://schemas.microsoft.com/office/powerpoint/2010/main" val="1799845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86FE66-2544-D2FD-DD44-BEC9B5F8FC1D}"/>
              </a:ext>
            </a:extLst>
          </p:cNvPr>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7CC67DF-3C8A-1CD8-E7D6-722CACF67024}"/>
              </a:ext>
            </a:extLst>
          </p:cNvPr>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EAAB814-1760-B879-BF91-0CAA76C2126F}"/>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5" name="フッター プレースホルダー 4">
            <a:extLst>
              <a:ext uri="{FF2B5EF4-FFF2-40B4-BE49-F238E27FC236}">
                <a16:creationId xmlns:a16="http://schemas.microsoft.com/office/drawing/2014/main" id="{F7E6522F-11A2-101A-EC1A-E67684D0579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D640790-C01F-AE00-FCE6-A254C4F53451}"/>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1893256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79A498-6BC0-2B0B-2766-E5295CE8EB1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0F543D5-3D30-6ED9-95DA-D0269A0A498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A76091-A929-075A-447C-D31A79EC15D3}"/>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5" name="フッター プレースホルダー 4">
            <a:extLst>
              <a:ext uri="{FF2B5EF4-FFF2-40B4-BE49-F238E27FC236}">
                <a16:creationId xmlns:a16="http://schemas.microsoft.com/office/drawing/2014/main" id="{FB957493-85F8-ADB1-474F-88A78B8F19B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9CFADD5-2E3D-B70D-4AAC-375BB5F885A7}"/>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1857767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590D1FD-E511-F91E-3FF1-28BB378F0AF8}"/>
              </a:ext>
            </a:extLst>
          </p:cNvPr>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D77588D-DFA9-BD22-F792-F467B840F97F}"/>
              </a:ext>
            </a:extLst>
          </p:cNvPr>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3B361E7-4313-EE40-F05F-A9FF90DFEBF8}"/>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5" name="フッター プレースホルダー 4">
            <a:extLst>
              <a:ext uri="{FF2B5EF4-FFF2-40B4-BE49-F238E27FC236}">
                <a16:creationId xmlns:a16="http://schemas.microsoft.com/office/drawing/2014/main" id="{25BB0952-745A-D658-CBEF-4E22D13FD0B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EBF3E9D-D713-89A2-36E3-6629B5976C98}"/>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3320316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6D4EBD-5BF0-9E51-A9B4-22E1F635A46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67BE371-8128-E3B4-21F8-A582BCBE31B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565A163-72D9-97CB-07D0-24DDC3838CE6}"/>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5" name="フッター プレースホルダー 4">
            <a:extLst>
              <a:ext uri="{FF2B5EF4-FFF2-40B4-BE49-F238E27FC236}">
                <a16:creationId xmlns:a16="http://schemas.microsoft.com/office/drawing/2014/main" id="{51336500-74C2-BC6E-3A98-7424A68B7D2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6259CA1-64D9-71AB-633B-F081CC83D0F2}"/>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2925229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F4A465-1C25-92D6-5186-5D3974123730}"/>
              </a:ext>
            </a:extLst>
          </p:cNvPr>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074380E-2D03-5604-7AFB-0B35D8FB29DD}"/>
              </a:ext>
            </a:extLst>
          </p:cNvPr>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79439B2-F428-5B02-44F2-7CCA984C9A3F}"/>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5" name="フッター プレースホルダー 4">
            <a:extLst>
              <a:ext uri="{FF2B5EF4-FFF2-40B4-BE49-F238E27FC236}">
                <a16:creationId xmlns:a16="http://schemas.microsoft.com/office/drawing/2014/main" id="{43978223-9E12-49BF-2AA1-33725A5137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C1C3A52-B173-EC2D-9FCE-CE98FD1E5682}"/>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362083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28E18E-A031-3A82-9A25-9A389F5BD60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4FED7C3-3104-2552-7DCA-AD2CCE56CCC1}"/>
              </a:ext>
            </a:extLst>
          </p:cNvPr>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39ADB56-56A3-4031-930E-1BBA15736BEC}"/>
              </a:ext>
            </a:extLst>
          </p:cNvPr>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48BC74C-C5CC-3450-69BF-7A43B5CC3187}"/>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6" name="フッター プレースホルダー 5">
            <a:extLst>
              <a:ext uri="{FF2B5EF4-FFF2-40B4-BE49-F238E27FC236}">
                <a16:creationId xmlns:a16="http://schemas.microsoft.com/office/drawing/2014/main" id="{B24A56CA-C0F2-7AFE-393A-54425084FA9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0934624-A33C-634E-1FD3-8928178B6867}"/>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125994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E8F943-6396-3976-64EB-00EB92398D19}"/>
              </a:ext>
            </a:extLst>
          </p:cNvPr>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860066F-9D12-062E-F811-37B703E65B27}"/>
              </a:ext>
            </a:extLst>
          </p:cNvPr>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D747C87-4A64-3341-27DA-C26B7BE2337B}"/>
              </a:ext>
            </a:extLst>
          </p:cNvPr>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5B4D60E-D20A-6536-B8B1-D791632DB6BE}"/>
              </a:ext>
            </a:extLst>
          </p:cNvPr>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D8D99D1-1DF5-E360-33CC-EA74E7DC3528}"/>
              </a:ext>
            </a:extLst>
          </p:cNvPr>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A94963A-B8BA-E6F3-3BFF-65B865492E8F}"/>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8" name="フッター プレースホルダー 7">
            <a:extLst>
              <a:ext uri="{FF2B5EF4-FFF2-40B4-BE49-F238E27FC236}">
                <a16:creationId xmlns:a16="http://schemas.microsoft.com/office/drawing/2014/main" id="{26624E0B-485D-3738-9252-0AC681EFC18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CEFD2D6-2677-C161-9A40-0A0DBAAD8A9B}"/>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1657818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497B16-6494-CCFC-38B2-A61067E9CA0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66AFF99-E27F-0584-CBA1-F4B5AE73A2D5}"/>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4" name="フッター プレースホルダー 3">
            <a:extLst>
              <a:ext uri="{FF2B5EF4-FFF2-40B4-BE49-F238E27FC236}">
                <a16:creationId xmlns:a16="http://schemas.microsoft.com/office/drawing/2014/main" id="{EE011595-D6E4-73A9-B26A-DF10A47F602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081D0D0-F856-9138-E67C-9ECCFF1719D5}"/>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1779698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D56D467-72C7-7058-625C-611B794451AB}"/>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3" name="フッター プレースホルダー 2">
            <a:extLst>
              <a:ext uri="{FF2B5EF4-FFF2-40B4-BE49-F238E27FC236}">
                <a16:creationId xmlns:a16="http://schemas.microsoft.com/office/drawing/2014/main" id="{1F0E5F41-572F-A601-5CA2-C256D433477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D388749-2F39-2920-94B3-013ECBE1E831}"/>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3971945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074233-6860-B359-ECCE-3FA93CDE650F}"/>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CD6B04D-5499-B9A4-D536-789ADED10C13}"/>
              </a:ext>
            </a:extLst>
          </p:cNvPr>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313AE20-772B-0C4A-F633-E7B12451D17A}"/>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6980B4F-9685-76CB-E5C3-B4B697636B03}"/>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6" name="フッター プレースホルダー 5">
            <a:extLst>
              <a:ext uri="{FF2B5EF4-FFF2-40B4-BE49-F238E27FC236}">
                <a16:creationId xmlns:a16="http://schemas.microsoft.com/office/drawing/2014/main" id="{85AEC5AB-8FB8-6684-E03B-B6BD96B6697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1085915-9627-D6B6-D52E-E8E6E42CFA71}"/>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1378792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9A7AD22-AA0B-DCCA-ECC3-5F5BF85FACB8}"/>
              </a:ext>
            </a:extLst>
          </p:cNvPr>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34FB422-C451-9DA0-EF81-0BF323EA15EA}"/>
              </a:ext>
            </a:extLst>
          </p:cNvPr>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a:extLst>
              <a:ext uri="{FF2B5EF4-FFF2-40B4-BE49-F238E27FC236}">
                <a16:creationId xmlns:a16="http://schemas.microsoft.com/office/drawing/2014/main" id="{AF20F626-CDB5-99A7-5721-25BF913344D9}"/>
              </a:ext>
            </a:extLst>
          </p:cNvPr>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444CD4B-2DF5-84B7-8330-5D07DE72B4E6}"/>
              </a:ext>
            </a:extLst>
          </p:cNvPr>
          <p:cNvSpPr>
            <a:spLocks noGrp="1"/>
          </p:cNvSpPr>
          <p:nvPr>
            <p:ph type="dt" sz="half" idx="10"/>
          </p:nvPr>
        </p:nvSpPr>
        <p:spPr/>
        <p:txBody>
          <a:bodyPr/>
          <a:lstStyle/>
          <a:p>
            <a:fld id="{EFEDF0D2-E79C-4164-983A-2B48CC563540}" type="datetimeFigureOut">
              <a:rPr kumimoji="1" lang="ja-JP" altLang="en-US" smtClean="0"/>
              <a:t>2023/3/16</a:t>
            </a:fld>
            <a:endParaRPr kumimoji="1" lang="ja-JP" altLang="en-US"/>
          </a:p>
        </p:txBody>
      </p:sp>
      <p:sp>
        <p:nvSpPr>
          <p:cNvPr id="6" name="フッター プレースホルダー 5">
            <a:extLst>
              <a:ext uri="{FF2B5EF4-FFF2-40B4-BE49-F238E27FC236}">
                <a16:creationId xmlns:a16="http://schemas.microsoft.com/office/drawing/2014/main" id="{E9D75B34-50BE-84C5-3FA0-894E92D3E13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CD2B197-A41C-4B55-EA4B-DF9BC8521D40}"/>
              </a:ext>
            </a:extLst>
          </p:cNvPr>
          <p:cNvSpPr>
            <a:spLocks noGrp="1"/>
          </p:cNvSpPr>
          <p:nvPr>
            <p:ph type="sldNum" sz="quarter" idx="12"/>
          </p:nvPr>
        </p:nvSpPr>
        <p:spPr/>
        <p:txBody>
          <a:body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979599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16FE6B4-57FE-E6B5-6AEF-023015EDC9B8}"/>
              </a:ext>
            </a:extLst>
          </p:cNvPr>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98A9910-E21A-12E7-C463-E6CDA5E5F852}"/>
              </a:ext>
            </a:extLst>
          </p:cNvPr>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14D8AEF-2922-6D97-3F76-1748E5C953E3}"/>
              </a:ext>
            </a:extLst>
          </p:cNvPr>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EFEDF0D2-E79C-4164-983A-2B48CC563540}" type="datetimeFigureOut">
              <a:rPr kumimoji="1" lang="ja-JP" altLang="en-US" smtClean="0"/>
              <a:t>2023/3/16</a:t>
            </a:fld>
            <a:endParaRPr kumimoji="1" lang="ja-JP" altLang="en-US"/>
          </a:p>
        </p:txBody>
      </p:sp>
      <p:sp>
        <p:nvSpPr>
          <p:cNvPr id="5" name="フッター プレースホルダー 4">
            <a:extLst>
              <a:ext uri="{FF2B5EF4-FFF2-40B4-BE49-F238E27FC236}">
                <a16:creationId xmlns:a16="http://schemas.microsoft.com/office/drawing/2014/main" id="{E1A42C20-6F72-3F2D-E08D-D85245AD4B7C}"/>
              </a:ext>
            </a:extLst>
          </p:cNvPr>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7FD7EF87-9B15-9044-2D87-E7F28C58F107}"/>
              </a:ext>
            </a:extLst>
          </p:cNvPr>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33D8880C-9B86-4344-9B7B-0A241E559C93}" type="slidenum">
              <a:rPr kumimoji="1" lang="ja-JP" altLang="en-US" smtClean="0"/>
              <a:t>‹#›</a:t>
            </a:fld>
            <a:endParaRPr kumimoji="1" lang="ja-JP" altLang="en-US"/>
          </a:p>
        </p:txBody>
      </p:sp>
    </p:spTree>
    <p:extLst>
      <p:ext uri="{BB962C8B-B14F-4D97-AF65-F5344CB8AC3E}">
        <p14:creationId xmlns:p14="http://schemas.microsoft.com/office/powerpoint/2010/main" val="1654270332"/>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5">
            <a:extLst>
              <a:ext uri="{FF2B5EF4-FFF2-40B4-BE49-F238E27FC236}">
                <a16:creationId xmlns:a16="http://schemas.microsoft.com/office/drawing/2014/main" id="{F1013F0E-4DC0-4AB7-8E81-D70F3048A699}"/>
              </a:ext>
            </a:extLst>
          </p:cNvPr>
          <p:cNvSpPr/>
          <p:nvPr/>
        </p:nvSpPr>
        <p:spPr>
          <a:xfrm>
            <a:off x="2840" y="0"/>
            <a:ext cx="6855159" cy="9906000"/>
          </a:xfrm>
          <a:prstGeom prst="roundRect">
            <a:avLst>
              <a:gd name="adj" fmla="val 3894"/>
            </a:avLst>
          </a:prstGeom>
          <a:solidFill>
            <a:srgbClr val="FFFF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72527FF7-A74B-45ED-BF3B-EA27A30DE6A6}"/>
              </a:ext>
            </a:extLst>
          </p:cNvPr>
          <p:cNvSpPr/>
          <p:nvPr/>
        </p:nvSpPr>
        <p:spPr>
          <a:xfrm>
            <a:off x="-181267" y="97405"/>
            <a:ext cx="3610267" cy="396000"/>
          </a:xfrm>
          <a:prstGeom prst="roundRect">
            <a:avLst>
              <a:gd name="adj" fmla="val 50000"/>
            </a:avLst>
          </a:prstGeom>
          <a:solidFill>
            <a:schemeClr val="accent6">
              <a:lumMod val="40000"/>
              <a:lumOff val="60000"/>
            </a:schemeClr>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nchorCtr="1"/>
          <a:lstStyle/>
          <a:p>
            <a:pPr algn="ctr"/>
            <a:r>
              <a:rPr kumimoji="1" lang="ja-JP" altLang="en-US" sz="2000" dirty="0">
                <a:solidFill>
                  <a:schemeClr val="tx1"/>
                </a:solidFill>
                <a:latin typeface="ＭＳ ゴシック" panose="020B0609070205080204" pitchFamily="49" charset="-128"/>
                <a:ea typeface="ＭＳ ゴシック" panose="020B0609070205080204" pitchFamily="49" charset="-128"/>
              </a:rPr>
              <a:t>■ </a:t>
            </a:r>
            <a:r>
              <a:rPr kumimoji="1" lang="ja-JP" altLang="en-US" sz="2000" b="1" dirty="0">
                <a:solidFill>
                  <a:schemeClr val="tx1"/>
                </a:solidFill>
                <a:latin typeface="ＭＳ ゴシック" panose="020B0609070205080204" pitchFamily="49" charset="-128"/>
                <a:ea typeface="ＭＳ ゴシック" panose="020B0609070205080204" pitchFamily="49" charset="-128"/>
              </a:rPr>
              <a:t>学校図書館運営計画例 </a:t>
            </a:r>
          </a:p>
        </p:txBody>
      </p:sp>
      <p:graphicFrame>
        <p:nvGraphicFramePr>
          <p:cNvPr id="2" name="表 1">
            <a:extLst>
              <a:ext uri="{FF2B5EF4-FFF2-40B4-BE49-F238E27FC236}">
                <a16:creationId xmlns:a16="http://schemas.microsoft.com/office/drawing/2014/main" id="{9830A227-092A-48B6-91A5-2EABF6BCFB24}"/>
              </a:ext>
            </a:extLst>
          </p:cNvPr>
          <p:cNvGraphicFramePr>
            <a:graphicFrameLocks noGrp="1"/>
          </p:cNvGraphicFramePr>
          <p:nvPr>
            <p:extLst>
              <p:ext uri="{D42A27DB-BD31-4B8C-83A1-F6EECF244321}">
                <p14:modId xmlns:p14="http://schemas.microsoft.com/office/powerpoint/2010/main" val="2411257853"/>
              </p:ext>
            </p:extLst>
          </p:nvPr>
        </p:nvGraphicFramePr>
        <p:xfrm>
          <a:off x="84936" y="554336"/>
          <a:ext cx="6712512" cy="8097732"/>
        </p:xfrm>
        <a:graphic>
          <a:graphicData uri="http://schemas.openxmlformats.org/drawingml/2006/table">
            <a:tbl>
              <a:tblPr firstRow="1" bandRow="1"/>
              <a:tblGrid>
                <a:gridCol w="333183">
                  <a:extLst>
                    <a:ext uri="{9D8B030D-6E8A-4147-A177-3AD203B41FA5}">
                      <a16:colId xmlns:a16="http://schemas.microsoft.com/office/drawing/2014/main" val="1874725717"/>
                    </a:ext>
                  </a:extLst>
                </a:gridCol>
                <a:gridCol w="1027364">
                  <a:extLst>
                    <a:ext uri="{9D8B030D-6E8A-4147-A177-3AD203B41FA5}">
                      <a16:colId xmlns:a16="http://schemas.microsoft.com/office/drawing/2014/main" val="2123930650"/>
                    </a:ext>
                  </a:extLst>
                </a:gridCol>
                <a:gridCol w="1400952">
                  <a:extLst>
                    <a:ext uri="{9D8B030D-6E8A-4147-A177-3AD203B41FA5}">
                      <a16:colId xmlns:a16="http://schemas.microsoft.com/office/drawing/2014/main" val="951610946"/>
                    </a:ext>
                  </a:extLst>
                </a:gridCol>
                <a:gridCol w="1392462">
                  <a:extLst>
                    <a:ext uri="{9D8B030D-6E8A-4147-A177-3AD203B41FA5}">
                      <a16:colId xmlns:a16="http://schemas.microsoft.com/office/drawing/2014/main" val="2162988439"/>
                    </a:ext>
                  </a:extLst>
                </a:gridCol>
                <a:gridCol w="1400952">
                  <a:extLst>
                    <a:ext uri="{9D8B030D-6E8A-4147-A177-3AD203B41FA5}">
                      <a16:colId xmlns:a16="http://schemas.microsoft.com/office/drawing/2014/main" val="54232953"/>
                    </a:ext>
                  </a:extLst>
                </a:gridCol>
                <a:gridCol w="1157599">
                  <a:extLst>
                    <a:ext uri="{9D8B030D-6E8A-4147-A177-3AD203B41FA5}">
                      <a16:colId xmlns:a16="http://schemas.microsoft.com/office/drawing/2014/main" val="3930928443"/>
                    </a:ext>
                  </a:extLst>
                </a:gridCol>
              </a:tblGrid>
              <a:tr h="271982">
                <a:tc>
                  <a:txBody>
                    <a:bodyPr/>
                    <a:lstStyle/>
                    <a:p>
                      <a:pPr algn="ctr"/>
                      <a:endParaRPr kumimoji="1" lang="ja-JP" altLang="en-US" sz="1000" dirty="0">
                        <a:latin typeface="BIZ UDゴシック" panose="020B0400000000000000" pitchFamily="49" charset="-128"/>
                        <a:ea typeface="BIZ UDゴシック" panose="020B0400000000000000" pitchFamily="49" charset="-128"/>
                      </a:endParaRPr>
                    </a:p>
                  </a:txBody>
                  <a:tcPr anchor="ctr">
                    <a:solidFill>
                      <a:schemeClr val="bg1"/>
                    </a:solidFill>
                  </a:tcPr>
                </a:tc>
                <a:tc>
                  <a:txBody>
                    <a:bodyPr/>
                    <a:lstStyle/>
                    <a:p>
                      <a:pPr algn="ctr"/>
                      <a:r>
                        <a:rPr kumimoji="1" lang="ja-JP" altLang="en-US" sz="1000" spc="-90" baseline="0" dirty="0">
                          <a:latin typeface="BIZ UDゴシック" panose="020B0400000000000000" pitchFamily="49" charset="-128"/>
                          <a:ea typeface="BIZ UDゴシック" panose="020B0400000000000000" pitchFamily="49" charset="-128"/>
                        </a:rPr>
                        <a:t>学校図書館行事</a:t>
                      </a:r>
                    </a:p>
                  </a:txBody>
                  <a:tcPr>
                    <a:solidFill>
                      <a:srgbClr val="EEE5F7"/>
                    </a:solidFill>
                  </a:tcPr>
                </a:tc>
                <a:tc>
                  <a:txBody>
                    <a:bodyPr/>
                    <a:lstStyle/>
                    <a:p>
                      <a:pPr algn="ctr"/>
                      <a:r>
                        <a:rPr kumimoji="1" lang="ja-JP" altLang="en-US" sz="1000" spc="-70" baseline="0" dirty="0">
                          <a:latin typeface="BIZ UDゴシック" panose="020B0400000000000000" pitchFamily="49" charset="-128"/>
                          <a:ea typeface="BIZ UDゴシック" panose="020B0400000000000000" pitchFamily="49" charset="-128"/>
                        </a:rPr>
                        <a:t>教  員</a:t>
                      </a:r>
                    </a:p>
                  </a:txBody>
                  <a:tcPr>
                    <a:solidFill>
                      <a:srgbClr val="EEE5F7"/>
                    </a:solidFill>
                  </a:tcPr>
                </a:tc>
                <a:tc>
                  <a:txBody>
                    <a:bodyPr/>
                    <a:lstStyle/>
                    <a:p>
                      <a:pPr algn="ctr"/>
                      <a:r>
                        <a:rPr kumimoji="1" lang="ja-JP" altLang="en-US" sz="1000" spc="-70" baseline="0" dirty="0">
                          <a:latin typeface="BIZ UDゴシック" panose="020B0400000000000000" pitchFamily="49" charset="-128"/>
                          <a:ea typeface="BIZ UDゴシック" panose="020B0400000000000000" pitchFamily="49" charset="-128"/>
                        </a:rPr>
                        <a:t>学校司書</a:t>
                      </a:r>
                      <a:endParaRPr kumimoji="1" lang="en-US" altLang="ja-JP" sz="1000" spc="-70" baseline="0" dirty="0">
                        <a:latin typeface="BIZ UDゴシック" panose="020B0400000000000000" pitchFamily="49" charset="-128"/>
                        <a:ea typeface="BIZ UDゴシック" panose="020B0400000000000000" pitchFamily="49" charset="-128"/>
                      </a:endParaRPr>
                    </a:p>
                  </a:txBody>
                  <a:tcPr>
                    <a:solidFill>
                      <a:srgbClr val="EEE5F7"/>
                    </a:solidFill>
                  </a:tcPr>
                </a:tc>
                <a:tc>
                  <a:txBody>
                    <a:bodyPr/>
                    <a:lstStyle/>
                    <a:p>
                      <a:pPr algn="ctr"/>
                      <a:r>
                        <a:rPr kumimoji="1" lang="ja-JP" altLang="en-US" sz="1000" spc="-70" baseline="0" dirty="0">
                          <a:latin typeface="BIZ UDゴシック" panose="020B0400000000000000" pitchFamily="49" charset="-128"/>
                          <a:ea typeface="BIZ UDゴシック" panose="020B0400000000000000" pitchFamily="49" charset="-128"/>
                        </a:rPr>
                        <a:t>図書ボランティア</a:t>
                      </a:r>
                    </a:p>
                  </a:txBody>
                  <a:tcPr>
                    <a:solidFill>
                      <a:srgbClr val="EEE5F7"/>
                    </a:solidFill>
                  </a:tcPr>
                </a:tc>
                <a:tc>
                  <a:txBody>
                    <a:bodyPr/>
                    <a:lstStyle/>
                    <a:p>
                      <a:pPr algn="ctr"/>
                      <a:r>
                        <a:rPr kumimoji="1" lang="ja-JP" altLang="en-US" sz="1000" dirty="0">
                          <a:latin typeface="BIZ UDゴシック" panose="020B0400000000000000" pitchFamily="49" charset="-128"/>
                          <a:ea typeface="BIZ UDゴシック" panose="020B0400000000000000" pitchFamily="49" charset="-128"/>
                        </a:rPr>
                        <a:t>図書委員の活動</a:t>
                      </a:r>
                    </a:p>
                  </a:txBody>
                  <a:tcPr>
                    <a:solidFill>
                      <a:srgbClr val="EEE5F7"/>
                    </a:solidFill>
                  </a:tcPr>
                </a:tc>
                <a:extLst>
                  <a:ext uri="{0D108BD9-81ED-4DB2-BD59-A6C34878D82A}">
                    <a16:rowId xmlns:a16="http://schemas.microsoft.com/office/drawing/2014/main" val="1828865232"/>
                  </a:ext>
                </a:extLst>
              </a:tr>
              <a:tr h="790966">
                <a:tc>
                  <a:txBody>
                    <a:bodyPr/>
                    <a:lstStyle/>
                    <a:p>
                      <a:pPr algn="ctr"/>
                      <a:r>
                        <a:rPr kumimoji="1" lang="ja-JP" altLang="en-US" sz="1000" dirty="0">
                          <a:latin typeface="BIZ UDゴシック" panose="020B0400000000000000" pitchFamily="49" charset="-128"/>
                          <a:ea typeface="BIZ UDゴシック" panose="020B0400000000000000" pitchFamily="49" charset="-128"/>
                        </a:rPr>
                        <a:t>４</a:t>
                      </a:r>
                      <a:endParaRPr kumimoji="1" lang="en-US" altLang="ja-JP" sz="1000" dirty="0">
                        <a:latin typeface="BIZ UDゴシック" panose="020B0400000000000000" pitchFamily="49" charset="-128"/>
                        <a:ea typeface="BIZ UDゴシック" panose="020B0400000000000000" pitchFamily="49" charset="-128"/>
                      </a:endParaRPr>
                    </a:p>
                    <a:p>
                      <a:pPr algn="ctr"/>
                      <a:r>
                        <a:rPr kumimoji="1" lang="ja-JP" altLang="en-US" sz="1000" dirty="0">
                          <a:latin typeface="BIZ UDゴシック" panose="020B0400000000000000" pitchFamily="49" charset="-128"/>
                          <a:ea typeface="BIZ UDゴシック" panose="020B0400000000000000" pitchFamily="49" charset="-128"/>
                        </a:rPr>
                        <a:t>月</a:t>
                      </a:r>
                      <a:endParaRPr kumimoji="1" lang="en-US" altLang="ja-JP" sz="1000" dirty="0">
                        <a:latin typeface="BIZ UDゴシック" panose="020B0400000000000000" pitchFamily="49" charset="-128"/>
                        <a:ea typeface="BIZ UDゴシック" panose="020B0400000000000000" pitchFamily="49" charset="-128"/>
                      </a:endParaRPr>
                    </a:p>
                  </a:txBody>
                  <a:tcPr anchor="ctr">
                    <a:solidFill>
                      <a:schemeClr val="accent1">
                        <a:lumMod val="20000"/>
                        <a:lumOff val="80000"/>
                      </a:schemeClr>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･朝読書開始</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spc="-90" baseline="0" dirty="0">
                          <a:latin typeface="BIZ UDゴシック" panose="020B0400000000000000" pitchFamily="49" charset="-128"/>
                          <a:ea typeface="BIZ UDゴシック" panose="020B0400000000000000" pitchFamily="49" charset="-128"/>
                        </a:rPr>
                        <a:t>･子ども読書の日</a:t>
                      </a:r>
                      <a:endParaRPr kumimoji="1" lang="en-US" altLang="ja-JP" sz="900" spc="-90" baseline="0" dirty="0">
                        <a:latin typeface="BIZ UDゴシック" panose="020B0400000000000000" pitchFamily="49" charset="-128"/>
                        <a:ea typeface="BIZ UDゴシック" panose="020B0400000000000000" pitchFamily="49" charset="-128"/>
                      </a:endParaRPr>
                    </a:p>
                    <a:p>
                      <a:r>
                        <a:rPr kumimoji="1" lang="ja-JP" altLang="en-US" sz="900" spc="-90" baseline="0" dirty="0">
                          <a:latin typeface="BIZ UDゴシック" panose="020B0400000000000000" pitchFamily="49" charset="-128"/>
                          <a:ea typeface="BIZ UDゴシック" panose="020B0400000000000000" pitchFamily="49" charset="-128"/>
                        </a:rPr>
                        <a:t>（４</a:t>
                      </a:r>
                      <a:r>
                        <a:rPr kumimoji="1" lang="en-US" altLang="ja-JP" sz="900" spc="-90" baseline="0" dirty="0">
                          <a:latin typeface="BIZ UDゴシック" panose="020B0400000000000000" pitchFamily="49" charset="-128"/>
                          <a:ea typeface="BIZ UDゴシック" panose="020B0400000000000000" pitchFamily="49" charset="-128"/>
                        </a:rPr>
                        <a:t>/23</a:t>
                      </a:r>
                      <a:r>
                        <a:rPr kumimoji="1" lang="ja-JP" altLang="en-US" sz="900" spc="-90" baseline="0" dirty="0">
                          <a:latin typeface="BIZ UDゴシック" panose="020B0400000000000000" pitchFamily="49" charset="-128"/>
                          <a:ea typeface="BIZ UDゴシック" panose="020B0400000000000000" pitchFamily="49" charset="-128"/>
                        </a:rPr>
                        <a:t>）</a:t>
                      </a:r>
                      <a:endParaRPr kumimoji="1" lang="en-US" altLang="ja-JP" sz="900" spc="-90" baseline="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･学校図書館便りの発行（随時）</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･読み聞かせ（随時）</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･各種計画の作成</a:t>
                      </a:r>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･貸し出しカード、読書</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記録カード等の準備</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･図書の貸し出し、返却</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（常時）</a:t>
                      </a:r>
                      <a:endParaRPr kumimoji="1" lang="en-US" altLang="ja-JP" sz="900" dirty="0">
                        <a:latin typeface="BIZ UDゴシック" panose="020B0400000000000000" pitchFamily="49" charset="-128"/>
                        <a:ea typeface="BIZ UDゴシック" panose="020B0400000000000000" pitchFamily="49" charset="-128"/>
                      </a:endParaRPr>
                    </a:p>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dirty="0">
                          <a:latin typeface="BIZ UDゴシック" panose="020B0400000000000000" pitchFamily="49" charset="-128"/>
                          <a:ea typeface="BIZ UDゴシック" panose="020B0400000000000000" pitchFamily="49" charset="-128"/>
                        </a:rPr>
                        <a:t>･環境整備（常時）</a:t>
                      </a:r>
                      <a:endParaRPr kumimoji="1" lang="en-US" altLang="ja-JP" sz="900" dirty="0">
                        <a:latin typeface="BIZ UDゴシック" panose="020B0400000000000000" pitchFamily="49" charset="-128"/>
                        <a:ea typeface="BIZ UDゴシック" panose="020B0400000000000000" pitchFamily="49" charset="-128"/>
                      </a:endParaRPr>
                    </a:p>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dirty="0">
                          <a:latin typeface="BIZ UDゴシック" panose="020B0400000000000000" pitchFamily="49" charset="-128"/>
                          <a:ea typeface="BIZ UDゴシック" panose="020B0400000000000000" pitchFamily="49" charset="-128"/>
                        </a:rPr>
                        <a:t>･読み聞かせ（随時）</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･レファレンスサービス（随時）</a:t>
                      </a:r>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･環境整備（常時）</a:t>
                      </a:r>
                      <a:endParaRPr kumimoji="1" lang="en-US" altLang="ja-JP" sz="900" dirty="0">
                        <a:latin typeface="BIZ UDゴシック" panose="020B0400000000000000" pitchFamily="49" charset="-128"/>
                        <a:ea typeface="BIZ UDゴシック" panose="020B0400000000000000" pitchFamily="49" charset="-128"/>
                      </a:endParaRPr>
                    </a:p>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dirty="0">
                          <a:latin typeface="BIZ UDゴシック" panose="020B0400000000000000" pitchFamily="49" charset="-128"/>
                          <a:ea typeface="BIZ UDゴシック" panose="020B0400000000000000" pitchFamily="49" charset="-128"/>
                        </a:rPr>
                        <a:t>･読み聞かせ（随時）</a:t>
                      </a:r>
                      <a:endParaRPr kumimoji="1" lang="en-US" altLang="ja-JP" sz="900" dirty="0">
                        <a:latin typeface="BIZ UDゴシック" panose="020B0400000000000000" pitchFamily="49" charset="-128"/>
                        <a:ea typeface="BIZ UDゴシック" panose="020B0400000000000000" pitchFamily="49" charset="-128"/>
                      </a:endParaRPr>
                    </a:p>
                    <a:p>
                      <a:endParaRPr kumimoji="1" lang="en-US" altLang="ja-JP" sz="900" dirty="0">
                        <a:latin typeface="BIZ UDゴシック" panose="020B0400000000000000" pitchFamily="49" charset="-128"/>
                        <a:ea typeface="BIZ UDゴシック" panose="020B0400000000000000" pitchFamily="49" charset="-128"/>
                      </a:endParaRPr>
                    </a:p>
                    <a:p>
                      <a:endParaRPr kumimoji="1" lang="en-US" altLang="ja-JP" sz="900" dirty="0">
                        <a:latin typeface="BIZ UDゴシック" panose="020B0400000000000000" pitchFamily="49" charset="-128"/>
                        <a:ea typeface="BIZ UDゴシック" panose="020B0400000000000000" pitchFamily="49" charset="-128"/>
                      </a:endParaRPr>
                    </a:p>
                    <a:p>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kern="1200" spc="-50" baseline="0" dirty="0">
                          <a:latin typeface="BIZ UDゴシック" panose="020B0400000000000000" pitchFamily="49" charset="-128"/>
                          <a:ea typeface="BIZ UDゴシック" panose="020B0400000000000000" pitchFamily="49" charset="-128"/>
                        </a:rPr>
                        <a:t>･委員の組織作りと</a:t>
                      </a:r>
                      <a:endParaRPr kumimoji="1" lang="en-US" altLang="ja-JP" sz="900" kern="1200" spc="-50" baseline="0" dirty="0">
                        <a:latin typeface="BIZ UDゴシック" panose="020B0400000000000000" pitchFamily="49" charset="-128"/>
                        <a:ea typeface="BIZ UDゴシック" panose="020B0400000000000000" pitchFamily="49" charset="-128"/>
                      </a:endParaRPr>
                    </a:p>
                    <a:p>
                      <a:r>
                        <a:rPr kumimoji="1" lang="ja-JP" altLang="en-US" sz="900" kern="1200" spc="-50" baseline="0" dirty="0">
                          <a:latin typeface="BIZ UDゴシック" panose="020B0400000000000000" pitchFamily="49" charset="-128"/>
                          <a:ea typeface="BIZ UDゴシック" panose="020B0400000000000000" pitchFamily="49" charset="-128"/>
                        </a:rPr>
                        <a:t> 年間計画</a:t>
                      </a:r>
                      <a:endParaRPr kumimoji="1" lang="en-US" altLang="ja-JP" sz="900" kern="1200" spc="-50" baseline="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･１学期貸出開始</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･図書委員会だより</a:t>
                      </a:r>
                    </a:p>
                  </a:txBody>
                  <a:tcPr>
                    <a:solidFill>
                      <a:schemeClr val="bg1"/>
                    </a:solidFill>
                  </a:tcPr>
                </a:tc>
                <a:extLst>
                  <a:ext uri="{0D108BD9-81ED-4DB2-BD59-A6C34878D82A}">
                    <a16:rowId xmlns:a16="http://schemas.microsoft.com/office/drawing/2014/main" val="3290137918"/>
                  </a:ext>
                </a:extLst>
              </a:tr>
              <a:tr h="266261">
                <a:tc>
                  <a:txBody>
                    <a:bodyPr/>
                    <a:lstStyle/>
                    <a:p>
                      <a:pPr algn="ctr"/>
                      <a:r>
                        <a:rPr kumimoji="1" lang="ja-JP" altLang="en-US" sz="1000" dirty="0">
                          <a:latin typeface="BIZ UDゴシック" panose="020B0400000000000000" pitchFamily="49" charset="-128"/>
                          <a:ea typeface="BIZ UDゴシック" panose="020B0400000000000000" pitchFamily="49" charset="-128"/>
                        </a:rPr>
                        <a:t>５月</a:t>
                      </a:r>
                    </a:p>
                  </a:txBody>
                  <a:tcPr anchor="ctr">
                    <a:solidFill>
                      <a:schemeClr val="accent1">
                        <a:lumMod val="20000"/>
                        <a:lumOff val="80000"/>
                      </a:schemeClr>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a:t>
                      </a:r>
                      <a:r>
                        <a:rPr kumimoji="1" lang="ja-JP" altLang="en-US" sz="900" spc="-40" baseline="0" dirty="0">
                          <a:latin typeface="BIZ UDゴシック" panose="020B0400000000000000" pitchFamily="49" charset="-128"/>
                          <a:ea typeface="BIZ UDゴシック" panose="020B0400000000000000" pitchFamily="49" charset="-128"/>
                        </a:rPr>
                        <a:t>子ども読書週間（</a:t>
                      </a:r>
                      <a:r>
                        <a:rPr kumimoji="1" lang="ja-JP" altLang="en-US" sz="900" dirty="0">
                          <a:latin typeface="BIZ UDゴシック" panose="020B0400000000000000" pitchFamily="49" charset="-128"/>
                          <a:ea typeface="BIZ UDゴシック" panose="020B0400000000000000" pitchFamily="49" charset="-128"/>
                        </a:rPr>
                        <a:t>５</a:t>
                      </a:r>
                      <a:r>
                        <a:rPr kumimoji="1" lang="en-US" altLang="ja-JP" sz="900" dirty="0">
                          <a:latin typeface="BIZ UDゴシック" panose="020B0400000000000000" pitchFamily="49" charset="-128"/>
                          <a:ea typeface="BIZ UDゴシック" panose="020B0400000000000000" pitchFamily="49" charset="-128"/>
                        </a:rPr>
                        <a:t>/</a:t>
                      </a:r>
                      <a:r>
                        <a:rPr kumimoji="1" lang="ja-JP" altLang="en-US" sz="900" dirty="0">
                          <a:latin typeface="BIZ UDゴシック" panose="020B0400000000000000" pitchFamily="49" charset="-128"/>
                          <a:ea typeface="BIZ UDゴシック" panose="020B0400000000000000" pitchFamily="49" charset="-128"/>
                        </a:rPr>
                        <a:t>１</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～５</a:t>
                      </a:r>
                      <a:r>
                        <a:rPr kumimoji="1" lang="en-US" altLang="ja-JP" sz="900" dirty="0">
                          <a:latin typeface="BIZ UDゴシック" panose="020B0400000000000000" pitchFamily="49" charset="-128"/>
                          <a:ea typeface="BIZ UDゴシック" panose="020B0400000000000000" pitchFamily="49" charset="-128"/>
                        </a:rPr>
                        <a:t>/14</a:t>
                      </a:r>
                      <a:r>
                        <a:rPr kumimoji="1" lang="ja-JP" altLang="en-US" sz="900" dirty="0">
                          <a:latin typeface="BIZ UDゴシック" panose="020B0400000000000000" pitchFamily="49" charset="-128"/>
                          <a:ea typeface="BIZ UDゴシック" panose="020B0400000000000000" pitchFamily="49" charset="-128"/>
                        </a:rPr>
                        <a:t>）</a:t>
                      </a: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･子ども読書週間の計画、</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準備</a:t>
                      </a:r>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extLst>
                  <a:ext uri="{0D108BD9-81ED-4DB2-BD59-A6C34878D82A}">
                    <a16:rowId xmlns:a16="http://schemas.microsoft.com/office/drawing/2014/main" val="226452741"/>
                  </a:ext>
                </a:extLst>
              </a:tr>
              <a:tr h="634626">
                <a:tc>
                  <a:txBody>
                    <a:bodyPr/>
                    <a:lstStyle/>
                    <a:p>
                      <a:pPr algn="ctr"/>
                      <a:r>
                        <a:rPr kumimoji="1" lang="ja-JP" altLang="en-US" sz="1000" dirty="0">
                          <a:latin typeface="BIZ UDゴシック" panose="020B0400000000000000" pitchFamily="49" charset="-128"/>
                          <a:ea typeface="BIZ UDゴシック" panose="020B0400000000000000" pitchFamily="49" charset="-128"/>
                        </a:rPr>
                        <a:t>６</a:t>
                      </a:r>
                      <a:endParaRPr kumimoji="1" lang="en-US" altLang="ja-JP" sz="1000" dirty="0">
                        <a:latin typeface="BIZ UDゴシック" panose="020B0400000000000000" pitchFamily="49" charset="-128"/>
                        <a:ea typeface="BIZ UDゴシック" panose="020B0400000000000000" pitchFamily="49" charset="-128"/>
                      </a:endParaRPr>
                    </a:p>
                    <a:p>
                      <a:pPr algn="ctr"/>
                      <a:r>
                        <a:rPr kumimoji="1" lang="ja-JP" altLang="en-US" sz="1000" dirty="0">
                          <a:latin typeface="BIZ UDゴシック" panose="020B0400000000000000" pitchFamily="49" charset="-128"/>
                          <a:ea typeface="BIZ UDゴシック" panose="020B0400000000000000" pitchFamily="49" charset="-128"/>
                        </a:rPr>
                        <a:t>月</a:t>
                      </a:r>
                    </a:p>
                  </a:txBody>
                  <a:tcPr anchor="ctr">
                    <a:solidFill>
                      <a:schemeClr val="accent1">
                        <a:lumMod val="20000"/>
                        <a:lumOff val="80000"/>
                      </a:schemeClr>
                    </a:solidFill>
                  </a:tcPr>
                </a:tc>
                <a:tc>
                  <a:txBody>
                    <a:bodyPr/>
                    <a:lstStyle/>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･読書イベントへの支援</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･図書委員への読み聞か</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せ指導</a:t>
                      </a:r>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･読書イベントへの支援</a:t>
                      </a:r>
                      <a:endParaRPr kumimoji="1" lang="en-US" altLang="ja-JP" sz="900" dirty="0">
                        <a:latin typeface="BIZ UDゴシック" panose="020B0400000000000000" pitchFamily="49" charset="-128"/>
                        <a:ea typeface="BIZ UDゴシック" panose="020B0400000000000000" pitchFamily="49" charset="-128"/>
                      </a:endParaRPr>
                    </a:p>
                    <a:p>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･読書イベントへの支援</a:t>
                      </a:r>
                      <a:endParaRPr kumimoji="1" lang="en-US" altLang="ja-JP" sz="900" dirty="0">
                        <a:latin typeface="BIZ UDゴシック" panose="020B0400000000000000" pitchFamily="49" charset="-128"/>
                        <a:ea typeface="BIZ UDゴシック" panose="020B0400000000000000" pitchFamily="49" charset="-128"/>
                      </a:endParaRPr>
                    </a:p>
                    <a:p>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･読書イベント</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･読み聞かせのため</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の選書、練習</a:t>
                      </a:r>
                    </a:p>
                  </a:txBody>
                  <a:tcPr>
                    <a:solidFill>
                      <a:schemeClr val="bg1"/>
                    </a:solidFill>
                  </a:tcPr>
                </a:tc>
                <a:extLst>
                  <a:ext uri="{0D108BD9-81ED-4DB2-BD59-A6C34878D82A}">
                    <a16:rowId xmlns:a16="http://schemas.microsoft.com/office/drawing/2014/main" val="2839207788"/>
                  </a:ext>
                </a:extLst>
              </a:tr>
              <a:tr h="511270">
                <a:tc>
                  <a:txBody>
                    <a:bodyPr/>
                    <a:lstStyle/>
                    <a:p>
                      <a:pPr algn="ctr"/>
                      <a:r>
                        <a:rPr kumimoji="1" lang="ja-JP" altLang="en-US" sz="1000" dirty="0">
                          <a:latin typeface="BIZ UDゴシック" panose="020B0400000000000000" pitchFamily="49" charset="-128"/>
                          <a:ea typeface="BIZ UDゴシック" panose="020B0400000000000000" pitchFamily="49" charset="-128"/>
                        </a:rPr>
                        <a:t>７</a:t>
                      </a:r>
                      <a:endParaRPr kumimoji="1" lang="en-US" altLang="ja-JP" sz="1000" dirty="0">
                        <a:latin typeface="BIZ UDゴシック" panose="020B0400000000000000" pitchFamily="49" charset="-128"/>
                        <a:ea typeface="BIZ UDゴシック" panose="020B0400000000000000" pitchFamily="49" charset="-128"/>
                      </a:endParaRPr>
                    </a:p>
                    <a:p>
                      <a:pPr algn="ctr"/>
                      <a:r>
                        <a:rPr kumimoji="1" lang="ja-JP" altLang="en-US" sz="1000" dirty="0">
                          <a:latin typeface="BIZ UDゴシック" panose="020B0400000000000000" pitchFamily="49" charset="-128"/>
                          <a:ea typeface="BIZ UDゴシック" panose="020B0400000000000000" pitchFamily="49" charset="-128"/>
                        </a:rPr>
                        <a:t>月</a:t>
                      </a:r>
                    </a:p>
                  </a:txBody>
                  <a:tcPr anchor="ctr">
                    <a:solidFill>
                      <a:schemeClr val="accent1">
                        <a:lumMod val="20000"/>
                        <a:lumOff val="80000"/>
                      </a:schemeClr>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･夏休み長期貸</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し出し</a:t>
                      </a: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･夏休み中の読書につい</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ての指導</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･職員作業</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spc="-100" baseline="0" dirty="0">
                          <a:latin typeface="BIZ UDゴシック" panose="020B0400000000000000" pitchFamily="49" charset="-128"/>
                          <a:ea typeface="BIZ UDゴシック" panose="020B0400000000000000" pitchFamily="49" charset="-128"/>
                        </a:rPr>
                        <a:t>（環境整備、廃棄作業）</a:t>
                      </a:r>
                    </a:p>
                  </a:txBody>
                  <a:tcPr>
                    <a:solidFill>
                      <a:schemeClr val="bg1"/>
                    </a:solidFill>
                  </a:tcPr>
                </a:tc>
                <a:tc>
                  <a:txBody>
                    <a:bodyPr/>
                    <a:lstStyle/>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･１学期の活動の</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反省</a:t>
                      </a:r>
                    </a:p>
                  </a:txBody>
                  <a:tcPr>
                    <a:solidFill>
                      <a:schemeClr val="bg1"/>
                    </a:solidFill>
                  </a:tcPr>
                </a:tc>
                <a:extLst>
                  <a:ext uri="{0D108BD9-81ED-4DB2-BD59-A6C34878D82A}">
                    <a16:rowId xmlns:a16="http://schemas.microsoft.com/office/drawing/2014/main" val="1442806473"/>
                  </a:ext>
                </a:extLst>
              </a:tr>
              <a:tr h="0">
                <a:tc>
                  <a:txBody>
                    <a:bodyPr/>
                    <a:lstStyle/>
                    <a:p>
                      <a:pPr algn="ctr"/>
                      <a:r>
                        <a:rPr kumimoji="1" lang="ja-JP" altLang="en-US" sz="1000" dirty="0">
                          <a:latin typeface="BIZ UDゴシック" panose="020B0400000000000000" pitchFamily="49" charset="-128"/>
                          <a:ea typeface="BIZ UDゴシック" panose="020B0400000000000000" pitchFamily="49" charset="-128"/>
                        </a:rPr>
                        <a:t>８</a:t>
                      </a:r>
                      <a:endParaRPr kumimoji="1" lang="en-US" altLang="ja-JP" sz="1000" dirty="0">
                        <a:latin typeface="BIZ UDゴシック" panose="020B0400000000000000" pitchFamily="49" charset="-128"/>
                        <a:ea typeface="BIZ UDゴシック" panose="020B0400000000000000" pitchFamily="49" charset="-128"/>
                      </a:endParaRPr>
                    </a:p>
                    <a:p>
                      <a:pPr algn="ctr"/>
                      <a:r>
                        <a:rPr kumimoji="1" lang="ja-JP" altLang="en-US" sz="1000" dirty="0">
                          <a:latin typeface="BIZ UDゴシック" panose="020B0400000000000000" pitchFamily="49" charset="-128"/>
                          <a:ea typeface="BIZ UDゴシック" panose="020B0400000000000000" pitchFamily="49" charset="-128"/>
                        </a:rPr>
                        <a:t>月</a:t>
                      </a:r>
                    </a:p>
                  </a:txBody>
                  <a:tcPr anchor="ctr">
                    <a:solidFill>
                      <a:schemeClr val="accent1">
                        <a:lumMod val="20000"/>
                        <a:lumOff val="80000"/>
                      </a:schemeClr>
                    </a:solidFill>
                  </a:tcPr>
                </a:tc>
                <a:tc>
                  <a:txBody>
                    <a:bodyPr/>
                    <a:lstStyle/>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dirty="0">
                          <a:latin typeface="BIZ UDゴシック" panose="020B0400000000000000" pitchFamily="49" charset="-128"/>
                          <a:ea typeface="BIZ UDゴシック" panose="020B0400000000000000" pitchFamily="49" charset="-128"/>
                        </a:rPr>
                        <a:t>･蔵書点検、図書修理</a:t>
                      </a:r>
                      <a:endParaRPr kumimoji="1" lang="en-US" altLang="ja-JP" sz="900" spc="-80" baseline="0" dirty="0">
                        <a:latin typeface="BIZ UDゴシック" panose="020B0400000000000000" pitchFamily="49" charset="-128"/>
                        <a:ea typeface="BIZ UDゴシック" panose="020B0400000000000000" pitchFamily="49" charset="-128"/>
                      </a:endParaRPr>
                    </a:p>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spc="-80" baseline="0" dirty="0">
                          <a:latin typeface="BIZ UDゴシック" panose="020B0400000000000000" pitchFamily="49" charset="-128"/>
                          <a:ea typeface="BIZ UDゴシック" panose="020B0400000000000000" pitchFamily="49" charset="-128"/>
                        </a:rPr>
                        <a:t>･新着図書の受け入れ、</a:t>
                      </a:r>
                      <a:endParaRPr kumimoji="1" lang="en-US" altLang="ja-JP" sz="900" spc="-80" baseline="0" dirty="0">
                        <a:latin typeface="BIZ UDゴシック" panose="020B0400000000000000" pitchFamily="49" charset="-128"/>
                        <a:ea typeface="BIZ UDゴシック" panose="020B0400000000000000" pitchFamily="49" charset="-128"/>
                      </a:endParaRPr>
                    </a:p>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spc="-80" baseline="0" dirty="0">
                          <a:latin typeface="BIZ UDゴシック" panose="020B0400000000000000" pitchFamily="49" charset="-128"/>
                          <a:ea typeface="BIZ UDゴシック" panose="020B0400000000000000" pitchFamily="49" charset="-128"/>
                        </a:rPr>
                        <a:t> 紹介、配架</a:t>
                      </a:r>
                      <a:endParaRPr kumimoji="1" lang="en-US" altLang="ja-JP" sz="900" spc="-80" baseline="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･寄贈図書の登録、配架</a:t>
                      </a:r>
                    </a:p>
                    <a:p>
                      <a:pPr marL="0" marR="0" lvl="0" indent="0" algn="l" defTabSz="514350" rtl="0" eaLnBrk="1" fontAlgn="auto" latinLnBrk="0" hangingPunct="1">
                        <a:lnSpc>
                          <a:spcPct val="100000"/>
                        </a:lnSpc>
                        <a:spcBef>
                          <a:spcPts val="0"/>
                        </a:spcBef>
                        <a:spcAft>
                          <a:spcPts val="0"/>
                        </a:spcAft>
                        <a:buClrTx/>
                        <a:buSzTx/>
                        <a:buFontTx/>
                        <a:buNone/>
                        <a:tabLst/>
                        <a:defRPr/>
                      </a:pPr>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dirty="0">
                          <a:latin typeface="BIZ UDゴシック" panose="020B0400000000000000" pitchFamily="49" charset="-128"/>
                          <a:ea typeface="BIZ UDゴシック" panose="020B0400000000000000" pitchFamily="49" charset="-128"/>
                        </a:rPr>
                        <a:t>･蔵書点検、図書修理</a:t>
                      </a:r>
                      <a:endParaRPr kumimoji="1" lang="en-US" altLang="ja-JP" sz="900" dirty="0">
                        <a:latin typeface="BIZ UDゴシック" panose="020B0400000000000000" pitchFamily="49" charset="-128"/>
                        <a:ea typeface="BIZ UDゴシック" panose="020B0400000000000000" pitchFamily="49" charset="-128"/>
                      </a:endParaRPr>
                    </a:p>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extLst>
                  <a:ext uri="{0D108BD9-81ED-4DB2-BD59-A6C34878D82A}">
                    <a16:rowId xmlns:a16="http://schemas.microsoft.com/office/drawing/2014/main" val="1904538380"/>
                  </a:ext>
                </a:extLst>
              </a:tr>
              <a:tr h="450240">
                <a:tc>
                  <a:txBody>
                    <a:bodyPr/>
                    <a:lstStyle/>
                    <a:p>
                      <a:pPr algn="ctr"/>
                      <a:r>
                        <a:rPr kumimoji="1" lang="ja-JP" altLang="en-US" sz="1000" dirty="0">
                          <a:latin typeface="BIZ UDゴシック" panose="020B0400000000000000" pitchFamily="49" charset="-128"/>
                          <a:ea typeface="BIZ UDゴシック" panose="020B0400000000000000" pitchFamily="49" charset="-128"/>
                        </a:rPr>
                        <a:t>９月</a:t>
                      </a:r>
                    </a:p>
                  </a:txBody>
                  <a:tcPr anchor="ctr">
                    <a:solidFill>
                      <a:schemeClr val="accent1">
                        <a:lumMod val="20000"/>
                        <a:lumOff val="80000"/>
                      </a:schemeClr>
                    </a:solidFill>
                  </a:tcPr>
                </a:tc>
                <a:tc>
                  <a:txBody>
                    <a:bodyPr/>
                    <a:lstStyle/>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dirty="0">
                          <a:latin typeface="BIZ UDゴシック" panose="020B0400000000000000" pitchFamily="49" charset="-128"/>
                          <a:ea typeface="BIZ UDゴシック" panose="020B0400000000000000" pitchFamily="49" charset="-128"/>
                        </a:rPr>
                        <a:t>･「おすすめの本」の</a:t>
                      </a:r>
                      <a:endParaRPr kumimoji="1" lang="en-US" altLang="ja-JP" sz="900" dirty="0">
                        <a:latin typeface="BIZ UDゴシック" panose="020B0400000000000000" pitchFamily="49" charset="-128"/>
                        <a:ea typeface="BIZ UDゴシック" panose="020B0400000000000000" pitchFamily="49" charset="-128"/>
                      </a:endParaRPr>
                    </a:p>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dirty="0">
                          <a:latin typeface="BIZ UDゴシック" panose="020B0400000000000000" pitchFamily="49" charset="-128"/>
                          <a:ea typeface="BIZ UDゴシック" panose="020B0400000000000000" pitchFamily="49" charset="-128"/>
                        </a:rPr>
                        <a:t> 掲示</a:t>
                      </a: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dirty="0">
                          <a:latin typeface="BIZ UDゴシック" panose="020B0400000000000000" pitchFamily="49" charset="-128"/>
                          <a:ea typeface="BIZ UDゴシック" panose="020B0400000000000000" pitchFamily="49" charset="-128"/>
                        </a:rPr>
                        <a:t>･「おすすめの本」の</a:t>
                      </a:r>
                      <a:endParaRPr kumimoji="1" lang="en-US" altLang="ja-JP" sz="900" dirty="0">
                        <a:latin typeface="BIZ UDゴシック" panose="020B0400000000000000" pitchFamily="49" charset="-128"/>
                        <a:ea typeface="BIZ UDゴシック" panose="020B0400000000000000" pitchFamily="49" charset="-128"/>
                      </a:endParaRPr>
                    </a:p>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dirty="0">
                          <a:latin typeface="BIZ UDゴシック" panose="020B0400000000000000" pitchFamily="49" charset="-128"/>
                          <a:ea typeface="BIZ UDゴシック" panose="020B0400000000000000" pitchFamily="49" charset="-128"/>
                        </a:rPr>
                        <a:t>　掲示</a:t>
                      </a:r>
                    </a:p>
                    <a:p>
                      <a:pPr marL="0" marR="0" lvl="0" indent="0" algn="l" defTabSz="514350" rtl="0" eaLnBrk="1" fontAlgn="auto" latinLnBrk="0" hangingPunct="1">
                        <a:lnSpc>
                          <a:spcPct val="100000"/>
                        </a:lnSpc>
                        <a:spcBef>
                          <a:spcPts val="0"/>
                        </a:spcBef>
                        <a:spcAft>
                          <a:spcPts val="0"/>
                        </a:spcAft>
                        <a:buClrTx/>
                        <a:buSzTx/>
                        <a:buFontTx/>
                        <a:buNone/>
                        <a:tabLst/>
                        <a:defRPr/>
                      </a:pPr>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dirty="0">
                          <a:latin typeface="BIZ UDゴシック" panose="020B0400000000000000" pitchFamily="49" charset="-128"/>
                          <a:ea typeface="BIZ UDゴシック" panose="020B0400000000000000" pitchFamily="49" charset="-128"/>
                        </a:rPr>
                        <a:t>･「おすすめ</a:t>
                      </a:r>
                      <a:r>
                        <a:rPr kumimoji="1" lang="ja-JP" altLang="en-US" sz="900">
                          <a:latin typeface="BIZ UDゴシック" panose="020B0400000000000000" pitchFamily="49" charset="-128"/>
                          <a:ea typeface="BIZ UDゴシック" panose="020B0400000000000000" pitchFamily="49" charset="-128"/>
                        </a:rPr>
                        <a:t>の本」 の</a:t>
                      </a:r>
                      <a:endParaRPr kumimoji="1" lang="en-US" altLang="ja-JP" sz="900" dirty="0">
                        <a:latin typeface="BIZ UDゴシック" panose="020B0400000000000000" pitchFamily="49" charset="-128"/>
                        <a:ea typeface="BIZ UDゴシック" panose="020B0400000000000000" pitchFamily="49" charset="-128"/>
                      </a:endParaRPr>
                    </a:p>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dirty="0">
                          <a:latin typeface="BIZ UDゴシック" panose="020B0400000000000000" pitchFamily="49" charset="-128"/>
                          <a:ea typeface="BIZ UDゴシック" panose="020B0400000000000000" pitchFamily="49" charset="-128"/>
                        </a:rPr>
                        <a:t>　掲示</a:t>
                      </a:r>
                    </a:p>
                    <a:p>
                      <a:pPr marL="0" marR="0" lvl="0" indent="0" algn="l" defTabSz="514350" rtl="0" eaLnBrk="1" fontAlgn="auto" latinLnBrk="0" hangingPunct="1">
                        <a:lnSpc>
                          <a:spcPct val="100000"/>
                        </a:lnSpc>
                        <a:spcBef>
                          <a:spcPts val="0"/>
                        </a:spcBef>
                        <a:spcAft>
                          <a:spcPts val="0"/>
                        </a:spcAft>
                        <a:buClrTx/>
                        <a:buSzTx/>
                        <a:buFontTx/>
                        <a:buNone/>
                        <a:tabLst/>
                        <a:defRPr/>
                      </a:pPr>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･２学期貸出開始</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･放送等による読書</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推進</a:t>
                      </a:r>
                    </a:p>
                  </a:txBody>
                  <a:tcPr>
                    <a:solidFill>
                      <a:schemeClr val="bg1"/>
                    </a:solidFill>
                  </a:tcPr>
                </a:tc>
                <a:extLst>
                  <a:ext uri="{0D108BD9-81ED-4DB2-BD59-A6C34878D82A}">
                    <a16:rowId xmlns:a16="http://schemas.microsoft.com/office/drawing/2014/main" val="3326424358"/>
                  </a:ext>
                </a:extLst>
              </a:tr>
              <a:tr h="453304">
                <a:tc>
                  <a:txBody>
                    <a:bodyPr/>
                    <a:lstStyle/>
                    <a:p>
                      <a:pPr algn="ctr"/>
                      <a:r>
                        <a:rPr kumimoji="1" lang="en-US" altLang="ja-JP" sz="1000" dirty="0">
                          <a:latin typeface="BIZ UDゴシック" panose="020B0400000000000000" pitchFamily="49" charset="-128"/>
                          <a:ea typeface="BIZ UDゴシック" panose="020B0400000000000000" pitchFamily="49" charset="-128"/>
                        </a:rPr>
                        <a:t>10</a:t>
                      </a:r>
                    </a:p>
                    <a:p>
                      <a:pPr algn="ctr"/>
                      <a:r>
                        <a:rPr kumimoji="1" lang="ja-JP" altLang="en-US" sz="1000" dirty="0">
                          <a:latin typeface="BIZ UDゴシック" panose="020B0400000000000000" pitchFamily="49" charset="-128"/>
                          <a:ea typeface="BIZ UDゴシック" panose="020B0400000000000000" pitchFamily="49" charset="-128"/>
                        </a:rPr>
                        <a:t>月</a:t>
                      </a:r>
                    </a:p>
                  </a:txBody>
                  <a:tcPr anchor="ctr">
                    <a:solidFill>
                      <a:schemeClr val="accent1">
                        <a:lumMod val="20000"/>
                        <a:lumOff val="80000"/>
                      </a:schemeClr>
                    </a:solidFill>
                  </a:tcPr>
                </a:tc>
                <a:tc rowSpan="2">
                  <a:txBody>
                    <a:bodyPr/>
                    <a:lstStyle/>
                    <a:p>
                      <a:r>
                        <a:rPr kumimoji="1" lang="ja-JP" altLang="en-US" sz="900" dirty="0">
                          <a:latin typeface="BIZ UDゴシック" panose="020B0400000000000000" pitchFamily="49" charset="-128"/>
                          <a:ea typeface="BIZ UDゴシック" panose="020B0400000000000000" pitchFamily="49" charset="-128"/>
                        </a:rPr>
                        <a:t>･全国読書週間</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a:t>
                      </a:r>
                      <a:r>
                        <a:rPr kumimoji="1" lang="en-US" altLang="ja-JP" sz="900" dirty="0">
                          <a:latin typeface="BIZ UDゴシック" panose="020B0400000000000000" pitchFamily="49" charset="-128"/>
                          <a:ea typeface="BIZ UDゴシック" panose="020B0400000000000000" pitchFamily="49" charset="-128"/>
                        </a:rPr>
                        <a:t>10/23</a:t>
                      </a:r>
                    </a:p>
                    <a:p>
                      <a:r>
                        <a:rPr kumimoji="1" lang="ja-JP" altLang="en-US" sz="900" dirty="0">
                          <a:latin typeface="BIZ UDゴシック" panose="020B0400000000000000" pitchFamily="49" charset="-128"/>
                          <a:ea typeface="BIZ UDゴシック" panose="020B0400000000000000" pitchFamily="49" charset="-128"/>
                        </a:rPr>
                        <a:t>　　 ～</a:t>
                      </a:r>
                      <a:r>
                        <a:rPr kumimoji="1" lang="en-US" altLang="ja-JP" sz="900" dirty="0">
                          <a:latin typeface="BIZ UDゴシック" panose="020B0400000000000000" pitchFamily="49" charset="-128"/>
                          <a:ea typeface="BIZ UDゴシック" panose="020B0400000000000000" pitchFamily="49" charset="-128"/>
                        </a:rPr>
                        <a:t>11/10</a:t>
                      </a:r>
                      <a:r>
                        <a:rPr kumimoji="1" lang="ja-JP" altLang="en-US" sz="900" dirty="0">
                          <a:latin typeface="BIZ UDゴシック" panose="020B0400000000000000" pitchFamily="49" charset="-128"/>
                          <a:ea typeface="BIZ UDゴシック" panose="020B0400000000000000" pitchFamily="49" charset="-128"/>
                        </a:rPr>
                        <a:t>）</a:t>
                      </a: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･全国読書週間の計画、 </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準備</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･図書委員への読み聞か</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せ指導</a:t>
                      </a:r>
                    </a:p>
                  </a:txBody>
                  <a:tcPr>
                    <a:solidFill>
                      <a:schemeClr val="bg1"/>
                    </a:solidFill>
                  </a:tcPr>
                </a:tc>
                <a:tc>
                  <a:txBody>
                    <a:bodyPr/>
                    <a:lstStyle/>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･読み聞かせのため</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の選書、練習</a:t>
                      </a:r>
                    </a:p>
                  </a:txBody>
                  <a:tcPr>
                    <a:solidFill>
                      <a:schemeClr val="bg1"/>
                    </a:solidFill>
                  </a:tcPr>
                </a:tc>
                <a:extLst>
                  <a:ext uri="{0D108BD9-81ED-4DB2-BD59-A6C34878D82A}">
                    <a16:rowId xmlns:a16="http://schemas.microsoft.com/office/drawing/2014/main" val="490784490"/>
                  </a:ext>
                </a:extLst>
              </a:tr>
              <a:tr h="453304">
                <a:tc>
                  <a:txBody>
                    <a:bodyPr/>
                    <a:lstStyle/>
                    <a:p>
                      <a:pPr algn="ctr"/>
                      <a:r>
                        <a:rPr kumimoji="1" lang="en-US" altLang="ja-JP" sz="1000" dirty="0">
                          <a:latin typeface="BIZ UDゴシック" panose="020B0400000000000000" pitchFamily="49" charset="-128"/>
                          <a:ea typeface="BIZ UDゴシック" panose="020B0400000000000000" pitchFamily="49" charset="-128"/>
                        </a:rPr>
                        <a:t>11</a:t>
                      </a:r>
                    </a:p>
                    <a:p>
                      <a:pPr algn="ctr"/>
                      <a:r>
                        <a:rPr kumimoji="1" lang="ja-JP" altLang="en-US" sz="1000" dirty="0">
                          <a:latin typeface="BIZ UDゴシック" panose="020B0400000000000000" pitchFamily="49" charset="-128"/>
                          <a:ea typeface="BIZ UDゴシック" panose="020B0400000000000000" pitchFamily="49" charset="-128"/>
                        </a:rPr>
                        <a:t>月</a:t>
                      </a:r>
                    </a:p>
                  </a:txBody>
                  <a:tcPr anchor="ctr">
                    <a:solidFill>
                      <a:schemeClr val="accent1">
                        <a:lumMod val="20000"/>
                        <a:lumOff val="80000"/>
                      </a:schemeClr>
                    </a:solidFill>
                  </a:tcPr>
                </a:tc>
                <a:tc vMerge="1">
                  <a:txBody>
                    <a:bodyPr/>
                    <a:lstStyle/>
                    <a:p>
                      <a:r>
                        <a:rPr kumimoji="1" lang="ja-JP" altLang="en-US" dirty="0"/>
                        <a:t>全国読書週間</a:t>
                      </a:r>
                    </a:p>
                  </a:txBody>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dirty="0">
                          <a:latin typeface="BIZ UDゴシック" panose="020B0400000000000000" pitchFamily="49" charset="-128"/>
                          <a:ea typeface="BIZ UDゴシック" panose="020B0400000000000000" pitchFamily="49" charset="-128"/>
                        </a:rPr>
                        <a:t>･読書イベントへの支援</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･冬休み中の読書につい</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ての指導</a:t>
                      </a:r>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･読書イベントへの支援</a:t>
                      </a:r>
                      <a:endParaRPr kumimoji="1" lang="en-US" altLang="ja-JP" sz="900" dirty="0">
                        <a:latin typeface="BIZ UDゴシック" panose="020B0400000000000000" pitchFamily="49" charset="-128"/>
                        <a:ea typeface="BIZ UDゴシック" panose="020B0400000000000000" pitchFamily="49" charset="-128"/>
                      </a:endParaRPr>
                    </a:p>
                    <a:p>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･読書イベントへの支援</a:t>
                      </a:r>
                      <a:endParaRPr kumimoji="1" lang="en-US" altLang="ja-JP" sz="900" dirty="0">
                        <a:latin typeface="BIZ UDゴシック" panose="020B0400000000000000" pitchFamily="49" charset="-128"/>
                        <a:ea typeface="BIZ UDゴシック" panose="020B0400000000000000" pitchFamily="49" charset="-128"/>
                      </a:endParaRPr>
                    </a:p>
                    <a:p>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･読書イベント</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･読み聞かせ</a:t>
                      </a:r>
                    </a:p>
                  </a:txBody>
                  <a:tcPr>
                    <a:solidFill>
                      <a:schemeClr val="bg1"/>
                    </a:solidFill>
                  </a:tcPr>
                </a:tc>
                <a:extLst>
                  <a:ext uri="{0D108BD9-81ED-4DB2-BD59-A6C34878D82A}">
                    <a16:rowId xmlns:a16="http://schemas.microsoft.com/office/drawing/2014/main" val="1210428532"/>
                  </a:ext>
                </a:extLst>
              </a:tr>
              <a:tr h="284549">
                <a:tc>
                  <a:txBody>
                    <a:bodyPr/>
                    <a:lstStyle/>
                    <a:p>
                      <a:pPr algn="ctr"/>
                      <a:r>
                        <a:rPr kumimoji="1" lang="en-US" altLang="ja-JP" sz="1000" dirty="0">
                          <a:latin typeface="BIZ UDゴシック" panose="020B0400000000000000" pitchFamily="49" charset="-128"/>
                          <a:ea typeface="BIZ UDゴシック" panose="020B0400000000000000" pitchFamily="49" charset="-128"/>
                        </a:rPr>
                        <a:t>12</a:t>
                      </a:r>
                    </a:p>
                    <a:p>
                      <a:pPr algn="ctr"/>
                      <a:r>
                        <a:rPr kumimoji="1" lang="ja-JP" altLang="en-US" sz="1000" dirty="0">
                          <a:latin typeface="BIZ UDゴシック" panose="020B0400000000000000" pitchFamily="49" charset="-128"/>
                          <a:ea typeface="BIZ UDゴシック" panose="020B0400000000000000" pitchFamily="49" charset="-128"/>
                        </a:rPr>
                        <a:t>月</a:t>
                      </a:r>
                      <a:endParaRPr kumimoji="1" lang="en-US" altLang="ja-JP" sz="1000" dirty="0">
                        <a:latin typeface="BIZ UDゴシック" panose="020B0400000000000000" pitchFamily="49" charset="-128"/>
                        <a:ea typeface="BIZ UDゴシック" panose="020B0400000000000000" pitchFamily="49" charset="-128"/>
                      </a:endParaRPr>
                    </a:p>
                  </a:txBody>
                  <a:tcPr anchor="ctr">
                    <a:solidFill>
                      <a:schemeClr val="accent1">
                        <a:lumMod val="20000"/>
                        <a:lumOff val="80000"/>
                      </a:schemeClr>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･冬休み長期貸</a:t>
                      </a:r>
                      <a:endParaRPr kumimoji="1" lang="en-US" altLang="ja-JP" sz="900" dirty="0">
                        <a:latin typeface="BIZ UDゴシック" panose="020B0400000000000000" pitchFamily="49" charset="-128"/>
                        <a:ea typeface="BIZ UDゴシック" panose="020B0400000000000000" pitchFamily="49" charset="-128"/>
                      </a:endParaRPr>
                    </a:p>
                    <a:p>
                      <a:r>
                        <a:rPr kumimoji="1" lang="en-US" altLang="ja-JP" sz="900" dirty="0">
                          <a:latin typeface="BIZ UDゴシック" panose="020B0400000000000000" pitchFamily="49" charset="-128"/>
                          <a:ea typeface="BIZ UDゴシック" panose="020B0400000000000000" pitchFamily="49" charset="-128"/>
                        </a:rPr>
                        <a:t> </a:t>
                      </a:r>
                      <a:r>
                        <a:rPr kumimoji="1" lang="ja-JP" altLang="en-US" sz="900" dirty="0">
                          <a:latin typeface="BIZ UDゴシック" panose="020B0400000000000000" pitchFamily="49" charset="-128"/>
                          <a:ea typeface="BIZ UDゴシック" panose="020B0400000000000000" pitchFamily="49" charset="-128"/>
                        </a:rPr>
                        <a:t>し出し</a:t>
                      </a: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endParaRPr kumimoji="1" lang="en-US" altLang="ja-JP" sz="900" spc="-80" baseline="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spc="-80" baseline="0" dirty="0">
                          <a:latin typeface="BIZ UDゴシック" panose="020B0400000000000000" pitchFamily="49" charset="-128"/>
                          <a:ea typeface="BIZ UDゴシック" panose="020B0400000000000000" pitchFamily="49" charset="-128"/>
                        </a:rPr>
                        <a:t>･新着図書の受け入れ、</a:t>
                      </a:r>
                      <a:endParaRPr kumimoji="1" lang="en-US" altLang="ja-JP" sz="900" spc="-80" baseline="0" dirty="0">
                        <a:latin typeface="BIZ UDゴシック" panose="020B0400000000000000" pitchFamily="49" charset="-128"/>
                        <a:ea typeface="BIZ UDゴシック" panose="020B0400000000000000" pitchFamily="49" charset="-128"/>
                      </a:endParaRPr>
                    </a:p>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spc="-80" baseline="0" dirty="0">
                          <a:latin typeface="BIZ UDゴシック" panose="020B0400000000000000" pitchFamily="49" charset="-128"/>
                          <a:ea typeface="BIZ UDゴシック" panose="020B0400000000000000" pitchFamily="49" charset="-128"/>
                        </a:rPr>
                        <a:t> 紹介、配架</a:t>
                      </a:r>
                      <a:endParaRPr kumimoji="1" lang="en-US" altLang="ja-JP" sz="900" spc="-80" baseline="0" dirty="0">
                        <a:latin typeface="BIZ UDゴシック" panose="020B0400000000000000" pitchFamily="49" charset="-128"/>
                        <a:ea typeface="BIZ UDゴシック" panose="020B0400000000000000" pitchFamily="49" charset="-128"/>
                      </a:endParaRPr>
                    </a:p>
                    <a:p>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･２学期の活動の</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反省</a:t>
                      </a:r>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extLst>
                  <a:ext uri="{0D108BD9-81ED-4DB2-BD59-A6C34878D82A}">
                    <a16:rowId xmlns:a16="http://schemas.microsoft.com/office/drawing/2014/main" val="44902721"/>
                  </a:ext>
                </a:extLst>
              </a:tr>
              <a:tr h="485524">
                <a:tc>
                  <a:txBody>
                    <a:bodyPr/>
                    <a:lstStyle/>
                    <a:p>
                      <a:pPr algn="ctr"/>
                      <a:r>
                        <a:rPr kumimoji="1" lang="ja-JP" altLang="en-US" sz="1000" dirty="0">
                          <a:latin typeface="BIZ UDゴシック" panose="020B0400000000000000" pitchFamily="49" charset="-128"/>
                          <a:ea typeface="BIZ UDゴシック" panose="020B0400000000000000" pitchFamily="49" charset="-128"/>
                        </a:rPr>
                        <a:t>１</a:t>
                      </a:r>
                      <a:endParaRPr kumimoji="1" lang="en-US" altLang="ja-JP" sz="1000" dirty="0">
                        <a:latin typeface="BIZ UDゴシック" panose="020B0400000000000000" pitchFamily="49" charset="-128"/>
                        <a:ea typeface="BIZ UDゴシック" panose="020B0400000000000000" pitchFamily="49" charset="-128"/>
                      </a:endParaRPr>
                    </a:p>
                    <a:p>
                      <a:pPr algn="ctr"/>
                      <a:r>
                        <a:rPr kumimoji="1" lang="ja-JP" altLang="en-US" sz="1000" dirty="0">
                          <a:latin typeface="BIZ UDゴシック" panose="020B0400000000000000" pitchFamily="49" charset="-128"/>
                          <a:ea typeface="BIZ UDゴシック" panose="020B0400000000000000" pitchFamily="49" charset="-128"/>
                        </a:rPr>
                        <a:t>月</a:t>
                      </a:r>
                    </a:p>
                  </a:txBody>
                  <a:tcPr anchor="ctr">
                    <a:solidFill>
                      <a:schemeClr val="accent1">
                        <a:lumMod val="20000"/>
                        <a:lumOff val="80000"/>
                      </a:schemeClr>
                    </a:solidFill>
                  </a:tcPr>
                </a:tc>
                <a:tc>
                  <a:txBody>
                    <a:bodyPr/>
                    <a:lstStyle/>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dirty="0">
                          <a:latin typeface="BIZ UDゴシック" panose="020B0400000000000000" pitchFamily="49" charset="-128"/>
                          <a:ea typeface="BIZ UDゴシック" panose="020B0400000000000000" pitchFamily="49" charset="-128"/>
                        </a:rPr>
                        <a:t>･図書委員への読み聞か  </a:t>
                      </a:r>
                      <a:endParaRPr kumimoji="1" lang="en-US" altLang="ja-JP" sz="900" dirty="0">
                        <a:latin typeface="BIZ UDゴシック" panose="020B0400000000000000" pitchFamily="49" charset="-128"/>
                        <a:ea typeface="BIZ UDゴシック" panose="020B0400000000000000" pitchFamily="49" charset="-128"/>
                      </a:endParaRPr>
                    </a:p>
                    <a:p>
                      <a:pPr marL="0" marR="0" lvl="0" indent="0" algn="l" defTabSz="514350" rtl="0" eaLnBrk="1" fontAlgn="auto" latinLnBrk="0" hangingPunct="1">
                        <a:lnSpc>
                          <a:spcPct val="100000"/>
                        </a:lnSpc>
                        <a:spcBef>
                          <a:spcPts val="0"/>
                        </a:spcBef>
                        <a:spcAft>
                          <a:spcPts val="0"/>
                        </a:spcAft>
                        <a:buClrTx/>
                        <a:buSzTx/>
                        <a:buFontTx/>
                        <a:buNone/>
                        <a:tabLst/>
                        <a:defRPr/>
                      </a:pPr>
                      <a:r>
                        <a:rPr kumimoji="1" lang="en-US" altLang="ja-JP" sz="900" dirty="0">
                          <a:latin typeface="BIZ UDゴシック" panose="020B0400000000000000" pitchFamily="49" charset="-128"/>
                          <a:ea typeface="BIZ UDゴシック" panose="020B0400000000000000" pitchFamily="49" charset="-128"/>
                        </a:rPr>
                        <a:t> </a:t>
                      </a:r>
                      <a:r>
                        <a:rPr kumimoji="1" lang="ja-JP" altLang="en-US" sz="900" dirty="0">
                          <a:latin typeface="BIZ UDゴシック" panose="020B0400000000000000" pitchFamily="49" charset="-128"/>
                          <a:ea typeface="BIZ UDゴシック" panose="020B0400000000000000" pitchFamily="49" charset="-128"/>
                        </a:rPr>
                        <a:t>せ指導</a:t>
                      </a:r>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･３学期貸出開始</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･読み聞かせのため </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の選書、練習</a:t>
                      </a:r>
                    </a:p>
                  </a:txBody>
                  <a:tcPr>
                    <a:solidFill>
                      <a:schemeClr val="bg1"/>
                    </a:solidFill>
                  </a:tcPr>
                </a:tc>
                <a:extLst>
                  <a:ext uri="{0D108BD9-81ED-4DB2-BD59-A6C34878D82A}">
                    <a16:rowId xmlns:a16="http://schemas.microsoft.com/office/drawing/2014/main" val="3730852645"/>
                  </a:ext>
                </a:extLst>
              </a:tr>
              <a:tr h="516004">
                <a:tc>
                  <a:txBody>
                    <a:bodyPr/>
                    <a:lstStyle/>
                    <a:p>
                      <a:pPr algn="ctr"/>
                      <a:r>
                        <a:rPr kumimoji="1" lang="ja-JP" altLang="en-US" sz="1000" dirty="0">
                          <a:latin typeface="BIZ UDゴシック" panose="020B0400000000000000" pitchFamily="49" charset="-128"/>
                          <a:ea typeface="BIZ UDゴシック" panose="020B0400000000000000" pitchFamily="49" charset="-128"/>
                        </a:rPr>
                        <a:t>２</a:t>
                      </a:r>
                      <a:endParaRPr kumimoji="1" lang="en-US" altLang="ja-JP" sz="1000" dirty="0">
                        <a:latin typeface="BIZ UDゴシック" panose="020B0400000000000000" pitchFamily="49" charset="-128"/>
                        <a:ea typeface="BIZ UDゴシック" panose="020B0400000000000000" pitchFamily="49" charset="-128"/>
                      </a:endParaRPr>
                    </a:p>
                    <a:p>
                      <a:pPr algn="ctr"/>
                      <a:r>
                        <a:rPr kumimoji="1" lang="ja-JP" altLang="en-US" sz="1000" dirty="0">
                          <a:latin typeface="BIZ UDゴシック" panose="020B0400000000000000" pitchFamily="49" charset="-128"/>
                          <a:ea typeface="BIZ UDゴシック" panose="020B0400000000000000" pitchFamily="49" charset="-128"/>
                        </a:rPr>
                        <a:t>月</a:t>
                      </a:r>
                    </a:p>
                  </a:txBody>
                  <a:tcPr anchor="ctr">
                    <a:solidFill>
                      <a:schemeClr val="accent1">
                        <a:lumMod val="20000"/>
                        <a:lumOff val="80000"/>
                      </a:schemeClr>
                    </a:solidFill>
                  </a:tcPr>
                </a:tc>
                <a:tc>
                  <a:txBody>
                    <a:bodyPr/>
                    <a:lstStyle/>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･読み聞かせ</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･６年生を送る会に</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向けた掲示物準備</a:t>
                      </a:r>
                    </a:p>
                  </a:txBody>
                  <a:tcPr>
                    <a:solidFill>
                      <a:schemeClr val="bg1"/>
                    </a:solidFill>
                  </a:tcPr>
                </a:tc>
                <a:extLst>
                  <a:ext uri="{0D108BD9-81ED-4DB2-BD59-A6C34878D82A}">
                    <a16:rowId xmlns:a16="http://schemas.microsoft.com/office/drawing/2014/main" val="3081775093"/>
                  </a:ext>
                </a:extLst>
              </a:tr>
              <a:tr h="815947">
                <a:tc>
                  <a:txBody>
                    <a:bodyPr/>
                    <a:lstStyle/>
                    <a:p>
                      <a:pPr algn="ctr"/>
                      <a:r>
                        <a:rPr kumimoji="1" lang="ja-JP" altLang="en-US" sz="1000" dirty="0">
                          <a:latin typeface="BIZ UDゴシック" panose="020B0400000000000000" pitchFamily="49" charset="-128"/>
                          <a:ea typeface="BIZ UDゴシック" panose="020B0400000000000000" pitchFamily="49" charset="-128"/>
                        </a:rPr>
                        <a:t>３</a:t>
                      </a:r>
                      <a:endParaRPr kumimoji="1" lang="en-US" altLang="ja-JP" sz="1000" dirty="0">
                        <a:latin typeface="BIZ UDゴシック" panose="020B0400000000000000" pitchFamily="49" charset="-128"/>
                        <a:ea typeface="BIZ UDゴシック" panose="020B0400000000000000" pitchFamily="49" charset="-128"/>
                      </a:endParaRPr>
                    </a:p>
                    <a:p>
                      <a:pPr algn="ctr"/>
                      <a:r>
                        <a:rPr kumimoji="1" lang="ja-JP" altLang="en-US" sz="1000" dirty="0">
                          <a:latin typeface="BIZ UDゴシック" panose="020B0400000000000000" pitchFamily="49" charset="-128"/>
                          <a:ea typeface="BIZ UDゴシック" panose="020B0400000000000000" pitchFamily="49" charset="-128"/>
                        </a:rPr>
                        <a:t>月</a:t>
                      </a:r>
                    </a:p>
                  </a:txBody>
                  <a:tcPr anchor="ctr">
                    <a:solidFill>
                      <a:schemeClr val="accent1">
                        <a:lumMod val="20000"/>
                        <a:lumOff val="80000"/>
                      </a:schemeClr>
                    </a:solidFill>
                  </a:tcPr>
                </a:tc>
                <a:tc>
                  <a:txBody>
                    <a:bodyPr/>
                    <a:lstStyle/>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･春休み中の読書につい</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ての指導</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･職員作業</a:t>
                      </a:r>
                      <a:endParaRPr kumimoji="1" lang="en-US" altLang="ja-JP" sz="900" dirty="0">
                        <a:latin typeface="BIZ UDゴシック" panose="020B0400000000000000" pitchFamily="49" charset="-128"/>
                        <a:ea typeface="BIZ UDゴシック" panose="020B0400000000000000" pitchFamily="49" charset="-128"/>
                      </a:endParaRPr>
                    </a:p>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spc="-100" baseline="0" dirty="0">
                          <a:latin typeface="BIZ UDゴシック" panose="020B0400000000000000" pitchFamily="49" charset="-128"/>
                          <a:ea typeface="BIZ UDゴシック" panose="020B0400000000000000" pitchFamily="49" charset="-128"/>
                        </a:rPr>
                        <a:t>（環境整備、廃棄作業）</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･利用状況のまとめ</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･各種計画の総括</a:t>
                      </a: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dirty="0">
                          <a:latin typeface="BIZ UDゴシック" panose="020B0400000000000000" pitchFamily="49" charset="-128"/>
                          <a:ea typeface="BIZ UDゴシック" panose="020B0400000000000000" pitchFamily="49" charset="-128"/>
                        </a:rPr>
                        <a:t>･蔵書点検、図書修理</a:t>
                      </a:r>
                      <a:endParaRPr kumimoji="1" lang="en-US" altLang="ja-JP" sz="900" dirty="0">
                        <a:latin typeface="BIZ UDゴシック" panose="020B0400000000000000" pitchFamily="49" charset="-128"/>
                        <a:ea typeface="BIZ UDゴシック" panose="020B0400000000000000" pitchFamily="49" charset="-128"/>
                      </a:endParaRPr>
                    </a:p>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900" dirty="0">
                          <a:latin typeface="BIZ UDゴシック" panose="020B0400000000000000" pitchFamily="49" charset="-128"/>
                          <a:ea typeface="BIZ UDゴシック" panose="020B0400000000000000" pitchFamily="49" charset="-128"/>
                        </a:rPr>
                        <a:t>･蔵書点検、図書修理</a:t>
                      </a:r>
                      <a:endParaRPr kumimoji="1" lang="en-US" altLang="ja-JP" sz="900" dirty="0">
                        <a:latin typeface="BIZ UDゴシック" panose="020B0400000000000000" pitchFamily="49" charset="-128"/>
                        <a:ea typeface="BIZ UDゴシック" panose="020B0400000000000000" pitchFamily="49" charset="-128"/>
                      </a:endParaRPr>
                    </a:p>
                    <a:p>
                      <a:endParaRPr kumimoji="1" lang="ja-JP" altLang="en-US" sz="900" dirty="0">
                        <a:latin typeface="BIZ UDゴシック" panose="020B0400000000000000" pitchFamily="49" charset="-128"/>
                        <a:ea typeface="BIZ UDゴシック" panose="020B0400000000000000" pitchFamily="49" charset="-128"/>
                      </a:endParaRPr>
                    </a:p>
                  </a:txBody>
                  <a:tcPr>
                    <a:solidFill>
                      <a:schemeClr val="bg1"/>
                    </a:solidFill>
                  </a:tcPr>
                </a:tc>
                <a:tc>
                  <a:txBody>
                    <a:bodyPr/>
                    <a:lstStyle/>
                    <a:p>
                      <a:r>
                        <a:rPr kumimoji="1" lang="ja-JP" altLang="en-US" sz="900" dirty="0">
                          <a:latin typeface="BIZ UDゴシック" panose="020B0400000000000000" pitchFamily="49" charset="-128"/>
                          <a:ea typeface="BIZ UDゴシック" panose="020B0400000000000000" pitchFamily="49" charset="-128"/>
                        </a:rPr>
                        <a:t>･１年間の活動の</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 反省</a:t>
                      </a:r>
                      <a:endParaRPr kumimoji="1" lang="en-US" altLang="ja-JP" sz="900" dirty="0">
                        <a:latin typeface="BIZ UDゴシック" panose="020B0400000000000000" pitchFamily="49" charset="-128"/>
                        <a:ea typeface="BIZ UDゴシック" panose="020B0400000000000000" pitchFamily="49" charset="-128"/>
                      </a:endParaRPr>
                    </a:p>
                    <a:p>
                      <a:r>
                        <a:rPr kumimoji="1" lang="ja-JP" altLang="en-US" sz="900" dirty="0">
                          <a:latin typeface="BIZ UDゴシック" panose="020B0400000000000000" pitchFamily="49" charset="-128"/>
                          <a:ea typeface="BIZ UDゴシック" panose="020B0400000000000000" pitchFamily="49" charset="-128"/>
                        </a:rPr>
                        <a:t>･書架のそうじ</a:t>
                      </a:r>
                      <a:endParaRPr kumimoji="1" lang="en-US" altLang="ja-JP" sz="900" dirty="0">
                        <a:latin typeface="BIZ UDゴシック" panose="020B0400000000000000" pitchFamily="49" charset="-128"/>
                        <a:ea typeface="BIZ UDゴシック" panose="020B0400000000000000" pitchFamily="49" charset="-128"/>
                      </a:endParaRPr>
                    </a:p>
                  </a:txBody>
                  <a:tcPr>
                    <a:solidFill>
                      <a:schemeClr val="bg1"/>
                    </a:solidFill>
                  </a:tcPr>
                </a:tc>
                <a:extLst>
                  <a:ext uri="{0D108BD9-81ED-4DB2-BD59-A6C34878D82A}">
                    <a16:rowId xmlns:a16="http://schemas.microsoft.com/office/drawing/2014/main" val="3234729291"/>
                  </a:ext>
                </a:extLst>
              </a:tr>
            </a:tbl>
          </a:graphicData>
        </a:graphic>
      </p:graphicFrame>
      <p:sp>
        <p:nvSpPr>
          <p:cNvPr id="6" name="吹き出し: 角を丸めた四角形 5">
            <a:extLst>
              <a:ext uri="{FF2B5EF4-FFF2-40B4-BE49-F238E27FC236}">
                <a16:creationId xmlns:a16="http://schemas.microsoft.com/office/drawing/2014/main" id="{3DD5007F-B6E8-4F0E-64CD-D33A861D99DA}"/>
              </a:ext>
            </a:extLst>
          </p:cNvPr>
          <p:cNvSpPr/>
          <p:nvPr/>
        </p:nvSpPr>
        <p:spPr>
          <a:xfrm>
            <a:off x="48190" y="8887056"/>
            <a:ext cx="2560898" cy="846755"/>
          </a:xfrm>
          <a:prstGeom prst="wedgeRoundRectCallout">
            <a:avLst>
              <a:gd name="adj1" fmla="val -22548"/>
              <a:gd name="adj2" fmla="val -97272"/>
              <a:gd name="adj3" fmla="val 16667"/>
            </a:avLst>
          </a:prstGeom>
          <a:solidFill>
            <a:schemeClr val="accent5">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rPr>
              <a:t>１</a:t>
            </a:r>
            <a:r>
              <a:rPr kumimoji="1" lang="ja-JP" altLang="en-US" sz="1050" dirty="0">
                <a:solidFill>
                  <a:schemeClr val="tx1"/>
                </a:solidFill>
              </a:rPr>
              <a:t>年間を通して、それぞれの月にどのような学校図書館や読書に関わる行事があるかを示します。</a:t>
            </a:r>
          </a:p>
        </p:txBody>
      </p:sp>
      <p:sp>
        <p:nvSpPr>
          <p:cNvPr id="11" name="吹き出し: 角を丸めた四角形 10">
            <a:extLst>
              <a:ext uri="{FF2B5EF4-FFF2-40B4-BE49-F238E27FC236}">
                <a16:creationId xmlns:a16="http://schemas.microsoft.com/office/drawing/2014/main" id="{E4ED1897-B618-48B8-AC51-7262B773868D}"/>
              </a:ext>
            </a:extLst>
          </p:cNvPr>
          <p:cNvSpPr/>
          <p:nvPr/>
        </p:nvSpPr>
        <p:spPr>
          <a:xfrm>
            <a:off x="3304032" y="8887055"/>
            <a:ext cx="3230880" cy="846755"/>
          </a:xfrm>
          <a:prstGeom prst="wedgeRoundRectCallout">
            <a:avLst>
              <a:gd name="adj1" fmla="val -1890"/>
              <a:gd name="adj2" fmla="val -84063"/>
              <a:gd name="adj3" fmla="val 16667"/>
            </a:avLst>
          </a:prstGeom>
          <a:solidFill>
            <a:schemeClr val="accent5">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chemeClr val="tx1"/>
                </a:solidFill>
              </a:rPr>
              <a:t>図書ボランティアとの連携を図るためには、協力内容を明確にし、活動後には教職員と図書ボランティアで意見交流することが大切です。</a:t>
            </a:r>
          </a:p>
        </p:txBody>
      </p:sp>
    </p:spTree>
    <p:extLst>
      <p:ext uri="{BB962C8B-B14F-4D97-AF65-F5344CB8AC3E}">
        <p14:creationId xmlns:p14="http://schemas.microsoft.com/office/powerpoint/2010/main" val="8534103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6811</TotalTime>
  <Words>551</Words>
  <Application>Microsoft Office PowerPoint</Application>
  <PresentationFormat>A4 210 x 297 mm</PresentationFormat>
  <Paragraphs>125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UDゴシック</vt:lpstr>
      <vt:lpstr>ＭＳ ゴシック</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学校図書館の手引</dc:title>
  <dc:creator>井岡 直人</dc:creator>
  <cp:lastModifiedBy>井岡 直人</cp:lastModifiedBy>
  <cp:revision>524</cp:revision>
  <cp:lastPrinted>2023-02-14T10:07:20Z</cp:lastPrinted>
  <dcterms:created xsi:type="dcterms:W3CDTF">2022-10-17T10:00:07Z</dcterms:created>
  <dcterms:modified xsi:type="dcterms:W3CDTF">2023-03-16T00:44:12Z</dcterms:modified>
</cp:coreProperties>
</file>