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3" r:id="rId4"/>
  </p:sldMasterIdLst>
  <p:notesMasterIdLst>
    <p:notesMasterId r:id="rId7"/>
  </p:notesMasterIdLst>
  <p:sldIdLst>
    <p:sldId id="256" r:id="rId5"/>
    <p:sldId id="257" r:id="rId6"/>
  </p:sldIdLst>
  <p:sldSz cx="7559675" cy="1069181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90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CC99FF"/>
    <a:srgbClr val="CCFFCC"/>
    <a:srgbClr val="FFCCCC"/>
    <a:srgbClr val="FFFFCC"/>
    <a:srgbClr val="E22D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2597" y="101"/>
      </p:cViewPr>
      <p:guideLst>
        <p:guide orient="horz" pos="3390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448" cy="497838"/>
          </a:xfrm>
          <a:prstGeom prst="rect">
            <a:avLst/>
          </a:prstGeom>
        </p:spPr>
        <p:txBody>
          <a:bodyPr vert="horz" lIns="91300" tIns="45650" rIns="91300" bIns="4565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4" y="1"/>
            <a:ext cx="2945448" cy="497838"/>
          </a:xfrm>
          <a:prstGeom prst="rect">
            <a:avLst/>
          </a:prstGeom>
        </p:spPr>
        <p:txBody>
          <a:bodyPr vert="horz" lIns="91300" tIns="45650" rIns="91300" bIns="45650" rtlCol="0"/>
          <a:lstStyle>
            <a:lvl1pPr algn="r">
              <a:defRPr sz="1200"/>
            </a:lvl1pPr>
          </a:lstStyle>
          <a:p>
            <a:fld id="{2A1519E3-E233-47F3-BC24-360B37B6F654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0" tIns="45650" rIns="91300" bIns="4565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77028"/>
            <a:ext cx="5437506" cy="3908187"/>
          </a:xfrm>
          <a:prstGeom prst="rect">
            <a:avLst/>
          </a:prstGeom>
        </p:spPr>
        <p:txBody>
          <a:bodyPr vert="horz" lIns="91300" tIns="45650" rIns="91300" bIns="4565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800"/>
            <a:ext cx="2945448" cy="497838"/>
          </a:xfrm>
          <a:prstGeom prst="rect">
            <a:avLst/>
          </a:prstGeom>
        </p:spPr>
        <p:txBody>
          <a:bodyPr vert="horz" lIns="91300" tIns="45650" rIns="91300" bIns="4565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4" y="9428800"/>
            <a:ext cx="2945448" cy="497838"/>
          </a:xfrm>
          <a:prstGeom prst="rect">
            <a:avLst/>
          </a:prstGeom>
        </p:spPr>
        <p:txBody>
          <a:bodyPr vert="horz" lIns="91300" tIns="45650" rIns="91300" bIns="45650" rtlCol="0" anchor="b"/>
          <a:lstStyle>
            <a:lvl1pPr algn="r">
              <a:defRPr sz="1200"/>
            </a:lvl1pPr>
          </a:lstStyle>
          <a:p>
            <a:fld id="{8671066C-90C4-44B4-9EA5-FACED2408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80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71066C-90C4-44B4-9EA5-FACED24082F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914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B2AAE5-B87E-4DA9-8721-E0BFC95C2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0917C72-C544-49E3-82CB-A9BB0B43C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472C41-8492-4FF3-A882-952295AB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057E-EEFA-4A08-83D8-49997DCAED5F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67C070-00EE-493B-A9D8-3756D047D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A0918-3000-4CC7-9901-8D356FC64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145-1365-468D-9F3F-FA6D4628CF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065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53C70D-DA6E-4EAA-AA8F-E5B17DFC7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1A9179E-D942-466E-BD28-41EB96C70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C949B4-0F54-4C2B-96E6-6A2D92474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057E-EEFA-4A08-83D8-49997DCAED5F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736EEF-0DBC-4A7B-9EE6-C9BF1C992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6B9579-30BD-4EF4-8210-200F36D0B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145-1365-468D-9F3F-FA6D4628CF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992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6FBFEEC-CE14-491F-983E-247DE42C0D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060139B-C6B8-4408-8758-1B0D81C9B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7CC0DE-1BB2-442B-9CF7-177A99242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057E-EEFA-4A08-83D8-49997DCAED5F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FEA556-289C-452A-AD83-8742AAC12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2C056E-914D-4A9F-A9E3-9C40EE4EC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145-1365-468D-9F3F-FA6D4628CF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214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4964B1-D847-408D-9E19-FB91C1203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F6A4BF-8A06-4FD9-A6AB-C73599B41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F8825D-54A4-431D-A0A4-A56263E14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057E-EEFA-4A08-83D8-49997DCAED5F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BBE188-7618-4841-8CF0-2F92DCA2B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559CE1-4E80-4360-922F-EA82FB708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145-1365-468D-9F3F-FA6D4628CF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57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ABF2A9-C3E7-464D-98A5-378DB25EE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5DBF6F7-9BED-4767-82C4-1B6F25085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FDCD76-0DB5-4C3D-95F6-25E5EE2C5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057E-EEFA-4A08-83D8-49997DCAED5F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61ADE3-7D01-4F8C-BC86-EE3318F26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359097-4586-477F-BA5D-109B4A3AE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145-1365-468D-9F3F-FA6D4628CF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81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789CAC-1D9B-42AD-A93C-B80DD65A9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E4FA91-0532-4D06-BDF2-2194EF915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2483A7D-D14F-49D7-82D8-21D1ACCF3D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C7F1A0-021B-4570-AA60-AB605FEB3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057E-EEFA-4A08-83D8-49997DCAED5F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0E3CA8-45C3-40DB-8F51-112418B78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837AD3-A029-4967-A4E5-360431933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145-1365-468D-9F3F-FA6D4628CF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672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60DE85-CCAC-4300-A0C7-A9386890E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2FA504F-10D7-4FFE-B1FE-72284F3C0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67719F1-6830-4516-918D-2F9605791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82E5802-7B62-4B6B-927C-6450C720AE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33E90C5-49B3-4E17-8DF0-1D38C94579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11CB526-C819-4696-A894-C3EC0064E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057E-EEFA-4A08-83D8-49997DCAED5F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6EA47DC-041A-4C24-AA60-F0B800E13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1C54D17-F72A-48D6-890B-8D6771997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145-1365-468D-9F3F-FA6D4628CF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088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D01BD0-5ACB-4BEA-8169-D0DF47D10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B949E7A-9E17-47E9-8456-AB041FC7D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057E-EEFA-4A08-83D8-49997DCAED5F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ED3DD0D-980F-4122-9940-E87A7AACF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A68653-D3D0-4AC9-9772-E610C3168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145-1365-468D-9F3F-FA6D4628CF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357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9BDFDC9-8256-4036-A2A1-EEB3B1566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057E-EEFA-4A08-83D8-49997DCAED5F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0663A8D-4792-4BCB-8AD6-006ACD9ED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F98CAD2-DF56-4EEE-A455-3FAD748A4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145-1365-468D-9F3F-FA6D4628CF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741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ED47D1-A171-4B11-B8E8-8A2189BD1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173FCA-460F-4733-A985-7EA30E2DD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B5193FC-0AF5-4415-A49F-5A11B9B9A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52BA7CE-2950-458A-8CA9-D746A55B3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057E-EEFA-4A08-83D8-49997DCAED5F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2820BD5-3472-4451-9E19-CF4FA1F93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3C9B38-57D7-4338-A411-15FDFC9EB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145-1365-468D-9F3F-FA6D4628CF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035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12F557-AD31-4812-B160-E93B88D75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55B844E-814A-49B4-AE9C-A4D5029F71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A74E3D1-4729-4B1A-B774-08A5CF5B5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7E82C2-BFA5-4768-B11A-7FB4F29FB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4057E-EEFA-4A08-83D8-49997DCAED5F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3B7A2B8-2834-46FC-96C9-923667BA5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4A2D41-11AD-4E06-B779-09B695D7E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145-1365-468D-9F3F-FA6D4628CF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75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D41AC58-D5B0-451E-A583-840341494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40680F-9CA3-4DF5-AB52-2B8ADD319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488350-F2FE-40AA-81B2-02EA6F466E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4057E-EEFA-4A08-83D8-49997DCAED5F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F28EED-7E36-478A-9E11-CE85B786B6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739421-5285-4396-85C0-DCB8E093D4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61145-1365-468D-9F3F-FA6D4628CF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95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kumimoji="1"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2723F3E9-4850-4D8A-B269-E79B2C53FCFC}"/>
              </a:ext>
            </a:extLst>
          </p:cNvPr>
          <p:cNvSpPr/>
          <p:nvPr/>
        </p:nvSpPr>
        <p:spPr>
          <a:xfrm>
            <a:off x="1969027" y="-2927709"/>
            <a:ext cx="6114738" cy="836833"/>
          </a:xfrm>
          <a:prstGeom prst="rect">
            <a:avLst/>
          </a:prstGeom>
          <a:noFill/>
          <a:ln w="158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493456">
              <a:defRPr/>
            </a:pPr>
            <a:endParaRPr lang="ja-JP" altLang="en-US" sz="2590" kern="0">
              <a:solidFill>
                <a:srgbClr val="7D3650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479990DE-B298-47AE-9773-1793F663B861}"/>
              </a:ext>
            </a:extLst>
          </p:cNvPr>
          <p:cNvSpPr txBox="1"/>
          <p:nvPr/>
        </p:nvSpPr>
        <p:spPr>
          <a:xfrm>
            <a:off x="-325" y="9586974"/>
            <a:ext cx="7560000" cy="769441"/>
          </a:xfrm>
          <a:prstGeom prst="rect">
            <a:avLst/>
          </a:prstGeom>
          <a:solidFill>
            <a:srgbClr val="CCCCFF">
              <a:alpha val="50196"/>
            </a:srgb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20000" defTabSz="493456"/>
            <a:r>
              <a:rPr lang="en-US" altLang="ja-JP" sz="1600" b="1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&lt;</a:t>
            </a:r>
            <a:r>
              <a:rPr lang="ja-JP" altLang="en-US" sz="1600" b="1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お問い合わせ</a:t>
            </a:r>
            <a:r>
              <a:rPr lang="en-US" altLang="ja-JP" sz="1600" b="1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&gt;</a:t>
            </a:r>
          </a:p>
          <a:p>
            <a:pPr marL="720000" defTabSz="493456"/>
            <a:r>
              <a:rPr lang="ja-JP" altLang="en-US" sz="1400" b="1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奈良県産業振興総合センター 機械・電気・材料グループ　近藤</a:t>
            </a:r>
            <a:endParaRPr lang="en-US" altLang="ja-JP" sz="1400" b="1" dirty="0"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marL="720000" defTabSz="493456"/>
            <a:r>
              <a:rPr lang="ja-JP" altLang="en-US" sz="1400" b="1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　　　　　　　　　　　　　　　　　　　　　　　</a:t>
            </a:r>
            <a:r>
              <a:rPr lang="en-US" altLang="ja-JP" sz="1400" b="1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TEL</a:t>
            </a:r>
            <a:r>
              <a:rPr lang="ja-JP" altLang="en-US" sz="1400" b="1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：０７４２</a:t>
            </a:r>
            <a:r>
              <a:rPr lang="en-US" altLang="ja-JP" sz="1400" b="1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-31-9113</a:t>
            </a:r>
            <a:r>
              <a:rPr lang="ja-JP" altLang="en-US" sz="1400" b="1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（直通）</a:t>
            </a:r>
            <a:endParaRPr lang="en-US" altLang="ja-JP" sz="1400" b="1" dirty="0"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F9D69BDE-27CB-414D-A4FF-22A0366A8BED}"/>
              </a:ext>
            </a:extLst>
          </p:cNvPr>
          <p:cNvSpPr/>
          <p:nvPr/>
        </p:nvSpPr>
        <p:spPr>
          <a:xfrm>
            <a:off x="678385" y="2819828"/>
            <a:ext cx="6583651" cy="604780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defTabSz="493456"/>
            <a:endParaRPr lang="en-US" altLang="ja-JP" sz="7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93456"/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日　　　時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】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 令和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4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年１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1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月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22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日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(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火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)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 ①１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3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：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0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０～１４：３０、 ②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15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：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0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０～１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6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：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3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０</a:t>
            </a:r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93456"/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　　　　　　　　　　　　　　　　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12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月</a:t>
            </a:r>
            <a:r>
              <a:rPr lang="ja-JP" altLang="en-US" sz="1200" dirty="0">
                <a:solidFill>
                  <a:schemeClr val="bg1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０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7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日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(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水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) 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③１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3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：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0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０～１４：３０、 ④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15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：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0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０～１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6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：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3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０</a:t>
            </a:r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93456"/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93456"/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場　　　所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】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 奈良県産業振興総合センター （奈良市柏木町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129-1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）</a:t>
            </a:r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93456"/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93456"/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対　　　象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】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 県内事業所にお勤めの研究者・技術者の方</a:t>
            </a:r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93456"/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　　　　　　　　　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当センターの蛍光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X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線分析装置を</a:t>
            </a:r>
            <a:r>
              <a:rPr lang="ja-JP" altLang="en-US" sz="1200" u="sng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利用したことがない方を優先いたします。</a:t>
            </a:r>
            <a:endParaRPr lang="en-US" altLang="ja-JP" sz="1200" u="sng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93456"/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93456"/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定　　　員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】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 各回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1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名限定　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定員に達した時点で締め切ります。</a:t>
            </a:r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93456"/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93456"/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費　    用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】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 無料</a:t>
            </a:r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93456"/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93456"/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使用機器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】</a:t>
            </a:r>
            <a:r>
              <a:rPr lang="ja-JP" altLang="en-US" sz="1200" u="sng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  <a:sym typeface="Wingdings" panose="05000000000000000000" pitchFamily="2" charset="2"/>
              </a:rPr>
              <a:t>蛍光</a:t>
            </a:r>
            <a:r>
              <a:rPr lang="en-US" altLang="ja-JP" sz="1200" u="sng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  <a:sym typeface="Wingdings" panose="05000000000000000000" pitchFamily="2" charset="2"/>
              </a:rPr>
              <a:t>X</a:t>
            </a:r>
            <a:r>
              <a:rPr lang="ja-JP" altLang="en-US" sz="1200" u="sng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  <a:sym typeface="Wingdings" panose="05000000000000000000" pitchFamily="2" charset="2"/>
              </a:rPr>
              <a:t>線分析装置　</a:t>
            </a:r>
            <a:r>
              <a:rPr lang="en-US" altLang="ja-JP" sz="1200" u="sng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  <a:sym typeface="Wingdings" panose="05000000000000000000" pitchFamily="2" charset="2"/>
              </a:rPr>
              <a:t>(</a:t>
            </a:r>
            <a:r>
              <a:rPr lang="ja-JP" altLang="en-US" sz="1200" u="sng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株</a:t>
            </a:r>
            <a:r>
              <a:rPr lang="en-US" altLang="ja-JP" sz="1200" u="sng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)</a:t>
            </a:r>
            <a:r>
              <a:rPr lang="ja-JP" altLang="en-US" sz="1200" u="sng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リガク　</a:t>
            </a:r>
            <a:r>
              <a:rPr lang="en-US" altLang="ja-JP" sz="1200" u="sng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ZSX-</a:t>
            </a:r>
            <a:r>
              <a:rPr lang="en-US" altLang="ja-JP" sz="1200" u="sng" dirty="0" err="1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PrimusⅡ</a:t>
            </a:r>
            <a:endParaRPr lang="en-US" altLang="ja-JP" sz="1200" u="sng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marL="809625" defTabSz="493456"/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試料に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X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線を照射</a:t>
            </a:r>
            <a:r>
              <a:rPr lang="ja-JP" altLang="en-US" sz="1200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した際に発生する元素固有の蛍光</a:t>
            </a:r>
            <a:r>
              <a:rPr lang="en-US" altLang="ja-JP" sz="1200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X</a:t>
            </a:r>
            <a:r>
              <a:rPr lang="ja-JP" altLang="en-US" sz="1200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線を分析することで、</a:t>
            </a:r>
            <a:endParaRPr lang="en-US" altLang="ja-JP" sz="1200" dirty="0"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marL="809625" defTabSz="493456"/>
            <a:r>
              <a:rPr lang="ja-JP" altLang="en-US" sz="1200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試料表面を構成している元素</a:t>
            </a:r>
            <a:r>
              <a:rPr lang="en-US" altLang="ja-JP" sz="1200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(</a:t>
            </a:r>
            <a:r>
              <a:rPr lang="en-US" altLang="ja-JP" sz="1200" baseline="30000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6</a:t>
            </a:r>
            <a:r>
              <a:rPr lang="en-US" altLang="ja-JP" sz="1200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C</a:t>
            </a:r>
            <a:r>
              <a:rPr lang="ja-JP" altLang="en-US" sz="1200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～</a:t>
            </a:r>
            <a:r>
              <a:rPr lang="en-US" altLang="ja-JP" sz="1200" baseline="30000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92</a:t>
            </a:r>
            <a:r>
              <a:rPr lang="en-US" altLang="ja-JP" sz="1200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U)</a:t>
            </a:r>
            <a:r>
              <a:rPr lang="ja-JP" altLang="en-US" sz="1200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の半定量分析を非破壊で行えます。</a:t>
            </a:r>
            <a:endParaRPr lang="en-US" altLang="ja-JP" sz="1200" dirty="0"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marL="1080000" indent="-274638" defTabSz="493456"/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marL="1080000" indent="-274638" defTabSz="493456"/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＜試料形態＞</a:t>
            </a:r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marL="1080000" indent="-274638" defTabSz="493456"/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・バルクや粉末試料など</a:t>
            </a:r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marL="1080000" indent="-274638" defTabSz="493456"/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表面が平坦であること（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φ30mm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、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20mm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など）</a:t>
            </a:r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marL="1080000" indent="-274638" defTabSz="493456"/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＜利用用途例＞</a:t>
            </a:r>
          </a:p>
          <a:p>
            <a:pPr marL="1080000" indent="-274638" defTabSz="493456"/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・良品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/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不良品、自社品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/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他社品の違いを元素組成から比較</a:t>
            </a:r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marL="1080000" indent="-274638" defTabSz="493456"/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・有害元素の含有量調査（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RoHS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指令、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ELV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指令対策など）</a:t>
            </a:r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marL="719138" indent="-719138" defTabSz="493456"/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marL="719138" indent="-719138" defTabSz="493456"/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講　　　 師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】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　産業技術研究部　機械・電気・材料グループ　主任研究員　近藤</a:t>
            </a:r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marL="719138" indent="-719138" defTabSz="493456"/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　　　　　　　　　　＜専門分野は合成化学、現在は錯体化合物など機能性材料の研究開発に従事＞</a:t>
            </a:r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marL="719138" indent="-719138" defTabSz="493456"/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93456"/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申込方法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】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 下記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URL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より必要事項を入力の上、１１月２２日（火）開催分は１１月１５日（火）まで、</a:t>
            </a:r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93456"/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　　　　　　　　　　１２月７日（水）開催分は１１月３０日（水）までにお申し込みください。</a:t>
            </a:r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indent="809625" defTabSz="493456"/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　</a:t>
            </a:r>
            <a:r>
              <a:rPr lang="en-US" altLang="ja-JP" sz="1200" dirty="0"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https://forms.office.com/r/ra7DRrPc9i</a:t>
            </a:r>
          </a:p>
          <a:p>
            <a:pPr indent="809625" defTabSz="493456"/>
            <a:endParaRPr lang="en-US" altLang="ja-JP" sz="4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93456"/>
            <a:endParaRPr lang="en-US" altLang="ja-JP" sz="4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93456"/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　　　　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セミナーで試験的に分析したい試料がありましたら、事前にご相談ください。</a:t>
            </a:r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93456"/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　　　　</a:t>
            </a:r>
            <a:r>
              <a:rPr lang="en-US" altLang="ja-JP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当日は上記のほか、化学合成に関するご相談も併せてお受けします。</a:t>
            </a:r>
            <a:endParaRPr lang="en-US" altLang="ja-JP" sz="1200" dirty="0"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</p:txBody>
      </p:sp>
      <p:pic>
        <p:nvPicPr>
          <p:cNvPr id="62" name="図 61">
            <a:extLst>
              <a:ext uri="{FF2B5EF4-FFF2-40B4-BE49-F238E27FC236}">
                <a16:creationId xmlns:a16="http://schemas.microsoft.com/office/drawing/2014/main" id="{8CCE4BD6-7525-4A66-8A82-6AD6486BD5B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44529" y="167726"/>
            <a:ext cx="3600000" cy="479614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1E336954-52CF-44DC-BA04-EA85C7187DA4}"/>
              </a:ext>
            </a:extLst>
          </p:cNvPr>
          <p:cNvSpPr/>
          <p:nvPr/>
        </p:nvSpPr>
        <p:spPr>
          <a:xfrm>
            <a:off x="599168" y="8983581"/>
            <a:ext cx="6330341" cy="48212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 defTabSz="493456"/>
            <a:r>
              <a:rPr lang="ja-JP" altLang="en-US" sz="1050" dirty="0">
                <a:solidFill>
                  <a:srgbClr val="FF0000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　★新型コロナウイルス感染症拡大防止のため、少人数に絞って開催します。当センターにご来所されましたら、正面玄関での体温チェックと手指消毒、所内では常時マスクの着用にご協力をお願いいたします。</a:t>
            </a:r>
            <a:endParaRPr kumimoji="1" lang="ja-JP" altLang="en-US" sz="105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EBF79B5-778F-478E-AE4A-3D9FD7CBDFF5}"/>
              </a:ext>
            </a:extLst>
          </p:cNvPr>
          <p:cNvSpPr/>
          <p:nvPr/>
        </p:nvSpPr>
        <p:spPr>
          <a:xfrm>
            <a:off x="0" y="744129"/>
            <a:ext cx="7559675" cy="900000"/>
          </a:xfrm>
          <a:prstGeom prst="rect">
            <a:avLst/>
          </a:prstGeom>
          <a:solidFill>
            <a:srgbClr val="CCCC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5509">
              <a:defRPr/>
            </a:pPr>
            <a:r>
              <a:rPr lang="ja-JP" altLang="en-US" sz="2000" b="1" kern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化学分析 </a:t>
            </a:r>
            <a:r>
              <a:rPr lang="en-US" altLang="ja-JP" sz="2000" b="1" kern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One to One </a:t>
            </a:r>
            <a:r>
              <a:rPr lang="ja-JP" altLang="en-US" sz="2000" b="1" kern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セミナーのご案内</a:t>
            </a:r>
            <a:endParaRPr lang="en-US" altLang="ja-JP" sz="2000" b="1" kern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algn="ctr" defTabSz="455509">
              <a:defRPr/>
            </a:pPr>
            <a:r>
              <a:rPr lang="en-US" altLang="ja-JP" sz="2400" b="1" kern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-</a:t>
            </a:r>
            <a:r>
              <a:rPr lang="ja-JP" altLang="en-US" sz="2400" b="1" kern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蛍光</a:t>
            </a:r>
            <a:r>
              <a:rPr lang="en-US" altLang="ja-JP" sz="2400" b="1" kern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X</a:t>
            </a:r>
            <a:r>
              <a:rPr lang="ja-JP" altLang="en-US" sz="2400" b="1" kern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線分析法による元素分析</a:t>
            </a:r>
            <a:r>
              <a:rPr lang="en-US" altLang="ja-JP" sz="2400" b="1" kern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-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9A0AB9EA-826E-4E22-BC12-E583B799E4F0}"/>
              </a:ext>
            </a:extLst>
          </p:cNvPr>
          <p:cNvSpPr/>
          <p:nvPr/>
        </p:nvSpPr>
        <p:spPr>
          <a:xfrm>
            <a:off x="293980" y="1801551"/>
            <a:ext cx="6971389" cy="95764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93456"/>
            <a:r>
              <a:rPr lang="ja-JP" altLang="en-US" sz="1400" dirty="0"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　</a:t>
            </a:r>
            <a:r>
              <a:rPr lang="ja-JP" altLang="en-US" sz="1400" dirty="0">
                <a:solidFill>
                  <a:schemeClr val="accent1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 </a:t>
            </a:r>
            <a:r>
              <a:rPr lang="ja-JP" altLang="en-US" sz="1400" dirty="0">
                <a:solidFill>
                  <a:schemeClr val="tx1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「蛍光</a:t>
            </a:r>
            <a:r>
              <a:rPr lang="en-US" altLang="ja-JP" sz="1400" dirty="0">
                <a:solidFill>
                  <a:schemeClr val="tx1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X</a:t>
            </a:r>
            <a:r>
              <a:rPr lang="ja-JP" altLang="en-US" sz="1400" dirty="0">
                <a:solidFill>
                  <a:schemeClr val="tx1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線分析法」は、</a:t>
            </a:r>
            <a:r>
              <a:rPr lang="ja-JP" altLang="en-US" sz="1350" dirty="0">
                <a:solidFill>
                  <a:schemeClr val="tx1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材料の構成元素を把握する方法の一つで、研究開発や品質管理の現場でしばしば利用されています。今回のセミナーでは、汎用的なファンダメンタル・パラメーター法による元素分析について、センター研究員が個別形式（各回</a:t>
            </a:r>
            <a:r>
              <a:rPr lang="en-US" altLang="ja-JP" sz="1350" dirty="0">
                <a:solidFill>
                  <a:schemeClr val="tx1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1</a:t>
            </a:r>
            <a:r>
              <a:rPr lang="ja-JP" altLang="en-US" sz="1350" dirty="0">
                <a:solidFill>
                  <a:schemeClr val="tx1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名限定）で解説します。</a:t>
            </a:r>
            <a:endParaRPr lang="en-US" altLang="ja-JP" sz="1350" dirty="0">
              <a:solidFill>
                <a:schemeClr val="tx1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098C3434-A4DE-A635-7A39-BAD71917DB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892" y="5751400"/>
            <a:ext cx="1606144" cy="1205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11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AFCA115-ABF6-4095-8DC2-C3ACF4549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4249" y="3749303"/>
            <a:ext cx="4974222" cy="3385234"/>
          </a:xfrm>
          <a:prstGeom prst="rect">
            <a:avLst/>
          </a:prstGeom>
        </p:spPr>
      </p:pic>
      <p:sp>
        <p:nvSpPr>
          <p:cNvPr id="8" name="吹き出し: 角を丸めた四角形 63">
            <a:extLst>
              <a:ext uri="{FF2B5EF4-FFF2-40B4-BE49-F238E27FC236}">
                <a16:creationId xmlns:a16="http://schemas.microsoft.com/office/drawing/2014/main" id="{844C14D9-B138-4CE5-BE44-49A24C660659}"/>
              </a:ext>
            </a:extLst>
          </p:cNvPr>
          <p:cNvSpPr/>
          <p:nvPr/>
        </p:nvSpPr>
        <p:spPr>
          <a:xfrm>
            <a:off x="177293" y="898902"/>
            <a:ext cx="7553818" cy="2656675"/>
          </a:xfrm>
          <a:prstGeom prst="wedgeRoundRectCallout">
            <a:avLst>
              <a:gd name="adj1" fmla="val -26179"/>
              <a:gd name="adj2" fmla="val -45613"/>
              <a:gd name="adj3" fmla="val 16667"/>
            </a:avLst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5867" tIns="35867" rIns="35867" bIns="35867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defTabSz="455509">
              <a:defRPr/>
            </a:pPr>
            <a:r>
              <a:rPr lang="ja-JP" altLang="en-US" sz="1400" kern="0" dirty="0">
                <a:ln w="0"/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奈良県産業振興総合センター</a:t>
            </a:r>
            <a:endParaRPr lang="en-US" altLang="ja-JP" sz="1400" kern="0" dirty="0">
              <a:ln w="0"/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55509">
              <a:defRPr/>
            </a:pPr>
            <a:r>
              <a:rPr lang="ja-JP" altLang="en-US" sz="1400" kern="0" dirty="0">
                <a:ln w="0"/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　〒</a:t>
            </a:r>
            <a:r>
              <a:rPr lang="en-US" altLang="ja-JP" sz="1400" kern="0" dirty="0">
                <a:ln w="0"/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630-8031</a:t>
            </a:r>
            <a:r>
              <a:rPr lang="ja-JP" altLang="en-US" sz="1400" kern="0" dirty="0">
                <a:ln w="0"/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　奈良市柏木町</a:t>
            </a:r>
            <a:r>
              <a:rPr lang="en-US" altLang="ja-JP" sz="1400" kern="0" dirty="0">
                <a:ln w="0"/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129-1</a:t>
            </a:r>
            <a:endParaRPr lang="ja-JP" altLang="en-US" sz="1400" kern="0" dirty="0">
              <a:ln w="0"/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55509">
              <a:defRPr/>
            </a:pPr>
            <a:r>
              <a:rPr lang="ja-JP" altLang="en-US" sz="1400" kern="0" dirty="0">
                <a:ln w="0"/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　</a:t>
            </a:r>
            <a:r>
              <a:rPr lang="en-US" altLang="ja-JP" sz="1400" kern="0" dirty="0">
                <a:ln w="0"/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TEL</a:t>
            </a:r>
            <a:r>
              <a:rPr lang="ja-JP" altLang="en-US" sz="1400" kern="0" dirty="0">
                <a:ln w="0"/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：</a:t>
            </a:r>
            <a:r>
              <a:rPr lang="en-US" altLang="ja-JP" sz="1400" kern="0" dirty="0">
                <a:ln w="0"/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0742-33-0863</a:t>
            </a:r>
            <a:r>
              <a:rPr lang="ja-JP" altLang="en-US" sz="1400" kern="0" dirty="0">
                <a:ln w="0"/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（研究部代表）</a:t>
            </a:r>
            <a:endParaRPr lang="en-US" altLang="ja-JP" sz="1400" kern="0" dirty="0">
              <a:ln w="0"/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55509">
              <a:defRPr/>
            </a:pPr>
            <a:endParaRPr lang="en-US" altLang="ja-JP" sz="1400" kern="0" dirty="0">
              <a:ln w="0"/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55509">
              <a:defRPr/>
            </a:pPr>
            <a:r>
              <a:rPr lang="ja-JP" altLang="en-US" sz="1200" kern="0" dirty="0">
                <a:ln w="0"/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★電車・バスでお越しの方</a:t>
            </a:r>
          </a:p>
          <a:p>
            <a:pPr defTabSz="455509">
              <a:defRPr/>
            </a:pPr>
            <a:r>
              <a:rPr lang="ja-JP" altLang="en-US" sz="1200" kern="0" dirty="0">
                <a:ln w="0"/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　近鉄橿原線「西ノ京」駅下車、東へ</a:t>
            </a:r>
            <a:r>
              <a:rPr lang="en-US" altLang="ja-JP" sz="1200" kern="0" dirty="0">
                <a:ln w="0"/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1.5</a:t>
            </a:r>
            <a:r>
              <a:rPr lang="ja-JP" altLang="en-US" sz="1200" kern="0" dirty="0">
                <a:ln w="0"/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ｋｍ（徒歩約２０分）</a:t>
            </a:r>
            <a:endParaRPr lang="en-US" altLang="ja-JP" sz="1200" kern="0" dirty="0">
              <a:ln w="0"/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55509">
              <a:defRPr/>
            </a:pPr>
            <a:r>
              <a:rPr lang="ja-JP" altLang="en-US" sz="1200" kern="0" dirty="0">
                <a:ln w="0"/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「近鉄奈良」駅、「ＪＲ奈良」駅西口から奈良交通バス（２８系統）「恋の窪町」行き－「柏木町南」下車</a:t>
            </a:r>
            <a:endParaRPr lang="en-US" altLang="ja-JP" sz="1200" kern="0" dirty="0">
              <a:ln w="0"/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55509">
              <a:defRPr/>
            </a:pPr>
            <a:r>
              <a:rPr lang="ja-JP" altLang="en-US" sz="1200" kern="0" dirty="0">
                <a:ln w="0"/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（バス乗車時間約２０分）、西へ</a:t>
            </a:r>
            <a:r>
              <a:rPr lang="en-US" altLang="ja-JP" sz="1200" kern="0" dirty="0">
                <a:ln w="0"/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0.6</a:t>
            </a:r>
            <a:r>
              <a:rPr lang="ja-JP" altLang="en-US" sz="1200" kern="0" dirty="0">
                <a:ln w="0"/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ｋｍ（徒歩約６分）</a:t>
            </a:r>
            <a:endParaRPr lang="en-US" altLang="ja-JP" sz="1200" kern="0" dirty="0">
              <a:ln w="0"/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55509">
              <a:defRPr/>
            </a:pPr>
            <a:endParaRPr lang="en-US" altLang="ja-JP" sz="1200" kern="0" dirty="0">
              <a:ln w="0"/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55509">
              <a:defRPr/>
            </a:pPr>
            <a:r>
              <a:rPr lang="ja-JP" altLang="en-US" sz="1200" kern="0" dirty="0">
                <a:ln w="0"/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★お車でお越しの方</a:t>
            </a:r>
            <a:endParaRPr lang="en-US" altLang="ja-JP" sz="1200" kern="0" dirty="0">
              <a:ln w="0"/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 defTabSz="455509">
              <a:defRPr/>
            </a:pPr>
            <a:r>
              <a:rPr lang="ja-JP" altLang="en-US" sz="1200" kern="0" dirty="0">
                <a:ln w="0"/>
                <a:solidFill>
                  <a:prstClr val="black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　センター内の駐車場をご利用ください。</a:t>
            </a:r>
            <a:endParaRPr lang="en-US" altLang="ja-JP" sz="1400" kern="0" dirty="0">
              <a:ln w="0"/>
              <a:solidFill>
                <a:prstClr val="black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</p:txBody>
      </p:sp>
      <p:sp>
        <p:nvSpPr>
          <p:cNvPr id="7" name="吹き出し: 角を丸めた四角形 63">
            <a:extLst>
              <a:ext uri="{FF2B5EF4-FFF2-40B4-BE49-F238E27FC236}">
                <a16:creationId xmlns:a16="http://schemas.microsoft.com/office/drawing/2014/main" id="{405E91CE-AE5E-48FB-9786-ABFC00C7AA8B}"/>
              </a:ext>
            </a:extLst>
          </p:cNvPr>
          <p:cNvSpPr/>
          <p:nvPr/>
        </p:nvSpPr>
        <p:spPr>
          <a:xfrm>
            <a:off x="-106882" y="402546"/>
            <a:ext cx="7776000" cy="510240"/>
          </a:xfrm>
          <a:prstGeom prst="wedgeRoundRectCallout">
            <a:avLst>
              <a:gd name="adj1" fmla="val -26179"/>
              <a:gd name="adj2" fmla="val -45613"/>
              <a:gd name="adj3" fmla="val 16667"/>
            </a:avLst>
          </a:prstGeom>
          <a:solidFill>
            <a:srgbClr val="CCCCFF">
              <a:alpha val="50196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5867" tIns="35867" rIns="35867" bIns="35867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 defTabSz="455509">
              <a:defRPr/>
            </a:pPr>
            <a:r>
              <a:rPr lang="ja-JP" altLang="en-US" sz="2400" b="1" kern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アクセス方法</a:t>
            </a:r>
            <a:endParaRPr lang="en-US" altLang="ja-JP" sz="2400" b="1" kern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4631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B452EC0CE86D0478A2C33E1FC850184" ma:contentTypeVersion="8" ma:contentTypeDescription="新しいドキュメントを作成します。" ma:contentTypeScope="" ma:versionID="344bb43d03499caf33a8a99ec1a0adc7">
  <xsd:schema xmlns:xsd="http://www.w3.org/2001/XMLSchema" xmlns:xs="http://www.w3.org/2001/XMLSchema" xmlns:p="http://schemas.microsoft.com/office/2006/metadata/properties" xmlns:ns2="851d45d3-ee27-4b19-a4fa-e28d34309089" targetNamespace="http://schemas.microsoft.com/office/2006/metadata/properties" ma:root="true" ma:fieldsID="d70a906f192afccf84521c85f27efc72" ns2:_="">
    <xsd:import namespace="851d45d3-ee27-4b19-a4fa-e28d343090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1d45d3-ee27-4b19-a4fa-e28d343090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C2EC70-D603-4742-B5AC-BD5BB810219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51d45d3-ee27-4b19-a4fa-e28d3430908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1A478A5-A9C8-4988-95B9-4EF3AD4ECB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1d45d3-ee27-4b19-a4fa-e28d343090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9BCD786-E385-4BF7-AD2A-3C6074C172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2961</TotalTime>
  <Words>704</Words>
  <Application>Microsoft Office PowerPoint</Application>
  <PresentationFormat>ユーザー設定</PresentationFormat>
  <Paragraphs>54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UD Digi Kyokasho NK-B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MASUYAMA F</dc:creator>
  <cp:lastModifiedBy>近藤　千尋</cp:lastModifiedBy>
  <cp:revision>105</cp:revision>
  <cp:lastPrinted>2022-10-04T01:22:41Z</cp:lastPrinted>
  <dcterms:created xsi:type="dcterms:W3CDTF">2019-10-02T08:46:53Z</dcterms:created>
  <dcterms:modified xsi:type="dcterms:W3CDTF">2022-10-04T01:26:36Z</dcterms:modified>
</cp:coreProperties>
</file>