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3" r:id="rId4"/>
  </p:sldMasterIdLst>
  <p:notesMasterIdLst>
    <p:notesMasterId r:id="rId7"/>
  </p:notesMasterIdLst>
  <p:sldIdLst>
    <p:sldId id="256" r:id="rId5"/>
    <p:sldId id="257" r:id="rId6"/>
  </p:sldIdLst>
  <p:sldSz cx="7559675" cy="1069181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90"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CCCC"/>
    <a:srgbClr val="FFFFCC"/>
    <a:srgbClr val="E22D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2597" y="101"/>
      </p:cViewPr>
      <p:guideLst>
        <p:guide orient="horz" pos="3390"/>
        <p:guide pos="238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448" cy="497838"/>
          </a:xfrm>
          <a:prstGeom prst="rect">
            <a:avLst/>
          </a:prstGeom>
        </p:spPr>
        <p:txBody>
          <a:bodyPr vert="horz" lIns="91300" tIns="45650" rIns="91300" bIns="4565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1"/>
            <a:ext cx="2945448" cy="497838"/>
          </a:xfrm>
          <a:prstGeom prst="rect">
            <a:avLst/>
          </a:prstGeom>
        </p:spPr>
        <p:txBody>
          <a:bodyPr vert="horz" lIns="91300" tIns="45650" rIns="91300" bIns="45650" rtlCol="0"/>
          <a:lstStyle>
            <a:lvl1pPr algn="r">
              <a:defRPr sz="1200"/>
            </a:lvl1pPr>
          </a:lstStyle>
          <a:p>
            <a:fld id="{2A1519E3-E233-47F3-BC24-360B37B6F654}" type="datetimeFigureOut">
              <a:rPr kumimoji="1" lang="ja-JP" altLang="en-US" smtClean="0"/>
              <a:t>2022/10/3</a:t>
            </a:fld>
            <a:endParaRPr kumimoji="1" lang="ja-JP" altLang="en-US"/>
          </a:p>
        </p:txBody>
      </p:sp>
      <p:sp>
        <p:nvSpPr>
          <p:cNvPr id="4" name="スライド イメージ プレースホルダー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300" tIns="45650" rIns="91300" bIns="45650" rtlCol="0" anchor="ctr"/>
          <a:lstStyle/>
          <a:p>
            <a:endParaRPr lang="ja-JP" altLang="en-US"/>
          </a:p>
        </p:txBody>
      </p:sp>
      <p:sp>
        <p:nvSpPr>
          <p:cNvPr id="5" name="ノート プレースホルダー 4"/>
          <p:cNvSpPr>
            <a:spLocks noGrp="1"/>
          </p:cNvSpPr>
          <p:nvPr>
            <p:ph type="body" sz="quarter" idx="3"/>
          </p:nvPr>
        </p:nvSpPr>
        <p:spPr>
          <a:xfrm>
            <a:off x="680085" y="4777028"/>
            <a:ext cx="5437506" cy="3908187"/>
          </a:xfrm>
          <a:prstGeom prst="rect">
            <a:avLst/>
          </a:prstGeom>
        </p:spPr>
        <p:txBody>
          <a:bodyPr vert="horz" lIns="91300" tIns="45650" rIns="91300" bIns="4565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0"/>
            <a:ext cx="2945448" cy="497838"/>
          </a:xfrm>
          <a:prstGeom prst="rect">
            <a:avLst/>
          </a:prstGeom>
        </p:spPr>
        <p:txBody>
          <a:bodyPr vert="horz" lIns="91300" tIns="45650" rIns="91300" bIns="4565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0"/>
            <a:ext cx="2945448" cy="497838"/>
          </a:xfrm>
          <a:prstGeom prst="rect">
            <a:avLst/>
          </a:prstGeom>
        </p:spPr>
        <p:txBody>
          <a:bodyPr vert="horz" lIns="91300" tIns="45650" rIns="91300" bIns="45650" rtlCol="0" anchor="b"/>
          <a:lstStyle>
            <a:lvl1pPr algn="r">
              <a:defRPr sz="1200"/>
            </a:lvl1pPr>
          </a:lstStyle>
          <a:p>
            <a:fld id="{8671066C-90C4-44B4-9EA5-FACED24082FD}" type="slidenum">
              <a:rPr kumimoji="1" lang="ja-JP" altLang="en-US" smtClean="0"/>
              <a:t>‹#›</a:t>
            </a:fld>
            <a:endParaRPr kumimoji="1" lang="ja-JP" altLang="en-US"/>
          </a:p>
        </p:txBody>
      </p:sp>
    </p:spTree>
    <p:extLst>
      <p:ext uri="{BB962C8B-B14F-4D97-AF65-F5344CB8AC3E}">
        <p14:creationId xmlns:p14="http://schemas.microsoft.com/office/powerpoint/2010/main" val="20948026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71066C-90C4-44B4-9EA5-FACED24082FD}" type="slidenum">
              <a:rPr kumimoji="1" lang="ja-JP" altLang="en-US" smtClean="0"/>
              <a:t>1</a:t>
            </a:fld>
            <a:endParaRPr kumimoji="1" lang="ja-JP" altLang="en-US"/>
          </a:p>
        </p:txBody>
      </p:sp>
    </p:spTree>
    <p:extLst>
      <p:ext uri="{BB962C8B-B14F-4D97-AF65-F5344CB8AC3E}">
        <p14:creationId xmlns:p14="http://schemas.microsoft.com/office/powerpoint/2010/main" val="316691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B2AAE5-B87E-4DA9-8721-E0BFC95C21F2}"/>
              </a:ext>
            </a:extLst>
          </p:cNvPr>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0917C72-C544-49E3-82CB-A9BB0B43CAAB}"/>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B472C41-8492-4FF3-A882-952295AB9FEB}"/>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5" name="フッター プレースホルダー 4">
            <a:extLst>
              <a:ext uri="{FF2B5EF4-FFF2-40B4-BE49-F238E27FC236}">
                <a16:creationId xmlns:a16="http://schemas.microsoft.com/office/drawing/2014/main" id="{5167C070-00EE-493B-A9D8-3756D047DBC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1A0918-3000-4CC7-9901-8D356FC64F04}"/>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284806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3C70D-DA6E-4EAA-AA8F-E5B17DFC724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A9179E-D942-466E-BD28-41EB96C70A4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C949B4-0F54-4C2B-96E6-6A2D9247472A}"/>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5" name="フッター プレースホルダー 4">
            <a:extLst>
              <a:ext uri="{FF2B5EF4-FFF2-40B4-BE49-F238E27FC236}">
                <a16:creationId xmlns:a16="http://schemas.microsoft.com/office/drawing/2014/main" id="{75736EEF-0DBC-4A7B-9EE6-C9BF1C992A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96B9579-30BD-4EF4-8210-200F36D0B04A}"/>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4256992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6FBFEEC-CE14-491F-983E-247DE42C0D04}"/>
              </a:ext>
            </a:extLst>
          </p:cNvPr>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060139B-C6B8-4408-8758-1B0D81C9BE30}"/>
              </a:ext>
            </a:extLst>
          </p:cNvPr>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7CC0DE-1BB2-442B-9CF7-177A99242923}"/>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5" name="フッター プレースホルダー 4">
            <a:extLst>
              <a:ext uri="{FF2B5EF4-FFF2-40B4-BE49-F238E27FC236}">
                <a16:creationId xmlns:a16="http://schemas.microsoft.com/office/drawing/2014/main" id="{5BFEA556-289C-452A-AD83-8742AAC12B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2C056E-914D-4A9F-A9E3-9C40EE4ECDCF}"/>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292721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4964B1-D847-408D-9E19-FB91C1203EB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DF6A4BF-8A06-4FD9-A6AB-C73599B4124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DF8825D-54A4-431D-A0A4-A56263E14655}"/>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5" name="フッター プレースホルダー 4">
            <a:extLst>
              <a:ext uri="{FF2B5EF4-FFF2-40B4-BE49-F238E27FC236}">
                <a16:creationId xmlns:a16="http://schemas.microsoft.com/office/drawing/2014/main" id="{EDBBE188-7618-4841-8CF0-2F92DCA2B0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559CE1-4E80-4360-922F-EA82FB7088FD}"/>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88457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BF2A9-C3E7-464D-98A5-378DB25EEDF4}"/>
              </a:ext>
            </a:extLst>
          </p:cNvPr>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5DBF6F7-9BED-4767-82C4-1B6F250852E4}"/>
              </a:ext>
            </a:extLst>
          </p:cNvPr>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4FDCD76-0DB5-4C3D-95F6-25E5EE2C5773}"/>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5" name="フッター プレースホルダー 4">
            <a:extLst>
              <a:ext uri="{FF2B5EF4-FFF2-40B4-BE49-F238E27FC236}">
                <a16:creationId xmlns:a16="http://schemas.microsoft.com/office/drawing/2014/main" id="{6C61ADE3-7D01-4F8C-BC86-EE3318F262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9359097-4586-477F-BA5D-109B4A3AE1F8}"/>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4125812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789CAC-1D9B-42AD-A93C-B80DD65A922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E4FA91-0532-4D06-BDF2-2194EF915266}"/>
              </a:ext>
            </a:extLst>
          </p:cNvPr>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2483A7D-D14F-49D7-82D8-21D1ACCF3D6E}"/>
              </a:ext>
            </a:extLst>
          </p:cNvPr>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2C7F1A0-021B-4570-AA60-AB605FEB36E5}"/>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6" name="フッター プレースホルダー 5">
            <a:extLst>
              <a:ext uri="{FF2B5EF4-FFF2-40B4-BE49-F238E27FC236}">
                <a16:creationId xmlns:a16="http://schemas.microsoft.com/office/drawing/2014/main" id="{3D0E3CA8-45C3-40DB-8F51-112418B788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3837AD3-A029-4967-A4E5-3604319333D5}"/>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1367672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60DE85-CCAC-4300-A0C7-A9386890E900}"/>
              </a:ext>
            </a:extLst>
          </p:cNvPr>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2FA504F-10D7-4FFE-B1FE-72284F3C0231}"/>
              </a:ext>
            </a:extLst>
          </p:cNvPr>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67719F1-6830-4516-918D-2F96057912EE}"/>
              </a:ext>
            </a:extLst>
          </p:cNvPr>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82E5802-7B62-4B6B-927C-6450C720AEDE}"/>
              </a:ext>
            </a:extLst>
          </p:cNvPr>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33E90C5-49B3-4E17-8DF0-1D38C9457921}"/>
              </a:ext>
            </a:extLst>
          </p:cNvPr>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11CB526-C819-4696-A894-C3EC0064E90F}"/>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8" name="フッター プレースホルダー 7">
            <a:extLst>
              <a:ext uri="{FF2B5EF4-FFF2-40B4-BE49-F238E27FC236}">
                <a16:creationId xmlns:a16="http://schemas.microsoft.com/office/drawing/2014/main" id="{16EA47DC-041A-4C24-AA60-F0B800E135F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1C54D17-F72A-48D6-890B-8D6771997E32}"/>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3562088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D01BD0-5ACB-4BEA-8169-D0DF47D1085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B949E7A-9E17-47E9-8456-AB041FC7D3FE}"/>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4" name="フッター プレースホルダー 3">
            <a:extLst>
              <a:ext uri="{FF2B5EF4-FFF2-40B4-BE49-F238E27FC236}">
                <a16:creationId xmlns:a16="http://schemas.microsoft.com/office/drawing/2014/main" id="{8ED3DD0D-980F-4122-9940-E87A7AACF47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7A68653-D3D0-4AC9-9772-E610C3168698}"/>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2657357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9BDFDC9-8256-4036-A2A1-EEB3B1566A46}"/>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3" name="フッター プレースホルダー 2">
            <a:extLst>
              <a:ext uri="{FF2B5EF4-FFF2-40B4-BE49-F238E27FC236}">
                <a16:creationId xmlns:a16="http://schemas.microsoft.com/office/drawing/2014/main" id="{70663A8D-4792-4BCB-8AD6-006ACD9ED7E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98CAD2-DF56-4EEE-A455-3FAD748A49B7}"/>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179374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ED47D1-A171-4B11-B8E8-8A2189BD1F1B}"/>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5173FCA-460F-4733-A985-7EA30E2DD80D}"/>
              </a:ext>
            </a:extLst>
          </p:cNvPr>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B5193FC-0AF5-4415-A49F-5A11B9B9AC5F}"/>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52BA7CE-2950-458A-8CA9-D746A55B373F}"/>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6" name="フッター プレースホルダー 5">
            <a:extLst>
              <a:ext uri="{FF2B5EF4-FFF2-40B4-BE49-F238E27FC236}">
                <a16:creationId xmlns:a16="http://schemas.microsoft.com/office/drawing/2014/main" id="{E2820BD5-3472-4451-9E19-CF4FA1F939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3C9B38-57D7-4338-A411-15FDFC9EBDBB}"/>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217803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12F557-AD31-4812-B160-E93B88D7550C}"/>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55B844E-814A-49B4-AE9C-A4D5029F712F}"/>
              </a:ext>
            </a:extLst>
          </p:cNvPr>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kumimoji="1" lang="ja-JP" altLang="en-US"/>
          </a:p>
        </p:txBody>
      </p:sp>
      <p:sp>
        <p:nvSpPr>
          <p:cNvPr id="4" name="テキスト プレースホルダー 3">
            <a:extLst>
              <a:ext uri="{FF2B5EF4-FFF2-40B4-BE49-F238E27FC236}">
                <a16:creationId xmlns:a16="http://schemas.microsoft.com/office/drawing/2014/main" id="{5A74E3D1-4729-4B1A-B774-08A5CF5B5BE2}"/>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7E82C2-BFA5-4768-B11A-7FB4F29FB61B}"/>
              </a:ext>
            </a:extLst>
          </p:cNvPr>
          <p:cNvSpPr>
            <a:spLocks noGrp="1"/>
          </p:cNvSpPr>
          <p:nvPr>
            <p:ph type="dt" sz="half" idx="10"/>
          </p:nvPr>
        </p:nvSpPr>
        <p:spPr/>
        <p:txBody>
          <a:bodyPr/>
          <a:lstStyle/>
          <a:p>
            <a:fld id="{E8B4057E-EEFA-4A08-83D8-49997DCAED5F}" type="datetimeFigureOut">
              <a:rPr kumimoji="1" lang="ja-JP" altLang="en-US" smtClean="0"/>
              <a:t>2022/10/3</a:t>
            </a:fld>
            <a:endParaRPr kumimoji="1" lang="ja-JP" altLang="en-US"/>
          </a:p>
        </p:txBody>
      </p:sp>
      <p:sp>
        <p:nvSpPr>
          <p:cNvPr id="6" name="フッター プレースホルダー 5">
            <a:extLst>
              <a:ext uri="{FF2B5EF4-FFF2-40B4-BE49-F238E27FC236}">
                <a16:creationId xmlns:a16="http://schemas.microsoft.com/office/drawing/2014/main" id="{C3B7A2B8-2834-46FC-96C9-923667BA570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894A2D41-11AD-4E06-B779-09B695D7E025}"/>
              </a:ext>
            </a:extLst>
          </p:cNvPr>
          <p:cNvSpPr>
            <a:spLocks noGrp="1"/>
          </p:cNvSpPr>
          <p:nvPr>
            <p:ph type="sldNum" sz="quarter" idx="12"/>
          </p:nvPr>
        </p:nvSpPr>
        <p:spPr/>
        <p:txBody>
          <a:body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85475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D41AC58-D5B0-451E-A583-8403414948E8}"/>
              </a:ext>
            </a:extLst>
          </p:cNvPr>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940680F-9CA3-4DF5-AB52-2B8ADD31918B}"/>
              </a:ext>
            </a:extLst>
          </p:cNvPr>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488350-F2FE-40AA-81B2-02EA6F466E6B}"/>
              </a:ext>
            </a:extLst>
          </p:cNvPr>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E8B4057E-EEFA-4A08-83D8-49997DCAED5F}" type="datetimeFigureOut">
              <a:rPr kumimoji="1" lang="ja-JP" altLang="en-US" smtClean="0"/>
              <a:t>2022/10/3</a:t>
            </a:fld>
            <a:endParaRPr kumimoji="1" lang="ja-JP" altLang="en-US"/>
          </a:p>
        </p:txBody>
      </p:sp>
      <p:sp>
        <p:nvSpPr>
          <p:cNvPr id="5" name="フッター プレースホルダー 4">
            <a:extLst>
              <a:ext uri="{FF2B5EF4-FFF2-40B4-BE49-F238E27FC236}">
                <a16:creationId xmlns:a16="http://schemas.microsoft.com/office/drawing/2014/main" id="{2AF28EED-7E36-478A-9E11-CE85B786B620}"/>
              </a:ext>
            </a:extLst>
          </p:cNvPr>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F739421-5285-4396-85C0-DCB8E093D448}"/>
              </a:ext>
            </a:extLst>
          </p:cNvPr>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70F61145-1365-468D-9F3F-FA6D4628CFC3}" type="slidenum">
              <a:rPr kumimoji="1" lang="ja-JP" altLang="en-US" smtClean="0"/>
              <a:t>‹#›</a:t>
            </a:fld>
            <a:endParaRPr kumimoji="1" lang="ja-JP" altLang="en-US"/>
          </a:p>
        </p:txBody>
      </p:sp>
    </p:spTree>
    <p:extLst>
      <p:ext uri="{BB962C8B-B14F-4D97-AF65-F5344CB8AC3E}">
        <p14:creationId xmlns:p14="http://schemas.microsoft.com/office/powerpoint/2010/main" val="600951696"/>
      </p:ext>
    </p:extLst>
  </p:cSld>
  <p:clrMap bg1="lt1" tx1="dk1" bg2="lt2" tx2="dk2" accent1="accent1" accent2="accent2" accent3="accent3" accent4="accent4" accent5="accent5" accent6="accent6" hlink="hlink" folHlink="folHlink"/>
  <p:sldLayoutIdLst>
    <p:sldLayoutId id="2147483984" r:id="rId1"/>
    <p:sldLayoutId id="2147483985" r:id="rId2"/>
    <p:sldLayoutId id="2147483986" r:id="rId3"/>
    <p:sldLayoutId id="2147483987" r:id="rId4"/>
    <p:sldLayoutId id="2147483988" r:id="rId5"/>
    <p:sldLayoutId id="2147483989" r:id="rId6"/>
    <p:sldLayoutId id="2147483990" r:id="rId7"/>
    <p:sldLayoutId id="2147483991" r:id="rId8"/>
    <p:sldLayoutId id="2147483992" r:id="rId9"/>
    <p:sldLayoutId id="2147483993" r:id="rId10"/>
    <p:sldLayoutId id="2147483994" r:id="rId11"/>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2723F3E9-4850-4D8A-B269-E79B2C53FCFC}"/>
              </a:ext>
            </a:extLst>
          </p:cNvPr>
          <p:cNvSpPr/>
          <p:nvPr/>
        </p:nvSpPr>
        <p:spPr>
          <a:xfrm>
            <a:off x="1969027" y="-2927709"/>
            <a:ext cx="6114738" cy="836833"/>
          </a:xfrm>
          <a:prstGeom prst="rect">
            <a:avLst/>
          </a:prstGeom>
          <a:noFill/>
          <a:ln w="15875" cap="flat" cmpd="sng" algn="ctr">
            <a:noFill/>
            <a:prstDash val="solid"/>
          </a:ln>
          <a:effectLst/>
        </p:spPr>
        <p:txBody>
          <a:bodyPr rtlCol="0" anchor="ctr"/>
          <a:lstStyle/>
          <a:p>
            <a:pPr algn="ctr" defTabSz="493456">
              <a:defRPr/>
            </a:pPr>
            <a:endParaRPr lang="ja-JP" altLang="en-US" sz="2590" kern="0">
              <a:solidFill>
                <a:srgbClr val="7D3650"/>
              </a:solidFill>
              <a:latin typeface="UD Digi Kyokasho NK-B" panose="02020700000000000000" pitchFamily="18" charset="-128"/>
              <a:ea typeface="UD Digi Kyokasho NK-B" panose="02020700000000000000" pitchFamily="18" charset="-128"/>
            </a:endParaRPr>
          </a:p>
        </p:txBody>
      </p:sp>
      <p:sp>
        <p:nvSpPr>
          <p:cNvPr id="50" name="テキスト ボックス 49">
            <a:extLst>
              <a:ext uri="{FF2B5EF4-FFF2-40B4-BE49-F238E27FC236}">
                <a16:creationId xmlns:a16="http://schemas.microsoft.com/office/drawing/2014/main" id="{479990DE-B298-47AE-9773-1793F663B861}"/>
              </a:ext>
            </a:extLst>
          </p:cNvPr>
          <p:cNvSpPr txBox="1"/>
          <p:nvPr/>
        </p:nvSpPr>
        <p:spPr>
          <a:xfrm>
            <a:off x="-325" y="9586974"/>
            <a:ext cx="7560000" cy="769441"/>
          </a:xfrm>
          <a:prstGeom prst="rect">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720000" defTabSz="493456"/>
            <a:r>
              <a:rPr lang="en-US" altLang="ja-JP" sz="1600" b="1" dirty="0">
                <a:latin typeface="UD Digi Kyokasho NK-B" panose="02020700000000000000" pitchFamily="18" charset="-128"/>
                <a:ea typeface="UD Digi Kyokasho NK-B" panose="02020700000000000000" pitchFamily="18" charset="-128"/>
              </a:rPr>
              <a:t>&lt;</a:t>
            </a:r>
            <a:r>
              <a:rPr lang="ja-JP" altLang="en-US" sz="1600" b="1" dirty="0">
                <a:latin typeface="UD Digi Kyokasho NK-B" panose="02020700000000000000" pitchFamily="18" charset="-128"/>
                <a:ea typeface="UD Digi Kyokasho NK-B" panose="02020700000000000000" pitchFamily="18" charset="-128"/>
              </a:rPr>
              <a:t>お問い合わせ</a:t>
            </a:r>
            <a:r>
              <a:rPr lang="en-US" altLang="ja-JP" sz="1600" b="1" dirty="0">
                <a:latin typeface="UD Digi Kyokasho NK-B" panose="02020700000000000000" pitchFamily="18" charset="-128"/>
                <a:ea typeface="UD Digi Kyokasho NK-B" panose="02020700000000000000" pitchFamily="18" charset="-128"/>
              </a:rPr>
              <a:t>&gt;</a:t>
            </a:r>
          </a:p>
          <a:p>
            <a:pPr marL="720000" defTabSz="493456"/>
            <a:r>
              <a:rPr lang="ja-JP" altLang="en-US" sz="1400" b="1" dirty="0">
                <a:latin typeface="UD Digi Kyokasho NK-B" panose="02020700000000000000" pitchFamily="18" charset="-128"/>
                <a:ea typeface="UD Digi Kyokasho NK-B" panose="02020700000000000000" pitchFamily="18" charset="-128"/>
              </a:rPr>
              <a:t>奈良県産業振興総合センター 機械・電気・材料グループ　近藤</a:t>
            </a:r>
            <a:endParaRPr lang="en-US" altLang="ja-JP" sz="1400" b="1" dirty="0">
              <a:latin typeface="UD Digi Kyokasho NK-B" panose="02020700000000000000" pitchFamily="18" charset="-128"/>
              <a:ea typeface="UD Digi Kyokasho NK-B" panose="02020700000000000000" pitchFamily="18" charset="-128"/>
            </a:endParaRPr>
          </a:p>
          <a:p>
            <a:pPr marL="720000" defTabSz="493456"/>
            <a:r>
              <a:rPr lang="ja-JP" altLang="en-US" sz="1400" b="1" dirty="0">
                <a:latin typeface="UD Digi Kyokasho NK-B" panose="02020700000000000000" pitchFamily="18" charset="-128"/>
                <a:ea typeface="UD Digi Kyokasho NK-B" panose="02020700000000000000" pitchFamily="18" charset="-128"/>
              </a:rPr>
              <a:t>　　　　　　　　　　　　　　　　　　　　　　　</a:t>
            </a:r>
            <a:r>
              <a:rPr lang="en-US" altLang="ja-JP" sz="1400" b="1" dirty="0">
                <a:latin typeface="UD Digi Kyokasho NK-B" panose="02020700000000000000" pitchFamily="18" charset="-128"/>
                <a:ea typeface="UD Digi Kyokasho NK-B" panose="02020700000000000000" pitchFamily="18" charset="-128"/>
              </a:rPr>
              <a:t>TEL</a:t>
            </a:r>
            <a:r>
              <a:rPr lang="ja-JP" altLang="en-US" sz="1400" b="1" dirty="0">
                <a:latin typeface="UD Digi Kyokasho NK-B" panose="02020700000000000000" pitchFamily="18" charset="-128"/>
                <a:ea typeface="UD Digi Kyokasho NK-B" panose="02020700000000000000" pitchFamily="18" charset="-128"/>
              </a:rPr>
              <a:t>：０７４２</a:t>
            </a:r>
            <a:r>
              <a:rPr lang="en-US" altLang="ja-JP" sz="1400" b="1" dirty="0">
                <a:latin typeface="UD Digi Kyokasho NK-B" panose="02020700000000000000" pitchFamily="18" charset="-128"/>
                <a:ea typeface="UD Digi Kyokasho NK-B" panose="02020700000000000000" pitchFamily="18" charset="-128"/>
              </a:rPr>
              <a:t>-31-9113</a:t>
            </a:r>
            <a:r>
              <a:rPr lang="ja-JP" altLang="en-US" sz="1400" b="1" dirty="0">
                <a:latin typeface="UD Digi Kyokasho NK-B" panose="02020700000000000000" pitchFamily="18" charset="-128"/>
                <a:ea typeface="UD Digi Kyokasho NK-B" panose="02020700000000000000" pitchFamily="18" charset="-128"/>
              </a:rPr>
              <a:t>（直通）</a:t>
            </a:r>
            <a:endParaRPr lang="en-US" altLang="ja-JP" sz="1400" b="1" dirty="0">
              <a:latin typeface="UD Digi Kyokasho NK-B" panose="02020700000000000000" pitchFamily="18" charset="-128"/>
              <a:ea typeface="UD Digi Kyokasho NK-B" panose="02020700000000000000" pitchFamily="18" charset="-128"/>
            </a:endParaRPr>
          </a:p>
        </p:txBody>
      </p:sp>
      <p:sp>
        <p:nvSpPr>
          <p:cNvPr id="56" name="正方形/長方形 55">
            <a:extLst>
              <a:ext uri="{FF2B5EF4-FFF2-40B4-BE49-F238E27FC236}">
                <a16:creationId xmlns:a16="http://schemas.microsoft.com/office/drawing/2014/main" id="{F9D69BDE-27CB-414D-A4FF-22A0366A8BED}"/>
              </a:ext>
            </a:extLst>
          </p:cNvPr>
          <p:cNvSpPr/>
          <p:nvPr/>
        </p:nvSpPr>
        <p:spPr>
          <a:xfrm>
            <a:off x="678386" y="2819828"/>
            <a:ext cx="6330340" cy="6047809"/>
          </a:xfrm>
          <a:prstGeom prst="rect">
            <a:avLst/>
          </a:prstGeom>
        </p:spPr>
        <p:txBody>
          <a:bodyPr wrap="square" anchor="t">
            <a:spAutoFit/>
          </a:bodyPr>
          <a:lstStyle/>
          <a:p>
            <a:pPr defTabSz="493456"/>
            <a:endParaRPr lang="en-US" altLang="ja-JP" sz="700" dirty="0">
              <a:solidFill>
                <a:prstClr val="black"/>
              </a:solidFill>
              <a:latin typeface="UD Digi Kyokasho NK-B" panose="02020700000000000000" pitchFamily="18" charset="-128"/>
              <a:ea typeface="UD Digi Kyokasho NK-B" panose="02020700000000000000" pitchFamily="18" charset="-128"/>
            </a:endParaRPr>
          </a:p>
          <a:p>
            <a:pPr defTabSz="493456"/>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日　　　時</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 令和</a:t>
            </a:r>
            <a:r>
              <a:rPr lang="en-US" altLang="ja-JP" sz="1200" dirty="0">
                <a:solidFill>
                  <a:prstClr val="black"/>
                </a:solidFill>
                <a:latin typeface="UD Digi Kyokasho NK-B" panose="02020700000000000000" pitchFamily="18" charset="-128"/>
                <a:ea typeface="UD Digi Kyokasho NK-B" panose="02020700000000000000" pitchFamily="18" charset="-128"/>
              </a:rPr>
              <a:t>4</a:t>
            </a:r>
            <a:r>
              <a:rPr lang="ja-JP" altLang="en-US" sz="1200" dirty="0">
                <a:solidFill>
                  <a:prstClr val="black"/>
                </a:solidFill>
                <a:latin typeface="UD Digi Kyokasho NK-B" panose="02020700000000000000" pitchFamily="18" charset="-128"/>
                <a:ea typeface="UD Digi Kyokasho NK-B" panose="02020700000000000000" pitchFamily="18" charset="-128"/>
              </a:rPr>
              <a:t>年</a:t>
            </a:r>
            <a:r>
              <a:rPr lang="en-US" altLang="ja-JP" sz="1200" dirty="0">
                <a:solidFill>
                  <a:prstClr val="black"/>
                </a:solidFill>
                <a:latin typeface="UD Digi Kyokasho NK-B" panose="02020700000000000000" pitchFamily="18" charset="-128"/>
                <a:ea typeface="UD Digi Kyokasho NK-B" panose="02020700000000000000" pitchFamily="18" charset="-128"/>
              </a:rPr>
              <a:t>1</a:t>
            </a:r>
            <a:r>
              <a:rPr lang="ja-JP" altLang="en-US" sz="1200" dirty="0">
                <a:solidFill>
                  <a:prstClr val="black"/>
                </a:solidFill>
                <a:latin typeface="UD Digi Kyokasho NK-B" panose="02020700000000000000" pitchFamily="18" charset="-128"/>
                <a:ea typeface="UD Digi Kyokasho NK-B" panose="02020700000000000000" pitchFamily="18" charset="-128"/>
              </a:rPr>
              <a:t>１月８日</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火</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　</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r>
              <a:rPr lang="ja-JP" altLang="en-US" sz="1200" dirty="0">
                <a:solidFill>
                  <a:prstClr val="black"/>
                </a:solidFill>
                <a:latin typeface="UD Digi Kyokasho NK-B" panose="02020700000000000000" pitchFamily="18" charset="-128"/>
                <a:ea typeface="UD Digi Kyokasho NK-B" panose="02020700000000000000" pitchFamily="18" charset="-128"/>
              </a:rPr>
              <a:t>　　　　　　　　　　①１</a:t>
            </a:r>
            <a:r>
              <a:rPr lang="en-US" altLang="ja-JP" sz="1200" dirty="0">
                <a:solidFill>
                  <a:prstClr val="black"/>
                </a:solidFill>
                <a:latin typeface="UD Digi Kyokasho NK-B" panose="02020700000000000000" pitchFamily="18" charset="-128"/>
                <a:ea typeface="UD Digi Kyokasho NK-B" panose="02020700000000000000" pitchFamily="18" charset="-128"/>
              </a:rPr>
              <a:t>0</a:t>
            </a:r>
            <a:r>
              <a:rPr lang="ja-JP" altLang="en-US" sz="1200" dirty="0">
                <a:solidFill>
                  <a:prstClr val="black"/>
                </a:solidFill>
                <a:latin typeface="UD Digi Kyokasho NK-B" panose="02020700000000000000" pitchFamily="18" charset="-128"/>
                <a:ea typeface="UD Digi Kyokasho NK-B" panose="02020700000000000000" pitchFamily="18" charset="-128"/>
              </a:rPr>
              <a:t>：</a:t>
            </a:r>
            <a:r>
              <a:rPr lang="en-US" altLang="ja-JP" sz="1200" dirty="0">
                <a:solidFill>
                  <a:prstClr val="black"/>
                </a:solidFill>
                <a:latin typeface="UD Digi Kyokasho NK-B" panose="02020700000000000000" pitchFamily="18" charset="-128"/>
                <a:ea typeface="UD Digi Kyokasho NK-B" panose="02020700000000000000" pitchFamily="18" charset="-128"/>
              </a:rPr>
              <a:t>0</a:t>
            </a:r>
            <a:r>
              <a:rPr lang="ja-JP" altLang="en-US" sz="1200" dirty="0">
                <a:solidFill>
                  <a:prstClr val="black"/>
                </a:solidFill>
                <a:latin typeface="UD Digi Kyokasho NK-B" panose="02020700000000000000" pitchFamily="18" charset="-128"/>
                <a:ea typeface="UD Digi Kyokasho NK-B" panose="02020700000000000000" pitchFamily="18" charset="-128"/>
              </a:rPr>
              <a:t>０～１１：</a:t>
            </a:r>
            <a:r>
              <a:rPr lang="en-US" altLang="ja-JP" sz="1200" dirty="0">
                <a:solidFill>
                  <a:prstClr val="black"/>
                </a:solidFill>
                <a:latin typeface="UD Digi Kyokasho NK-B" panose="02020700000000000000" pitchFamily="18" charset="-128"/>
                <a:ea typeface="UD Digi Kyokasho NK-B" panose="02020700000000000000" pitchFamily="18" charset="-128"/>
              </a:rPr>
              <a:t>0</a:t>
            </a:r>
            <a:r>
              <a:rPr lang="ja-JP" altLang="en-US" sz="1200" dirty="0">
                <a:solidFill>
                  <a:prstClr val="black"/>
                </a:solidFill>
                <a:latin typeface="UD Digi Kyokasho NK-B" panose="02020700000000000000" pitchFamily="18" charset="-128"/>
                <a:ea typeface="UD Digi Kyokasho NK-B" panose="02020700000000000000" pitchFamily="18" charset="-128"/>
              </a:rPr>
              <a:t>０、 ②１</a:t>
            </a:r>
            <a:r>
              <a:rPr lang="en-US" altLang="ja-JP" sz="1200" dirty="0">
                <a:solidFill>
                  <a:prstClr val="black"/>
                </a:solidFill>
                <a:latin typeface="UD Digi Kyokasho NK-B" panose="02020700000000000000" pitchFamily="18" charset="-128"/>
                <a:ea typeface="UD Digi Kyokasho NK-B" panose="02020700000000000000" pitchFamily="18" charset="-128"/>
              </a:rPr>
              <a:t>3</a:t>
            </a:r>
            <a:r>
              <a:rPr lang="ja-JP" altLang="en-US" sz="1200" dirty="0">
                <a:solidFill>
                  <a:prstClr val="black"/>
                </a:solidFill>
                <a:latin typeface="UD Digi Kyokasho NK-B" panose="02020700000000000000" pitchFamily="18" charset="-128"/>
                <a:ea typeface="UD Digi Kyokasho NK-B" panose="02020700000000000000" pitchFamily="18" charset="-128"/>
              </a:rPr>
              <a:t>：</a:t>
            </a:r>
            <a:r>
              <a:rPr lang="en-US" altLang="ja-JP" sz="1200" dirty="0">
                <a:solidFill>
                  <a:prstClr val="black"/>
                </a:solidFill>
                <a:latin typeface="UD Digi Kyokasho NK-B" panose="02020700000000000000" pitchFamily="18" charset="-128"/>
                <a:ea typeface="UD Digi Kyokasho NK-B" panose="02020700000000000000" pitchFamily="18" charset="-128"/>
              </a:rPr>
              <a:t>0</a:t>
            </a:r>
            <a:r>
              <a:rPr lang="ja-JP" altLang="en-US" sz="1200" dirty="0">
                <a:solidFill>
                  <a:prstClr val="black"/>
                </a:solidFill>
                <a:latin typeface="UD Digi Kyokasho NK-B" panose="02020700000000000000" pitchFamily="18" charset="-128"/>
                <a:ea typeface="UD Digi Kyokasho NK-B" panose="02020700000000000000" pitchFamily="18" charset="-128"/>
              </a:rPr>
              <a:t>０～１４：</a:t>
            </a:r>
            <a:r>
              <a:rPr lang="en-US" altLang="ja-JP" sz="1200" dirty="0">
                <a:solidFill>
                  <a:prstClr val="black"/>
                </a:solidFill>
                <a:latin typeface="UD Digi Kyokasho NK-B" panose="02020700000000000000" pitchFamily="18" charset="-128"/>
                <a:ea typeface="UD Digi Kyokasho NK-B" panose="02020700000000000000" pitchFamily="18" charset="-128"/>
              </a:rPr>
              <a:t>0</a:t>
            </a:r>
            <a:r>
              <a:rPr lang="ja-JP" altLang="en-US" sz="1200" dirty="0">
                <a:solidFill>
                  <a:prstClr val="black"/>
                </a:solidFill>
                <a:latin typeface="UD Digi Kyokasho NK-B" panose="02020700000000000000" pitchFamily="18" charset="-128"/>
                <a:ea typeface="UD Digi Kyokasho NK-B" panose="02020700000000000000" pitchFamily="18" charset="-128"/>
              </a:rPr>
              <a:t>０、 ③</a:t>
            </a:r>
            <a:r>
              <a:rPr lang="en-US" altLang="ja-JP" sz="1200" dirty="0">
                <a:solidFill>
                  <a:prstClr val="black"/>
                </a:solidFill>
                <a:latin typeface="UD Digi Kyokasho NK-B" panose="02020700000000000000" pitchFamily="18" charset="-128"/>
                <a:ea typeface="UD Digi Kyokasho NK-B" panose="02020700000000000000" pitchFamily="18" charset="-128"/>
              </a:rPr>
              <a:t>15</a:t>
            </a:r>
            <a:r>
              <a:rPr lang="ja-JP" altLang="en-US" sz="1200" dirty="0">
                <a:solidFill>
                  <a:prstClr val="black"/>
                </a:solidFill>
                <a:latin typeface="UD Digi Kyokasho NK-B" panose="02020700000000000000" pitchFamily="18" charset="-128"/>
                <a:ea typeface="UD Digi Kyokasho NK-B" panose="02020700000000000000" pitchFamily="18" charset="-128"/>
              </a:rPr>
              <a:t>：</a:t>
            </a:r>
            <a:r>
              <a:rPr lang="en-US" altLang="ja-JP" sz="1200" dirty="0">
                <a:solidFill>
                  <a:prstClr val="black"/>
                </a:solidFill>
                <a:latin typeface="UD Digi Kyokasho NK-B" panose="02020700000000000000" pitchFamily="18" charset="-128"/>
                <a:ea typeface="UD Digi Kyokasho NK-B" panose="02020700000000000000" pitchFamily="18" charset="-128"/>
              </a:rPr>
              <a:t>0</a:t>
            </a:r>
            <a:r>
              <a:rPr lang="ja-JP" altLang="en-US" sz="1200" dirty="0">
                <a:solidFill>
                  <a:prstClr val="black"/>
                </a:solidFill>
                <a:latin typeface="UD Digi Kyokasho NK-B" panose="02020700000000000000" pitchFamily="18" charset="-128"/>
                <a:ea typeface="UD Digi Kyokasho NK-B" panose="02020700000000000000" pitchFamily="18" charset="-128"/>
              </a:rPr>
              <a:t>０～１</a:t>
            </a:r>
            <a:r>
              <a:rPr lang="en-US" altLang="ja-JP" sz="1200" dirty="0">
                <a:solidFill>
                  <a:prstClr val="black"/>
                </a:solidFill>
                <a:latin typeface="UD Digi Kyokasho NK-B" panose="02020700000000000000" pitchFamily="18" charset="-128"/>
                <a:ea typeface="UD Digi Kyokasho NK-B" panose="02020700000000000000" pitchFamily="18" charset="-128"/>
              </a:rPr>
              <a:t>6</a:t>
            </a:r>
            <a:r>
              <a:rPr lang="ja-JP" altLang="en-US" sz="1200" dirty="0">
                <a:solidFill>
                  <a:prstClr val="black"/>
                </a:solidFill>
                <a:latin typeface="UD Digi Kyokasho NK-B" panose="02020700000000000000" pitchFamily="18" charset="-128"/>
                <a:ea typeface="UD Digi Kyokasho NK-B" panose="02020700000000000000" pitchFamily="18" charset="-128"/>
              </a:rPr>
              <a:t>：</a:t>
            </a:r>
            <a:r>
              <a:rPr lang="en-US" altLang="ja-JP" sz="1200" dirty="0">
                <a:solidFill>
                  <a:prstClr val="black"/>
                </a:solidFill>
                <a:latin typeface="UD Digi Kyokasho NK-B" panose="02020700000000000000" pitchFamily="18" charset="-128"/>
                <a:ea typeface="UD Digi Kyokasho NK-B" panose="02020700000000000000" pitchFamily="18" charset="-128"/>
              </a:rPr>
              <a:t>0</a:t>
            </a:r>
            <a:r>
              <a:rPr lang="ja-JP" altLang="en-US" sz="1200" dirty="0">
                <a:solidFill>
                  <a:prstClr val="black"/>
                </a:solidFill>
                <a:latin typeface="UD Digi Kyokasho NK-B" panose="02020700000000000000" pitchFamily="18" charset="-128"/>
                <a:ea typeface="UD Digi Kyokasho NK-B" panose="02020700000000000000" pitchFamily="18" charset="-128"/>
              </a:rPr>
              <a:t>０</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場　　　所</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 奈良県産業振興総合センター （奈良市柏木町</a:t>
            </a:r>
            <a:r>
              <a:rPr lang="en-US" altLang="ja-JP" sz="1200" dirty="0">
                <a:solidFill>
                  <a:prstClr val="black"/>
                </a:solidFill>
                <a:latin typeface="UD Digi Kyokasho NK-B" panose="02020700000000000000" pitchFamily="18" charset="-128"/>
                <a:ea typeface="UD Digi Kyokasho NK-B" panose="02020700000000000000" pitchFamily="18" charset="-128"/>
              </a:rPr>
              <a:t>129-1</a:t>
            </a:r>
            <a:r>
              <a:rPr lang="ja-JP" altLang="en-US" sz="1200" dirty="0">
                <a:solidFill>
                  <a:prstClr val="black"/>
                </a:solidFill>
                <a:latin typeface="UD Digi Kyokasho NK-B" panose="02020700000000000000" pitchFamily="18" charset="-128"/>
                <a:ea typeface="UD Digi Kyokasho NK-B" panose="02020700000000000000" pitchFamily="18" charset="-128"/>
              </a:rPr>
              <a:t>）</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対　　　象</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 県内事業所にお勤めの研究者・技術者の方</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r>
              <a:rPr lang="ja-JP" altLang="en-US" sz="1200" dirty="0">
                <a:solidFill>
                  <a:prstClr val="black"/>
                </a:solidFill>
                <a:latin typeface="UD Digi Kyokasho NK-B" panose="02020700000000000000" pitchFamily="18" charset="-128"/>
                <a:ea typeface="UD Digi Kyokasho NK-B" panose="02020700000000000000" pitchFamily="18" charset="-128"/>
              </a:rPr>
              <a:t>　　　　　　　　　</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当センターの粒度分布測定装置を</a:t>
            </a:r>
            <a:r>
              <a:rPr lang="ja-JP" altLang="en-US" sz="1200" u="sng" dirty="0">
                <a:solidFill>
                  <a:prstClr val="black"/>
                </a:solidFill>
                <a:latin typeface="UD Digi Kyokasho NK-B" panose="02020700000000000000" pitchFamily="18" charset="-128"/>
                <a:ea typeface="UD Digi Kyokasho NK-B" panose="02020700000000000000" pitchFamily="18" charset="-128"/>
              </a:rPr>
              <a:t>利用したことがない方を優先いたします。</a:t>
            </a:r>
            <a:endParaRPr lang="en-US" altLang="ja-JP" sz="1200" u="sng" dirty="0">
              <a:solidFill>
                <a:prstClr val="black"/>
              </a:solidFill>
              <a:latin typeface="UD Digi Kyokasho NK-B" panose="02020700000000000000" pitchFamily="18" charset="-128"/>
              <a:ea typeface="UD Digi Kyokasho NK-B" panose="02020700000000000000" pitchFamily="18" charset="-128"/>
            </a:endParaRPr>
          </a:p>
          <a:p>
            <a:pPr defTabSz="493456"/>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定　　　員</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 各回</a:t>
            </a:r>
            <a:r>
              <a:rPr lang="en-US" altLang="ja-JP" sz="1200" dirty="0">
                <a:solidFill>
                  <a:prstClr val="black"/>
                </a:solidFill>
                <a:latin typeface="UD Digi Kyokasho NK-B" panose="02020700000000000000" pitchFamily="18" charset="-128"/>
                <a:ea typeface="UD Digi Kyokasho NK-B" panose="02020700000000000000" pitchFamily="18" charset="-128"/>
              </a:rPr>
              <a:t>1</a:t>
            </a:r>
            <a:r>
              <a:rPr lang="ja-JP" altLang="en-US" sz="1200" dirty="0">
                <a:solidFill>
                  <a:prstClr val="black"/>
                </a:solidFill>
                <a:latin typeface="UD Digi Kyokasho NK-B" panose="02020700000000000000" pitchFamily="18" charset="-128"/>
                <a:ea typeface="UD Digi Kyokasho NK-B" panose="02020700000000000000" pitchFamily="18" charset="-128"/>
              </a:rPr>
              <a:t>名限定　</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定員に達した時点で締め切ります。</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費　    用</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 無料</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使用機器</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u="sng" dirty="0">
                <a:solidFill>
                  <a:prstClr val="black"/>
                </a:solidFill>
                <a:latin typeface="UD Digi Kyokasho NK-B" panose="02020700000000000000" pitchFamily="18" charset="-128"/>
                <a:ea typeface="UD Digi Kyokasho NK-B" panose="02020700000000000000" pitchFamily="18" charset="-128"/>
                <a:sym typeface="Wingdings" panose="05000000000000000000" pitchFamily="2" charset="2"/>
              </a:rPr>
              <a:t>粒度分布測定装置　マイクロトラック・ベル</a:t>
            </a:r>
            <a:r>
              <a:rPr lang="en-US" altLang="ja-JP" sz="1200" u="sng" dirty="0">
                <a:solidFill>
                  <a:prstClr val="black"/>
                </a:solidFill>
                <a:latin typeface="UD Digi Kyokasho NK-B" panose="02020700000000000000" pitchFamily="18" charset="-128"/>
                <a:ea typeface="UD Digi Kyokasho NK-B" panose="02020700000000000000" pitchFamily="18" charset="-128"/>
                <a:sym typeface="Wingdings" panose="05000000000000000000" pitchFamily="2" charset="2"/>
              </a:rPr>
              <a:t>(</a:t>
            </a:r>
            <a:r>
              <a:rPr lang="ja-JP" altLang="en-US" sz="1200" u="sng" dirty="0">
                <a:solidFill>
                  <a:prstClr val="black"/>
                </a:solidFill>
                <a:latin typeface="UD Digi Kyokasho NK-B" panose="02020700000000000000" pitchFamily="18" charset="-128"/>
                <a:ea typeface="UD Digi Kyokasho NK-B" panose="02020700000000000000" pitchFamily="18" charset="-128"/>
              </a:rPr>
              <a:t>株</a:t>
            </a:r>
            <a:r>
              <a:rPr lang="en-US" altLang="ja-JP" sz="1200" u="sng" dirty="0">
                <a:solidFill>
                  <a:prstClr val="black"/>
                </a:solidFill>
                <a:latin typeface="UD Digi Kyokasho NK-B" panose="02020700000000000000" pitchFamily="18" charset="-128"/>
                <a:ea typeface="UD Digi Kyokasho NK-B" panose="02020700000000000000" pitchFamily="18" charset="-128"/>
              </a:rPr>
              <a:t>)</a:t>
            </a:r>
            <a:r>
              <a:rPr lang="ja-JP" altLang="en-US" sz="1200" u="sng" dirty="0">
                <a:solidFill>
                  <a:prstClr val="black"/>
                </a:solidFill>
                <a:latin typeface="UD Digi Kyokasho NK-B" panose="02020700000000000000" pitchFamily="18" charset="-128"/>
                <a:ea typeface="UD Digi Kyokasho NK-B" panose="02020700000000000000" pitchFamily="18" charset="-128"/>
              </a:rPr>
              <a:t>　</a:t>
            </a:r>
            <a:r>
              <a:rPr lang="en-US" altLang="ja-JP" sz="1200" u="sng" dirty="0">
                <a:solidFill>
                  <a:prstClr val="black"/>
                </a:solidFill>
                <a:latin typeface="UD Digi Kyokasho NK-B" panose="02020700000000000000" pitchFamily="18" charset="-128"/>
                <a:ea typeface="UD Digi Kyokasho NK-B" panose="02020700000000000000" pitchFamily="18" charset="-128"/>
              </a:rPr>
              <a:t>MT3300Ⅱ</a:t>
            </a:r>
          </a:p>
          <a:p>
            <a:pPr marL="809625" defTabSz="493456"/>
            <a:r>
              <a:rPr lang="ja-JP" altLang="en-US" sz="1200" dirty="0">
                <a:solidFill>
                  <a:prstClr val="black"/>
                </a:solidFill>
                <a:latin typeface="UD Digi Kyokasho NK-B" panose="02020700000000000000" pitchFamily="18" charset="-128"/>
                <a:ea typeface="UD Digi Kyokasho NK-B" panose="02020700000000000000" pitchFamily="18" charset="-128"/>
              </a:rPr>
              <a:t>粒子分散液にレーザ光を照射し、投影される散乱光パターンから</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809625" defTabSz="493456"/>
            <a:r>
              <a:rPr lang="ja-JP" altLang="en-US" sz="1200" dirty="0">
                <a:solidFill>
                  <a:prstClr val="black"/>
                </a:solidFill>
                <a:latin typeface="UD Digi Kyokasho NK-B" panose="02020700000000000000" pitchFamily="18" charset="-128"/>
                <a:ea typeface="UD Digi Kyokasho NK-B" panose="02020700000000000000" pitchFamily="18" charset="-128"/>
              </a:rPr>
              <a:t>粒子径分布を調べることができます。</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1080000" indent="-274638" defTabSz="493456"/>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1079500" indent="-541338" defTabSz="493456"/>
            <a:r>
              <a:rPr lang="ja-JP" altLang="en-US" sz="1200" dirty="0">
                <a:solidFill>
                  <a:prstClr val="black"/>
                </a:solidFill>
                <a:latin typeface="UD Digi Kyokasho NK-B" panose="02020700000000000000" pitchFamily="18" charset="-128"/>
                <a:ea typeface="UD Digi Kyokasho NK-B" panose="02020700000000000000" pitchFamily="18" charset="-128"/>
              </a:rPr>
              <a:t>＜対象試料＞</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1079500" indent="-452438" defTabSz="493456"/>
            <a:r>
              <a:rPr lang="ja-JP" altLang="en-US" sz="1200" dirty="0">
                <a:solidFill>
                  <a:prstClr val="black"/>
                </a:solidFill>
                <a:latin typeface="UD Digi Kyokasho NK-B" panose="02020700000000000000" pitchFamily="18" charset="-128"/>
                <a:ea typeface="UD Digi Kyokasho NK-B" panose="02020700000000000000" pitchFamily="18" charset="-128"/>
              </a:rPr>
              <a:t>・測定範囲：</a:t>
            </a:r>
            <a:r>
              <a:rPr lang="ja-JP" altLang="en-US" sz="1200" dirty="0">
                <a:latin typeface="UD Digi Kyokasho NK-B" panose="02020700000000000000" pitchFamily="18" charset="-128"/>
                <a:ea typeface="UD Digi Kyokasho NK-B" panose="02020700000000000000" pitchFamily="18" charset="-128"/>
              </a:rPr>
              <a:t>粒子径</a:t>
            </a:r>
            <a:r>
              <a:rPr lang="en-US" altLang="ja-JP" sz="1200" dirty="0">
                <a:latin typeface="UD Digi Kyokasho NK-B" panose="02020700000000000000" pitchFamily="18" charset="-128"/>
                <a:ea typeface="UD Digi Kyokasho NK-B" panose="02020700000000000000" pitchFamily="18" charset="-128"/>
              </a:rPr>
              <a:t>0</a:t>
            </a:r>
            <a:r>
              <a:rPr lang="en-US" altLang="ja-JP" sz="1200" dirty="0">
                <a:solidFill>
                  <a:prstClr val="black"/>
                </a:solidFill>
                <a:latin typeface="UD Digi Kyokasho NK-B" panose="02020700000000000000" pitchFamily="18" charset="-128"/>
                <a:ea typeface="UD Digi Kyokasho NK-B" panose="02020700000000000000" pitchFamily="18" charset="-128"/>
              </a:rPr>
              <a:t>.02μm</a:t>
            </a:r>
            <a:r>
              <a:rPr lang="ja-JP" altLang="en-US" sz="1200" dirty="0">
                <a:solidFill>
                  <a:prstClr val="black"/>
                </a:solidFill>
                <a:latin typeface="UD Digi Kyokasho NK-B" panose="02020700000000000000" pitchFamily="18" charset="-128"/>
                <a:ea typeface="UD Digi Kyokasho NK-B" panose="02020700000000000000" pitchFamily="18" charset="-128"/>
              </a:rPr>
              <a:t>～</a:t>
            </a:r>
            <a:r>
              <a:rPr lang="en-US" altLang="ja-JP" sz="1200" dirty="0">
                <a:solidFill>
                  <a:prstClr val="black"/>
                </a:solidFill>
                <a:latin typeface="UD Digi Kyokasho NK-B" panose="02020700000000000000" pitchFamily="18" charset="-128"/>
                <a:ea typeface="UD Digi Kyokasho NK-B" panose="02020700000000000000" pitchFamily="18" charset="-128"/>
              </a:rPr>
              <a:t>2800μm</a:t>
            </a:r>
            <a:r>
              <a:rPr lang="ja-JP" altLang="en-US" sz="1200" dirty="0">
                <a:solidFill>
                  <a:prstClr val="black"/>
                </a:solidFill>
                <a:latin typeface="UD Digi Kyokasho NK-B" panose="02020700000000000000" pitchFamily="18" charset="-128"/>
                <a:ea typeface="UD Digi Kyokasho NK-B" panose="02020700000000000000" pitchFamily="18" charset="-128"/>
              </a:rPr>
              <a:t>の粉体試料</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分散液</a:t>
            </a:r>
            <a:r>
              <a:rPr lang="en-US" altLang="ja-JP" sz="1200" dirty="0">
                <a:solidFill>
                  <a:prstClr val="black"/>
                </a:solidFill>
                <a:latin typeface="UD Digi Kyokasho NK-B" panose="02020700000000000000" pitchFamily="18" charset="-128"/>
                <a:ea typeface="UD Digi Kyokasho NK-B" panose="02020700000000000000" pitchFamily="18" charset="-128"/>
              </a:rPr>
              <a:t>)</a:t>
            </a:r>
          </a:p>
          <a:p>
            <a:pPr marL="1079500" indent="-452438" defTabSz="493456"/>
            <a:r>
              <a:rPr lang="ja-JP" altLang="en-US" sz="1200" dirty="0">
                <a:solidFill>
                  <a:prstClr val="black"/>
                </a:solidFill>
                <a:latin typeface="UD Digi Kyokasho NK-B" panose="02020700000000000000" pitchFamily="18" charset="-128"/>
                <a:ea typeface="UD Digi Kyokasho NK-B" panose="02020700000000000000" pitchFamily="18" charset="-128"/>
              </a:rPr>
              <a:t>・金属、セラミックス、樹脂、医薬品</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食品</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化粧品材料など</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1079500" indent="-541338" defTabSz="493456"/>
            <a:r>
              <a:rPr lang="ja-JP" altLang="en-US" sz="1200" dirty="0">
                <a:solidFill>
                  <a:prstClr val="black"/>
                </a:solidFill>
                <a:latin typeface="UD Digi Kyokasho NK-B" panose="02020700000000000000" pitchFamily="18" charset="-128"/>
                <a:ea typeface="UD Digi Kyokasho NK-B" panose="02020700000000000000" pitchFamily="18" charset="-128"/>
              </a:rPr>
              <a:t>＜利用用途例＞</a:t>
            </a:r>
          </a:p>
          <a:p>
            <a:pPr marL="1079500" indent="-452438" defTabSz="493456"/>
            <a:r>
              <a:rPr lang="ja-JP" altLang="en-US" sz="1200" dirty="0">
                <a:solidFill>
                  <a:prstClr val="black"/>
                </a:solidFill>
                <a:latin typeface="UD Digi Kyokasho NK-B" panose="02020700000000000000" pitchFamily="18" charset="-128"/>
                <a:ea typeface="UD Digi Kyokasho NK-B" panose="02020700000000000000" pitchFamily="18" charset="-128"/>
              </a:rPr>
              <a:t>・粉体製品の品質確認</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1079500" indent="-452438" defTabSz="493456"/>
            <a:r>
              <a:rPr lang="ja-JP" altLang="en-US" sz="1200" dirty="0">
                <a:solidFill>
                  <a:prstClr val="black"/>
                </a:solidFill>
                <a:latin typeface="UD Digi Kyokasho NK-B" panose="02020700000000000000" pitchFamily="18" charset="-128"/>
                <a:ea typeface="UD Digi Kyokasho NK-B" panose="02020700000000000000" pitchFamily="18" charset="-128"/>
              </a:rPr>
              <a:t>・商品開発のための粉体材料の選定</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719138" indent="-719138" defTabSz="493456"/>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719138" indent="-719138" defTabSz="493456"/>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講　　　 師</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　産業技術研究部　機械・電気・材料グループ　主任研究員　近藤</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719138" indent="-719138" defTabSz="493456"/>
            <a:r>
              <a:rPr lang="ja-JP" altLang="en-US" sz="1200" dirty="0">
                <a:solidFill>
                  <a:prstClr val="black"/>
                </a:solidFill>
                <a:latin typeface="UD Digi Kyokasho NK-B" panose="02020700000000000000" pitchFamily="18" charset="-128"/>
                <a:ea typeface="UD Digi Kyokasho NK-B" panose="02020700000000000000" pitchFamily="18" charset="-128"/>
              </a:rPr>
              <a:t>　　　　　　　　　　＜専門分野は合成化学、現在は錯体化合物など機能性材料の研究開発に従事＞</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marL="719138" indent="-719138" defTabSz="493456"/>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申込方法</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 下記</a:t>
            </a:r>
            <a:r>
              <a:rPr lang="en-US" altLang="ja-JP" sz="1200" dirty="0">
                <a:solidFill>
                  <a:prstClr val="black"/>
                </a:solidFill>
                <a:latin typeface="UD Digi Kyokasho NK-B" panose="02020700000000000000" pitchFamily="18" charset="-128"/>
                <a:ea typeface="UD Digi Kyokasho NK-B" panose="02020700000000000000" pitchFamily="18" charset="-128"/>
              </a:rPr>
              <a:t>URL</a:t>
            </a:r>
            <a:r>
              <a:rPr lang="ja-JP" altLang="en-US" sz="1200" dirty="0">
                <a:solidFill>
                  <a:prstClr val="black"/>
                </a:solidFill>
                <a:latin typeface="UD Digi Kyokasho NK-B" panose="02020700000000000000" pitchFamily="18" charset="-128"/>
                <a:ea typeface="UD Digi Kyokasho NK-B" panose="02020700000000000000" pitchFamily="18" charset="-128"/>
              </a:rPr>
              <a:t>より必要事項を入力の上、</a:t>
            </a:r>
            <a:r>
              <a:rPr lang="en-US" altLang="ja-JP" sz="1200" dirty="0">
                <a:solidFill>
                  <a:prstClr val="black"/>
                </a:solidFill>
                <a:latin typeface="UD Digi Kyokasho NK-B" panose="02020700000000000000" pitchFamily="18" charset="-128"/>
                <a:ea typeface="UD Digi Kyokasho NK-B" panose="02020700000000000000" pitchFamily="18" charset="-128"/>
              </a:rPr>
              <a:t>10</a:t>
            </a:r>
            <a:r>
              <a:rPr lang="ja-JP" altLang="en-US" sz="1200" dirty="0">
                <a:solidFill>
                  <a:prstClr val="black"/>
                </a:solidFill>
                <a:latin typeface="UD Digi Kyokasho NK-B" panose="02020700000000000000" pitchFamily="18" charset="-128"/>
                <a:ea typeface="UD Digi Kyokasho NK-B" panose="02020700000000000000" pitchFamily="18" charset="-128"/>
              </a:rPr>
              <a:t>月</a:t>
            </a:r>
            <a:r>
              <a:rPr lang="en-US" altLang="ja-JP" sz="1200" dirty="0">
                <a:solidFill>
                  <a:prstClr val="black"/>
                </a:solidFill>
                <a:latin typeface="UD Digi Kyokasho NK-B" panose="02020700000000000000" pitchFamily="18" charset="-128"/>
                <a:ea typeface="UD Digi Kyokasho NK-B" panose="02020700000000000000" pitchFamily="18" charset="-128"/>
              </a:rPr>
              <a:t>31</a:t>
            </a:r>
            <a:r>
              <a:rPr lang="ja-JP" altLang="en-US" sz="1200" dirty="0">
                <a:solidFill>
                  <a:prstClr val="black"/>
                </a:solidFill>
                <a:latin typeface="UD Digi Kyokasho NK-B" panose="02020700000000000000" pitchFamily="18" charset="-128"/>
                <a:ea typeface="UD Digi Kyokasho NK-B" panose="02020700000000000000" pitchFamily="18" charset="-128"/>
              </a:rPr>
              <a:t>日</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月</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までにお申し込みください。</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indent="809625" defTabSz="493456"/>
            <a:r>
              <a:rPr lang="ja-JP" altLang="en-US" sz="1200" dirty="0">
                <a:solidFill>
                  <a:prstClr val="black"/>
                </a:solidFill>
                <a:latin typeface="UD Digi Kyokasho NK-B" panose="02020700000000000000" pitchFamily="18" charset="-128"/>
                <a:ea typeface="UD Digi Kyokasho NK-B" panose="02020700000000000000" pitchFamily="18" charset="-128"/>
              </a:rPr>
              <a:t>　</a:t>
            </a:r>
            <a:r>
              <a:rPr lang="en-US" altLang="ja-JP" sz="1200" dirty="0">
                <a:latin typeface="UD Digi Kyokasho NK-B" panose="02020700000000000000" pitchFamily="18" charset="-128"/>
                <a:ea typeface="UD Digi Kyokasho NK-B" panose="02020700000000000000" pitchFamily="18" charset="-128"/>
              </a:rPr>
              <a:t>https://forms.office.com/r/JE1pSQmBy5</a:t>
            </a:r>
          </a:p>
          <a:p>
            <a:pPr indent="809625" defTabSz="493456"/>
            <a:endParaRPr lang="en-US" altLang="ja-JP" sz="400" dirty="0">
              <a:solidFill>
                <a:prstClr val="black"/>
              </a:solidFill>
              <a:latin typeface="UD Digi Kyokasho NK-B" panose="02020700000000000000" pitchFamily="18" charset="-128"/>
              <a:ea typeface="UD Digi Kyokasho NK-B" panose="02020700000000000000" pitchFamily="18" charset="-128"/>
            </a:endParaRPr>
          </a:p>
          <a:p>
            <a:pPr defTabSz="493456"/>
            <a:endParaRPr lang="en-US" altLang="ja-JP" sz="400" dirty="0">
              <a:solidFill>
                <a:prstClr val="black"/>
              </a:solidFill>
              <a:latin typeface="UD Digi Kyokasho NK-B" panose="02020700000000000000" pitchFamily="18" charset="-128"/>
              <a:ea typeface="UD Digi Kyokasho NK-B" panose="02020700000000000000" pitchFamily="18" charset="-128"/>
            </a:endParaRPr>
          </a:p>
          <a:p>
            <a:pPr defTabSz="493456"/>
            <a:r>
              <a:rPr lang="ja-JP" altLang="en-US" sz="1200" dirty="0">
                <a:solidFill>
                  <a:prstClr val="black"/>
                </a:solidFill>
                <a:latin typeface="UD Digi Kyokasho NK-B" panose="02020700000000000000" pitchFamily="18" charset="-128"/>
                <a:ea typeface="UD Digi Kyokasho NK-B" panose="02020700000000000000" pitchFamily="18" charset="-128"/>
              </a:rPr>
              <a:t>　　　　</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セミナーで試験的に測定したい試料がありましたら、事前にご相談ください。</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a:p>
            <a:pPr defTabSz="493456"/>
            <a:r>
              <a:rPr lang="ja-JP" altLang="en-US" sz="1200" dirty="0">
                <a:solidFill>
                  <a:prstClr val="black"/>
                </a:solidFill>
                <a:latin typeface="UD Digi Kyokasho NK-B" panose="02020700000000000000" pitchFamily="18" charset="-128"/>
                <a:ea typeface="UD Digi Kyokasho NK-B" panose="02020700000000000000" pitchFamily="18" charset="-128"/>
              </a:rPr>
              <a:t>　　　　</a:t>
            </a:r>
            <a:r>
              <a:rPr lang="en-US" altLang="ja-JP" sz="1200" dirty="0">
                <a:solidFill>
                  <a:prstClr val="black"/>
                </a:solidFill>
                <a:latin typeface="UD Digi Kyokasho NK-B" panose="02020700000000000000" pitchFamily="18" charset="-128"/>
                <a:ea typeface="UD Digi Kyokasho NK-B" panose="02020700000000000000" pitchFamily="18" charset="-128"/>
              </a:rPr>
              <a:t>※</a:t>
            </a:r>
            <a:r>
              <a:rPr lang="ja-JP" altLang="en-US" sz="1200" dirty="0">
                <a:solidFill>
                  <a:prstClr val="black"/>
                </a:solidFill>
                <a:latin typeface="UD Digi Kyokasho NK-B" panose="02020700000000000000" pitchFamily="18" charset="-128"/>
                <a:ea typeface="UD Digi Kyokasho NK-B" panose="02020700000000000000" pitchFamily="18" charset="-128"/>
              </a:rPr>
              <a:t>当日は上記のほか、化学合成に関するご相談も併せてお受けします。</a:t>
            </a:r>
            <a:endParaRPr lang="en-US" altLang="ja-JP" sz="1200" dirty="0">
              <a:solidFill>
                <a:prstClr val="black"/>
              </a:solidFill>
              <a:latin typeface="UD Digi Kyokasho NK-B" panose="02020700000000000000" pitchFamily="18" charset="-128"/>
              <a:ea typeface="UD Digi Kyokasho NK-B" panose="02020700000000000000" pitchFamily="18" charset="-128"/>
            </a:endParaRPr>
          </a:p>
        </p:txBody>
      </p:sp>
      <p:pic>
        <p:nvPicPr>
          <p:cNvPr id="62" name="図 61">
            <a:extLst>
              <a:ext uri="{FF2B5EF4-FFF2-40B4-BE49-F238E27FC236}">
                <a16:creationId xmlns:a16="http://schemas.microsoft.com/office/drawing/2014/main" id="{8CCE4BD6-7525-4A66-8A82-6AD6486BD5BD}"/>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4644529" y="167726"/>
            <a:ext cx="3600000" cy="479614"/>
          </a:xfrm>
          <a:prstGeom prst="rect">
            <a:avLst/>
          </a:prstGeom>
        </p:spPr>
      </p:pic>
      <p:sp>
        <p:nvSpPr>
          <p:cNvPr id="8" name="四角形: 角を丸くする 7">
            <a:extLst>
              <a:ext uri="{FF2B5EF4-FFF2-40B4-BE49-F238E27FC236}">
                <a16:creationId xmlns:a16="http://schemas.microsoft.com/office/drawing/2014/main" id="{1E336954-52CF-44DC-BA04-EA85C7187DA4}"/>
              </a:ext>
            </a:extLst>
          </p:cNvPr>
          <p:cNvSpPr/>
          <p:nvPr/>
        </p:nvSpPr>
        <p:spPr>
          <a:xfrm>
            <a:off x="599168" y="8983581"/>
            <a:ext cx="6330341" cy="4821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defTabSz="493456"/>
            <a:r>
              <a:rPr lang="ja-JP" altLang="en-US" sz="1050" dirty="0">
                <a:solidFill>
                  <a:srgbClr val="FF0000"/>
                </a:solidFill>
                <a:latin typeface="UD Digi Kyokasho NK-B" panose="02020700000000000000" pitchFamily="18" charset="-128"/>
                <a:ea typeface="UD Digi Kyokasho NK-B" panose="02020700000000000000" pitchFamily="18" charset="-128"/>
              </a:rPr>
              <a:t>　★新型コロナウイルス感染症拡大防止のため、少人数に絞って開催します。当センターにご来所されましたら、正面玄関での体温チェックと手指消毒、所内では常時マスクの着用にご協力をお願いいたします。</a:t>
            </a:r>
            <a:endParaRPr kumimoji="1" lang="ja-JP" altLang="en-US" sz="1050" dirty="0"/>
          </a:p>
        </p:txBody>
      </p:sp>
      <p:sp>
        <p:nvSpPr>
          <p:cNvPr id="2" name="正方形/長方形 1">
            <a:extLst>
              <a:ext uri="{FF2B5EF4-FFF2-40B4-BE49-F238E27FC236}">
                <a16:creationId xmlns:a16="http://schemas.microsoft.com/office/drawing/2014/main" id="{0EBF79B5-778F-478E-AE4A-3D9FD7CBDFF5}"/>
              </a:ext>
            </a:extLst>
          </p:cNvPr>
          <p:cNvSpPr/>
          <p:nvPr/>
        </p:nvSpPr>
        <p:spPr>
          <a:xfrm>
            <a:off x="0" y="744129"/>
            <a:ext cx="7559675" cy="90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5509">
              <a:defRPr/>
            </a:pPr>
            <a:r>
              <a:rPr lang="ja-JP" altLang="en-US" sz="2000" b="1" kern="0" dirty="0">
                <a:ln w="0"/>
                <a:solidFill>
                  <a:prstClr val="black"/>
                </a:solidFill>
                <a:effectLst>
                  <a:outerShdw blurRad="38100" dist="19050" dir="2700000" algn="tl" rotWithShape="0">
                    <a:prstClr val="black">
                      <a:alpha val="40000"/>
                    </a:prstClr>
                  </a:outerShdw>
                </a:effectLst>
                <a:latin typeface="UD Digi Kyokasho NK-B" panose="02020700000000000000" pitchFamily="18" charset="-128"/>
                <a:ea typeface="UD Digi Kyokasho NK-B" panose="02020700000000000000" pitchFamily="18" charset="-128"/>
              </a:rPr>
              <a:t>化学分析 </a:t>
            </a:r>
            <a:r>
              <a:rPr lang="en-US" altLang="ja-JP" sz="2000" b="1" kern="0" dirty="0">
                <a:ln w="0"/>
                <a:solidFill>
                  <a:prstClr val="black"/>
                </a:solidFill>
                <a:effectLst>
                  <a:outerShdw blurRad="38100" dist="19050" dir="2700000" algn="tl" rotWithShape="0">
                    <a:prstClr val="black">
                      <a:alpha val="40000"/>
                    </a:prstClr>
                  </a:outerShdw>
                </a:effectLst>
                <a:latin typeface="UD Digi Kyokasho NK-B" panose="02020700000000000000" pitchFamily="18" charset="-128"/>
                <a:ea typeface="UD Digi Kyokasho NK-B" panose="02020700000000000000" pitchFamily="18" charset="-128"/>
              </a:rPr>
              <a:t>One to One </a:t>
            </a:r>
            <a:r>
              <a:rPr lang="ja-JP" altLang="en-US" sz="2000" b="1" kern="0" dirty="0">
                <a:ln w="0"/>
                <a:solidFill>
                  <a:prstClr val="black"/>
                </a:solidFill>
                <a:effectLst>
                  <a:outerShdw blurRad="38100" dist="19050" dir="2700000" algn="tl" rotWithShape="0">
                    <a:prstClr val="black">
                      <a:alpha val="40000"/>
                    </a:prstClr>
                  </a:outerShdw>
                </a:effectLst>
                <a:latin typeface="UD Digi Kyokasho NK-B" panose="02020700000000000000" pitchFamily="18" charset="-128"/>
                <a:ea typeface="UD Digi Kyokasho NK-B" panose="02020700000000000000" pitchFamily="18" charset="-128"/>
              </a:rPr>
              <a:t>セミナーのご案内</a:t>
            </a:r>
            <a:endParaRPr lang="en-US" altLang="ja-JP" sz="2000" b="1" kern="0" dirty="0">
              <a:ln w="0"/>
              <a:solidFill>
                <a:prstClr val="black"/>
              </a:solidFill>
              <a:effectLst>
                <a:outerShdw blurRad="38100" dist="19050" dir="2700000" algn="tl" rotWithShape="0">
                  <a:prstClr val="black">
                    <a:alpha val="40000"/>
                  </a:prstClr>
                </a:outerShdw>
              </a:effectLst>
              <a:latin typeface="UD Digi Kyokasho NK-B" panose="02020700000000000000" pitchFamily="18" charset="-128"/>
              <a:ea typeface="UD Digi Kyokasho NK-B" panose="02020700000000000000" pitchFamily="18" charset="-128"/>
            </a:endParaRPr>
          </a:p>
          <a:p>
            <a:pPr algn="ctr" defTabSz="455509">
              <a:defRPr/>
            </a:pPr>
            <a:r>
              <a:rPr lang="en-US" altLang="ja-JP" sz="2400" b="1" kern="0" dirty="0">
                <a:ln w="0"/>
                <a:solidFill>
                  <a:prstClr val="black"/>
                </a:solidFill>
                <a:effectLst>
                  <a:outerShdw blurRad="38100" dist="19050" dir="2700000" algn="tl" rotWithShape="0">
                    <a:prstClr val="black">
                      <a:alpha val="40000"/>
                    </a:prstClr>
                  </a:outerShdw>
                </a:effectLst>
                <a:latin typeface="UD Digi Kyokasho NK-B" panose="02020700000000000000" pitchFamily="18" charset="-128"/>
                <a:ea typeface="UD Digi Kyokasho NK-B" panose="02020700000000000000" pitchFamily="18" charset="-128"/>
              </a:rPr>
              <a:t>-</a:t>
            </a:r>
            <a:r>
              <a:rPr lang="ja-JP" altLang="en-US" sz="2400" b="1" kern="0" dirty="0">
                <a:ln w="0"/>
                <a:solidFill>
                  <a:prstClr val="black"/>
                </a:solidFill>
                <a:effectLst>
                  <a:outerShdw blurRad="38100" dist="19050" dir="2700000" algn="tl" rotWithShape="0">
                    <a:prstClr val="black">
                      <a:alpha val="40000"/>
                    </a:prstClr>
                  </a:outerShdw>
                </a:effectLst>
                <a:latin typeface="UD Digi Kyokasho NK-B" panose="02020700000000000000" pitchFamily="18" charset="-128"/>
                <a:ea typeface="UD Digi Kyokasho NK-B" panose="02020700000000000000" pitchFamily="18" charset="-128"/>
              </a:rPr>
              <a:t>レーザ回折・散乱法による粒子径評価</a:t>
            </a:r>
            <a:r>
              <a:rPr lang="en-US" altLang="ja-JP" sz="2400" b="1" kern="0" dirty="0">
                <a:ln w="0"/>
                <a:solidFill>
                  <a:prstClr val="black"/>
                </a:solidFill>
                <a:effectLst>
                  <a:outerShdw blurRad="38100" dist="19050" dir="2700000" algn="tl" rotWithShape="0">
                    <a:prstClr val="black">
                      <a:alpha val="40000"/>
                    </a:prstClr>
                  </a:outerShdw>
                </a:effectLst>
                <a:latin typeface="UD Digi Kyokasho NK-B" panose="02020700000000000000" pitchFamily="18" charset="-128"/>
                <a:ea typeface="UD Digi Kyokasho NK-B" panose="02020700000000000000" pitchFamily="18" charset="-128"/>
              </a:rPr>
              <a:t>-</a:t>
            </a:r>
          </a:p>
        </p:txBody>
      </p:sp>
      <p:sp>
        <p:nvSpPr>
          <p:cNvPr id="11" name="四角形: 角を丸くする 10">
            <a:extLst>
              <a:ext uri="{FF2B5EF4-FFF2-40B4-BE49-F238E27FC236}">
                <a16:creationId xmlns:a16="http://schemas.microsoft.com/office/drawing/2014/main" id="{9A0AB9EA-826E-4E22-BC12-E583B799E4F0}"/>
              </a:ext>
            </a:extLst>
          </p:cNvPr>
          <p:cNvSpPr/>
          <p:nvPr/>
        </p:nvSpPr>
        <p:spPr>
          <a:xfrm>
            <a:off x="371059" y="1821796"/>
            <a:ext cx="6820155" cy="98488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93456"/>
            <a:r>
              <a:rPr lang="ja-JP" altLang="en-US" sz="1400" dirty="0">
                <a:solidFill>
                  <a:schemeClr val="tx1"/>
                </a:solidFill>
                <a:latin typeface="UD Digi Kyokasho NK-B" panose="02020700000000000000" pitchFamily="18" charset="-128"/>
                <a:ea typeface="UD Digi Kyokasho NK-B" panose="02020700000000000000" pitchFamily="18" charset="-128"/>
              </a:rPr>
              <a:t>粉体を扱う様々な現場において、粉体の粒子径は製品の特性に大きく影響することから重要な指標とされています。</a:t>
            </a:r>
            <a:r>
              <a:rPr lang="ja-JP" altLang="en-US" sz="1350" dirty="0">
                <a:solidFill>
                  <a:schemeClr val="tx1"/>
                </a:solidFill>
                <a:latin typeface="UD Digi Kyokasho NK-B" panose="02020700000000000000" pitchFamily="18" charset="-128"/>
                <a:ea typeface="UD Digi Kyokasho NK-B" panose="02020700000000000000" pitchFamily="18" charset="-128"/>
              </a:rPr>
              <a:t>今回のセミナーでは、レーザ回折・散乱法により粒子径評価を行う方法について、センター研究員が個別形式（各回１名限定）で解説します。</a:t>
            </a:r>
            <a:endParaRPr lang="en-US" altLang="ja-JP" sz="1350" dirty="0">
              <a:solidFill>
                <a:schemeClr val="tx1"/>
              </a:solidFill>
              <a:latin typeface="UD Digi Kyokasho NK-B" panose="02020700000000000000" pitchFamily="18" charset="-128"/>
              <a:ea typeface="UD Digi Kyokasho NK-B" panose="02020700000000000000" pitchFamily="18" charset="-128"/>
            </a:endParaRPr>
          </a:p>
        </p:txBody>
      </p:sp>
      <p:pic>
        <p:nvPicPr>
          <p:cNvPr id="6" name="図 5">
            <a:extLst>
              <a:ext uri="{FF2B5EF4-FFF2-40B4-BE49-F238E27FC236}">
                <a16:creationId xmlns:a16="http://schemas.microsoft.com/office/drawing/2014/main" id="{A488EE70-0478-6CF3-6167-CCACF86F06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1150" y="5563005"/>
            <a:ext cx="1726758" cy="1296000"/>
          </a:xfrm>
          <a:prstGeom prst="rect">
            <a:avLst/>
          </a:prstGeom>
        </p:spPr>
      </p:pic>
    </p:spTree>
    <p:extLst>
      <p:ext uri="{BB962C8B-B14F-4D97-AF65-F5344CB8AC3E}">
        <p14:creationId xmlns:p14="http://schemas.microsoft.com/office/powerpoint/2010/main" val="3342211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2AFCA115-ABF6-4095-8DC2-C3ACF4549175}"/>
              </a:ext>
            </a:extLst>
          </p:cNvPr>
          <p:cNvPicPr>
            <a:picLocks noChangeAspect="1"/>
          </p:cNvPicPr>
          <p:nvPr/>
        </p:nvPicPr>
        <p:blipFill>
          <a:blip r:embed="rId2"/>
          <a:stretch>
            <a:fillRect/>
          </a:stretch>
        </p:blipFill>
        <p:spPr>
          <a:xfrm>
            <a:off x="1374249" y="3749303"/>
            <a:ext cx="4974222" cy="3385234"/>
          </a:xfrm>
          <a:prstGeom prst="rect">
            <a:avLst/>
          </a:prstGeom>
        </p:spPr>
      </p:pic>
      <p:sp>
        <p:nvSpPr>
          <p:cNvPr id="8" name="吹き出し: 角を丸めた四角形 63">
            <a:extLst>
              <a:ext uri="{FF2B5EF4-FFF2-40B4-BE49-F238E27FC236}">
                <a16:creationId xmlns:a16="http://schemas.microsoft.com/office/drawing/2014/main" id="{844C14D9-B138-4CE5-BE44-49A24C660659}"/>
              </a:ext>
            </a:extLst>
          </p:cNvPr>
          <p:cNvSpPr/>
          <p:nvPr/>
        </p:nvSpPr>
        <p:spPr>
          <a:xfrm>
            <a:off x="177293" y="898902"/>
            <a:ext cx="7553818" cy="2656675"/>
          </a:xfrm>
          <a:prstGeom prst="wedgeRoundRectCallout">
            <a:avLst>
              <a:gd name="adj1" fmla="val -26179"/>
              <a:gd name="adj2" fmla="val -45613"/>
              <a:gd name="adj3" fmla="val 16667"/>
            </a:avLst>
          </a:prstGeom>
          <a:noFill/>
          <a:ln>
            <a:noFill/>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35867" tIns="35867" rIns="35867" bIns="35867" numCol="1" spcCol="0" rtlCol="0" fromWordArt="0" anchor="b" anchorCtr="0" forceAA="0" compatLnSpc="1">
            <a:prstTxWarp prst="textNoShape">
              <a:avLst/>
            </a:prstTxWarp>
            <a:noAutofit/>
          </a:bodyPr>
          <a:lstStyle/>
          <a:p>
            <a:pPr defTabSz="455509">
              <a:defRPr/>
            </a:pPr>
            <a:r>
              <a:rPr lang="ja-JP" altLang="en-US" sz="1400" kern="0" dirty="0">
                <a:ln w="0"/>
                <a:solidFill>
                  <a:prstClr val="black"/>
                </a:solidFill>
                <a:latin typeface="UD Digi Kyokasho NK-B" panose="02020700000000000000" pitchFamily="18" charset="-128"/>
                <a:ea typeface="UD Digi Kyokasho NK-B" panose="02020700000000000000" pitchFamily="18" charset="-128"/>
              </a:rPr>
              <a:t>奈良県産業振興総合センター</a:t>
            </a:r>
            <a:endParaRPr lang="en-US" altLang="ja-JP" sz="1400" kern="0" dirty="0">
              <a:ln w="0"/>
              <a:solidFill>
                <a:prstClr val="black"/>
              </a:solidFill>
              <a:latin typeface="UD Digi Kyokasho NK-B" panose="02020700000000000000" pitchFamily="18" charset="-128"/>
              <a:ea typeface="UD Digi Kyokasho NK-B" panose="02020700000000000000" pitchFamily="18" charset="-128"/>
            </a:endParaRPr>
          </a:p>
          <a:p>
            <a:pPr defTabSz="455509">
              <a:defRPr/>
            </a:pPr>
            <a:r>
              <a:rPr lang="ja-JP" altLang="en-US" sz="1400" kern="0" dirty="0">
                <a:ln w="0"/>
                <a:solidFill>
                  <a:prstClr val="black"/>
                </a:solidFill>
                <a:latin typeface="UD Digi Kyokasho NK-B" panose="02020700000000000000" pitchFamily="18" charset="-128"/>
                <a:ea typeface="UD Digi Kyokasho NK-B" panose="02020700000000000000" pitchFamily="18" charset="-128"/>
              </a:rPr>
              <a:t>　〒</a:t>
            </a:r>
            <a:r>
              <a:rPr lang="en-US" altLang="ja-JP" sz="1400" kern="0" dirty="0">
                <a:ln w="0"/>
                <a:solidFill>
                  <a:prstClr val="black"/>
                </a:solidFill>
                <a:latin typeface="UD Digi Kyokasho NK-B" panose="02020700000000000000" pitchFamily="18" charset="-128"/>
                <a:ea typeface="UD Digi Kyokasho NK-B" panose="02020700000000000000" pitchFamily="18" charset="-128"/>
              </a:rPr>
              <a:t>630-8031</a:t>
            </a:r>
            <a:r>
              <a:rPr lang="ja-JP" altLang="en-US" sz="1400" kern="0" dirty="0">
                <a:ln w="0"/>
                <a:solidFill>
                  <a:prstClr val="black"/>
                </a:solidFill>
                <a:latin typeface="UD Digi Kyokasho NK-B" panose="02020700000000000000" pitchFamily="18" charset="-128"/>
                <a:ea typeface="UD Digi Kyokasho NK-B" panose="02020700000000000000" pitchFamily="18" charset="-128"/>
              </a:rPr>
              <a:t>　奈良市柏木町</a:t>
            </a:r>
            <a:r>
              <a:rPr lang="en-US" altLang="ja-JP" sz="1400" kern="0" dirty="0">
                <a:ln w="0"/>
                <a:solidFill>
                  <a:prstClr val="black"/>
                </a:solidFill>
                <a:latin typeface="UD Digi Kyokasho NK-B" panose="02020700000000000000" pitchFamily="18" charset="-128"/>
                <a:ea typeface="UD Digi Kyokasho NK-B" panose="02020700000000000000" pitchFamily="18" charset="-128"/>
              </a:rPr>
              <a:t>129-1</a:t>
            </a:r>
            <a:endParaRPr lang="ja-JP" altLang="en-US" sz="1400" kern="0" dirty="0">
              <a:ln w="0"/>
              <a:solidFill>
                <a:prstClr val="black"/>
              </a:solidFill>
              <a:latin typeface="UD Digi Kyokasho NK-B" panose="02020700000000000000" pitchFamily="18" charset="-128"/>
              <a:ea typeface="UD Digi Kyokasho NK-B" panose="02020700000000000000" pitchFamily="18" charset="-128"/>
            </a:endParaRPr>
          </a:p>
          <a:p>
            <a:pPr defTabSz="455509">
              <a:defRPr/>
            </a:pPr>
            <a:r>
              <a:rPr lang="ja-JP" altLang="en-US" sz="1400" kern="0" dirty="0">
                <a:ln w="0"/>
                <a:solidFill>
                  <a:prstClr val="black"/>
                </a:solidFill>
                <a:latin typeface="UD Digi Kyokasho NK-B" panose="02020700000000000000" pitchFamily="18" charset="-128"/>
                <a:ea typeface="UD Digi Kyokasho NK-B" panose="02020700000000000000" pitchFamily="18" charset="-128"/>
              </a:rPr>
              <a:t>　</a:t>
            </a:r>
            <a:r>
              <a:rPr lang="en-US" altLang="ja-JP" sz="1400" kern="0" dirty="0">
                <a:ln w="0"/>
                <a:solidFill>
                  <a:prstClr val="black"/>
                </a:solidFill>
                <a:latin typeface="UD Digi Kyokasho NK-B" panose="02020700000000000000" pitchFamily="18" charset="-128"/>
                <a:ea typeface="UD Digi Kyokasho NK-B" panose="02020700000000000000" pitchFamily="18" charset="-128"/>
              </a:rPr>
              <a:t>TEL</a:t>
            </a:r>
            <a:r>
              <a:rPr lang="ja-JP" altLang="en-US" sz="1400" kern="0" dirty="0">
                <a:ln w="0"/>
                <a:solidFill>
                  <a:prstClr val="black"/>
                </a:solidFill>
                <a:latin typeface="UD Digi Kyokasho NK-B" panose="02020700000000000000" pitchFamily="18" charset="-128"/>
                <a:ea typeface="UD Digi Kyokasho NK-B" panose="02020700000000000000" pitchFamily="18" charset="-128"/>
              </a:rPr>
              <a:t>：</a:t>
            </a:r>
            <a:r>
              <a:rPr lang="en-US" altLang="ja-JP" sz="1400" kern="0" dirty="0">
                <a:ln w="0"/>
                <a:solidFill>
                  <a:prstClr val="black"/>
                </a:solidFill>
                <a:latin typeface="UD Digi Kyokasho NK-B" panose="02020700000000000000" pitchFamily="18" charset="-128"/>
                <a:ea typeface="UD Digi Kyokasho NK-B" panose="02020700000000000000" pitchFamily="18" charset="-128"/>
              </a:rPr>
              <a:t>0742-33-0863</a:t>
            </a:r>
            <a:r>
              <a:rPr lang="ja-JP" altLang="en-US" sz="1400" kern="0" dirty="0">
                <a:ln w="0"/>
                <a:solidFill>
                  <a:prstClr val="black"/>
                </a:solidFill>
                <a:latin typeface="UD Digi Kyokasho NK-B" panose="02020700000000000000" pitchFamily="18" charset="-128"/>
                <a:ea typeface="UD Digi Kyokasho NK-B" panose="02020700000000000000" pitchFamily="18" charset="-128"/>
              </a:rPr>
              <a:t>（研究部代表）</a:t>
            </a:r>
            <a:endParaRPr lang="en-US" altLang="ja-JP" sz="1400" kern="0" dirty="0">
              <a:ln w="0"/>
              <a:solidFill>
                <a:prstClr val="black"/>
              </a:solidFill>
              <a:latin typeface="UD Digi Kyokasho NK-B" panose="02020700000000000000" pitchFamily="18" charset="-128"/>
              <a:ea typeface="UD Digi Kyokasho NK-B" panose="02020700000000000000" pitchFamily="18" charset="-128"/>
            </a:endParaRPr>
          </a:p>
          <a:p>
            <a:pPr defTabSz="455509">
              <a:defRPr/>
            </a:pPr>
            <a:endParaRPr lang="en-US" altLang="ja-JP" sz="1400" kern="0" dirty="0">
              <a:ln w="0"/>
              <a:solidFill>
                <a:prstClr val="black"/>
              </a:solidFill>
              <a:latin typeface="UD Digi Kyokasho NK-B" panose="02020700000000000000" pitchFamily="18" charset="-128"/>
              <a:ea typeface="UD Digi Kyokasho NK-B" panose="02020700000000000000" pitchFamily="18" charset="-128"/>
            </a:endParaRPr>
          </a:p>
          <a:p>
            <a:pPr defTabSz="455509">
              <a:defRPr/>
            </a:pPr>
            <a:r>
              <a:rPr lang="ja-JP" altLang="en-US" sz="1200" kern="0" dirty="0">
                <a:ln w="0"/>
                <a:solidFill>
                  <a:prstClr val="black"/>
                </a:solidFill>
                <a:latin typeface="UD Digi Kyokasho NK-B" panose="02020700000000000000" pitchFamily="18" charset="-128"/>
                <a:ea typeface="UD Digi Kyokasho NK-B" panose="02020700000000000000" pitchFamily="18" charset="-128"/>
              </a:rPr>
              <a:t>★電車・バスでお越しの方</a:t>
            </a:r>
          </a:p>
          <a:p>
            <a:pPr defTabSz="455509">
              <a:defRPr/>
            </a:pPr>
            <a:r>
              <a:rPr lang="ja-JP" altLang="en-US" sz="1200" kern="0" dirty="0">
                <a:ln w="0"/>
                <a:solidFill>
                  <a:prstClr val="black"/>
                </a:solidFill>
                <a:latin typeface="UD Digi Kyokasho NK-B" panose="02020700000000000000" pitchFamily="18" charset="-128"/>
                <a:ea typeface="UD Digi Kyokasho NK-B" panose="02020700000000000000" pitchFamily="18" charset="-128"/>
              </a:rPr>
              <a:t>　近鉄橿原線「西ノ京」駅下車、東へ</a:t>
            </a:r>
            <a:r>
              <a:rPr lang="en-US" altLang="ja-JP" sz="1200" kern="0" dirty="0">
                <a:ln w="0"/>
                <a:solidFill>
                  <a:prstClr val="black"/>
                </a:solidFill>
                <a:latin typeface="UD Digi Kyokasho NK-B" panose="02020700000000000000" pitchFamily="18" charset="-128"/>
                <a:ea typeface="UD Digi Kyokasho NK-B" panose="02020700000000000000" pitchFamily="18" charset="-128"/>
              </a:rPr>
              <a:t>1.5</a:t>
            </a:r>
            <a:r>
              <a:rPr lang="ja-JP" altLang="en-US" sz="1200" kern="0" dirty="0">
                <a:ln w="0"/>
                <a:solidFill>
                  <a:prstClr val="black"/>
                </a:solidFill>
                <a:latin typeface="UD Digi Kyokasho NK-B" panose="02020700000000000000" pitchFamily="18" charset="-128"/>
                <a:ea typeface="UD Digi Kyokasho NK-B" panose="02020700000000000000" pitchFamily="18" charset="-128"/>
              </a:rPr>
              <a:t>ｋｍ（徒歩約２０分）</a:t>
            </a:r>
            <a:endParaRPr lang="en-US" altLang="ja-JP" sz="1200" kern="0" dirty="0">
              <a:ln w="0"/>
              <a:solidFill>
                <a:prstClr val="black"/>
              </a:solidFill>
              <a:latin typeface="UD Digi Kyokasho NK-B" panose="02020700000000000000" pitchFamily="18" charset="-128"/>
              <a:ea typeface="UD Digi Kyokasho NK-B" panose="02020700000000000000" pitchFamily="18" charset="-128"/>
            </a:endParaRPr>
          </a:p>
          <a:p>
            <a:pPr defTabSz="455509">
              <a:defRPr/>
            </a:pPr>
            <a:r>
              <a:rPr lang="ja-JP" altLang="en-US" sz="1200" kern="0" dirty="0">
                <a:ln w="0"/>
                <a:solidFill>
                  <a:prstClr val="black"/>
                </a:solidFill>
                <a:latin typeface="UD Digi Kyokasho NK-B" panose="02020700000000000000" pitchFamily="18" charset="-128"/>
                <a:ea typeface="UD Digi Kyokasho NK-B" panose="02020700000000000000" pitchFamily="18" charset="-128"/>
              </a:rPr>
              <a:t>「近鉄奈良」駅、「ＪＲ奈良」駅西口から奈良交通バス（２８系統）「恋の窪町」行き－「柏木町南」下車</a:t>
            </a:r>
            <a:endParaRPr lang="en-US" altLang="ja-JP" sz="1200" kern="0" dirty="0">
              <a:ln w="0"/>
              <a:solidFill>
                <a:prstClr val="black"/>
              </a:solidFill>
              <a:latin typeface="UD Digi Kyokasho NK-B" panose="02020700000000000000" pitchFamily="18" charset="-128"/>
              <a:ea typeface="UD Digi Kyokasho NK-B" panose="02020700000000000000" pitchFamily="18" charset="-128"/>
            </a:endParaRPr>
          </a:p>
          <a:p>
            <a:pPr defTabSz="455509">
              <a:defRPr/>
            </a:pPr>
            <a:r>
              <a:rPr lang="ja-JP" altLang="en-US" sz="1200" kern="0" dirty="0">
                <a:ln w="0"/>
                <a:solidFill>
                  <a:prstClr val="black"/>
                </a:solidFill>
                <a:latin typeface="UD Digi Kyokasho NK-B" panose="02020700000000000000" pitchFamily="18" charset="-128"/>
                <a:ea typeface="UD Digi Kyokasho NK-B" panose="02020700000000000000" pitchFamily="18" charset="-128"/>
              </a:rPr>
              <a:t>（バス乗車時間約２０分）、西へ</a:t>
            </a:r>
            <a:r>
              <a:rPr lang="en-US" altLang="ja-JP" sz="1200" kern="0" dirty="0">
                <a:ln w="0"/>
                <a:solidFill>
                  <a:prstClr val="black"/>
                </a:solidFill>
                <a:latin typeface="UD Digi Kyokasho NK-B" panose="02020700000000000000" pitchFamily="18" charset="-128"/>
                <a:ea typeface="UD Digi Kyokasho NK-B" panose="02020700000000000000" pitchFamily="18" charset="-128"/>
              </a:rPr>
              <a:t>0.6</a:t>
            </a:r>
            <a:r>
              <a:rPr lang="ja-JP" altLang="en-US" sz="1200" kern="0" dirty="0">
                <a:ln w="0"/>
                <a:solidFill>
                  <a:prstClr val="black"/>
                </a:solidFill>
                <a:latin typeface="UD Digi Kyokasho NK-B" panose="02020700000000000000" pitchFamily="18" charset="-128"/>
                <a:ea typeface="UD Digi Kyokasho NK-B" panose="02020700000000000000" pitchFamily="18" charset="-128"/>
              </a:rPr>
              <a:t>ｋｍ（徒歩約６分）</a:t>
            </a:r>
            <a:endParaRPr lang="en-US" altLang="ja-JP" sz="1200" kern="0" dirty="0">
              <a:ln w="0"/>
              <a:solidFill>
                <a:prstClr val="black"/>
              </a:solidFill>
              <a:latin typeface="UD Digi Kyokasho NK-B" panose="02020700000000000000" pitchFamily="18" charset="-128"/>
              <a:ea typeface="UD Digi Kyokasho NK-B" panose="02020700000000000000" pitchFamily="18" charset="-128"/>
            </a:endParaRPr>
          </a:p>
          <a:p>
            <a:pPr defTabSz="455509">
              <a:defRPr/>
            </a:pPr>
            <a:endParaRPr lang="en-US" altLang="ja-JP" sz="1200" kern="0" dirty="0">
              <a:ln w="0"/>
              <a:solidFill>
                <a:prstClr val="black"/>
              </a:solidFill>
              <a:latin typeface="UD Digi Kyokasho NK-B" panose="02020700000000000000" pitchFamily="18" charset="-128"/>
              <a:ea typeface="UD Digi Kyokasho NK-B" panose="02020700000000000000" pitchFamily="18" charset="-128"/>
            </a:endParaRPr>
          </a:p>
          <a:p>
            <a:pPr defTabSz="455509">
              <a:defRPr/>
            </a:pPr>
            <a:r>
              <a:rPr lang="ja-JP" altLang="en-US" sz="1200" kern="0" dirty="0">
                <a:ln w="0"/>
                <a:solidFill>
                  <a:prstClr val="black"/>
                </a:solidFill>
                <a:latin typeface="UD Digi Kyokasho NK-B" panose="02020700000000000000" pitchFamily="18" charset="-128"/>
                <a:ea typeface="UD Digi Kyokasho NK-B" panose="02020700000000000000" pitchFamily="18" charset="-128"/>
              </a:rPr>
              <a:t>★お車でお越しの方</a:t>
            </a:r>
            <a:endParaRPr lang="en-US" altLang="ja-JP" sz="1200" kern="0" dirty="0">
              <a:ln w="0"/>
              <a:solidFill>
                <a:prstClr val="black"/>
              </a:solidFill>
              <a:latin typeface="UD Digi Kyokasho NK-B" panose="02020700000000000000" pitchFamily="18" charset="-128"/>
              <a:ea typeface="UD Digi Kyokasho NK-B" panose="02020700000000000000" pitchFamily="18" charset="-128"/>
            </a:endParaRPr>
          </a:p>
          <a:p>
            <a:pPr defTabSz="455509">
              <a:defRPr/>
            </a:pPr>
            <a:r>
              <a:rPr lang="ja-JP" altLang="en-US" sz="1200" kern="0" dirty="0">
                <a:ln w="0"/>
                <a:solidFill>
                  <a:prstClr val="black"/>
                </a:solidFill>
                <a:latin typeface="UD Digi Kyokasho NK-B" panose="02020700000000000000" pitchFamily="18" charset="-128"/>
                <a:ea typeface="UD Digi Kyokasho NK-B" panose="02020700000000000000" pitchFamily="18" charset="-128"/>
              </a:rPr>
              <a:t>　センター内の駐車場をご利用ください。</a:t>
            </a:r>
            <a:endParaRPr lang="en-US" altLang="ja-JP" sz="1400" kern="0" dirty="0">
              <a:ln w="0"/>
              <a:solidFill>
                <a:prstClr val="black"/>
              </a:solidFill>
              <a:latin typeface="UD Digi Kyokasho NK-B" panose="02020700000000000000" pitchFamily="18" charset="-128"/>
              <a:ea typeface="UD Digi Kyokasho NK-B" panose="02020700000000000000" pitchFamily="18" charset="-128"/>
            </a:endParaRPr>
          </a:p>
        </p:txBody>
      </p:sp>
      <p:sp>
        <p:nvSpPr>
          <p:cNvPr id="7" name="吹き出し: 角を丸めた四角形 63">
            <a:extLst>
              <a:ext uri="{FF2B5EF4-FFF2-40B4-BE49-F238E27FC236}">
                <a16:creationId xmlns:a16="http://schemas.microsoft.com/office/drawing/2014/main" id="{405E91CE-AE5E-48FB-9786-ABFC00C7AA8B}"/>
              </a:ext>
            </a:extLst>
          </p:cNvPr>
          <p:cNvSpPr/>
          <p:nvPr/>
        </p:nvSpPr>
        <p:spPr>
          <a:xfrm>
            <a:off x="-106882" y="402546"/>
            <a:ext cx="7776000" cy="510240"/>
          </a:xfrm>
          <a:prstGeom prst="wedgeRoundRectCallout">
            <a:avLst>
              <a:gd name="adj1" fmla="val -26179"/>
              <a:gd name="adj2" fmla="val -45613"/>
              <a:gd name="adj3" fmla="val 16667"/>
            </a:avLst>
          </a:prstGeom>
          <a:solidFill>
            <a:schemeClr val="accent5">
              <a:lumMod val="20000"/>
              <a:lumOff val="80000"/>
            </a:schemeClr>
          </a:solidFill>
          <a:ln>
            <a:noFill/>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35867" tIns="35867" rIns="35867" bIns="35867" numCol="1" spcCol="0" rtlCol="0" fromWordArt="0" anchor="b" anchorCtr="0" forceAA="0" compatLnSpc="1">
            <a:prstTxWarp prst="textNoShape">
              <a:avLst/>
            </a:prstTxWarp>
            <a:noAutofit/>
          </a:bodyPr>
          <a:lstStyle/>
          <a:p>
            <a:pPr algn="ctr" defTabSz="455509">
              <a:defRPr/>
            </a:pPr>
            <a:r>
              <a:rPr lang="ja-JP" altLang="en-US" sz="2400" b="1" kern="0" dirty="0">
                <a:ln w="0"/>
                <a:solidFill>
                  <a:prstClr val="black"/>
                </a:solidFill>
                <a:effectLst>
                  <a:outerShdw blurRad="38100" dist="19050" dir="2700000" algn="tl" rotWithShape="0">
                    <a:prstClr val="black">
                      <a:alpha val="40000"/>
                    </a:prstClr>
                  </a:outerShdw>
                </a:effectLst>
                <a:latin typeface="UD Digi Kyokasho NK-B" panose="02020700000000000000" pitchFamily="18" charset="-128"/>
                <a:ea typeface="UD Digi Kyokasho NK-B" panose="02020700000000000000" pitchFamily="18" charset="-128"/>
              </a:rPr>
              <a:t>アクセス方法</a:t>
            </a:r>
            <a:endParaRPr lang="en-US" altLang="ja-JP" sz="2400" b="1" kern="0" dirty="0">
              <a:ln w="0"/>
              <a:solidFill>
                <a:prstClr val="black"/>
              </a:solidFill>
              <a:effectLst>
                <a:outerShdw blurRad="38100" dist="19050" dir="2700000" algn="tl" rotWithShape="0">
                  <a:prstClr val="black">
                    <a:alpha val="40000"/>
                  </a:prstClr>
                </a:outerShdw>
              </a:effectLst>
              <a:latin typeface="UD Digi Kyokasho NK-B" panose="02020700000000000000" pitchFamily="18" charset="-128"/>
              <a:ea typeface="UD Digi Kyokasho NK-B" panose="02020700000000000000" pitchFamily="18" charset="-128"/>
            </a:endParaRPr>
          </a:p>
        </p:txBody>
      </p:sp>
    </p:spTree>
    <p:extLst>
      <p:ext uri="{BB962C8B-B14F-4D97-AF65-F5344CB8AC3E}">
        <p14:creationId xmlns:p14="http://schemas.microsoft.com/office/powerpoint/2010/main" val="30046315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B452EC0CE86D0478A2C33E1FC850184" ma:contentTypeVersion="8" ma:contentTypeDescription="新しいドキュメントを作成します。" ma:contentTypeScope="" ma:versionID="344bb43d03499caf33a8a99ec1a0adc7">
  <xsd:schema xmlns:xsd="http://www.w3.org/2001/XMLSchema" xmlns:xs="http://www.w3.org/2001/XMLSchema" xmlns:p="http://schemas.microsoft.com/office/2006/metadata/properties" xmlns:ns2="851d45d3-ee27-4b19-a4fa-e28d34309089" targetNamespace="http://schemas.microsoft.com/office/2006/metadata/properties" ma:root="true" ma:fieldsID="d70a906f192afccf84521c85f27efc72" ns2:_="">
    <xsd:import namespace="851d45d3-ee27-4b19-a4fa-e28d3430908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1d45d3-ee27-4b19-a4fa-e28d3430908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BCD786-E385-4BF7-AD2A-3C6074C172B9}">
  <ds:schemaRefs>
    <ds:schemaRef ds:uri="http://schemas.microsoft.com/sharepoint/v3/contenttype/forms"/>
  </ds:schemaRefs>
</ds:datastoreItem>
</file>

<file path=customXml/itemProps2.xml><?xml version="1.0" encoding="utf-8"?>
<ds:datastoreItem xmlns:ds="http://schemas.openxmlformats.org/officeDocument/2006/customXml" ds:itemID="{61A478A5-A9C8-4988-95B9-4EF3AD4ECB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1d45d3-ee27-4b19-a4fa-e28d343090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C2EC70-D603-4742-B5AC-BD5BB8102199}">
  <ds:schemaRefs>
    <ds:schemaRef ds:uri="http://purl.org/dc/terms/"/>
    <ds:schemaRef ds:uri="http://schemas.microsoft.com/office/2006/documentManagement/types"/>
    <ds:schemaRef ds:uri="http://purl.org/dc/elements/1.1/"/>
    <ds:schemaRef ds:uri="http://schemas.openxmlformats.org/package/2006/metadata/core-properties"/>
    <ds:schemaRef ds:uri="http://www.w3.org/XML/1998/namespace"/>
    <ds:schemaRef ds:uri="http://purl.org/dc/dcmitype/"/>
    <ds:schemaRef ds:uri="http://schemas.microsoft.com/office/infopath/2007/PartnerControls"/>
    <ds:schemaRef ds:uri="851d45d3-ee27-4b19-a4fa-e28d3430908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2350</TotalTime>
  <Words>628</Words>
  <Application>Microsoft Office PowerPoint</Application>
  <PresentationFormat>ユーザー設定</PresentationFormat>
  <Paragraphs>53</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UD Digi Kyokasho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MASUYAMA F</dc:creator>
  <cp:lastModifiedBy>近藤　千尋</cp:lastModifiedBy>
  <cp:revision>100</cp:revision>
  <cp:lastPrinted>2022-09-30T07:12:02Z</cp:lastPrinted>
  <dcterms:created xsi:type="dcterms:W3CDTF">2019-10-02T08:46:53Z</dcterms:created>
  <dcterms:modified xsi:type="dcterms:W3CDTF">2022-10-03T06:45:04Z</dcterms:modified>
</cp:coreProperties>
</file>