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68" r:id="rId2"/>
    <p:sldId id="270" r:id="rId3"/>
    <p:sldId id="269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D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B989D-C571-49F6-BF6E-885E5BCF0182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AD6F5-C0EF-4E5D-88C6-8A08283FF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772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必要な実績疎明資料の判定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51000" y="535258"/>
            <a:ext cx="4356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5544562" y="21554"/>
            <a:ext cx="1486673" cy="514331"/>
            <a:chOff x="5544562" y="21554"/>
            <a:chExt cx="1486673" cy="514331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5544562" y="74220"/>
              <a:ext cx="148667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別紙２</a:t>
              </a:r>
              <a:endPara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707597" y="21554"/>
              <a:ext cx="1116000" cy="477791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91502" y="862989"/>
            <a:ext cx="6732095" cy="1879962"/>
            <a:chOff x="91502" y="1097160"/>
            <a:chExt cx="6732095" cy="1879962"/>
          </a:xfrm>
        </p:grpSpPr>
        <p:sp>
          <p:nvSpPr>
            <p:cNvPr id="92" name="ホームベース 91"/>
            <p:cNvSpPr/>
            <p:nvPr/>
          </p:nvSpPr>
          <p:spPr>
            <a:xfrm rot="5400000">
              <a:off x="672808" y="1592509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24955" y="1097160"/>
              <a:ext cx="6608092" cy="132243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5" name="角丸四角形 94"/>
            <p:cNvSpPr/>
            <p:nvPr/>
          </p:nvSpPr>
          <p:spPr>
            <a:xfrm>
              <a:off x="1130408" y="1228783"/>
              <a:ext cx="3559767" cy="10066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5097005" y="1224005"/>
              <a:ext cx="1575016" cy="102019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91502" y="1297378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出演者等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実績</a:t>
              </a:r>
            </a:p>
          </p:txBody>
        </p:sp>
        <p:sp>
          <p:nvSpPr>
            <p:cNvPr id="98" name="右矢印 97"/>
            <p:cNvSpPr/>
            <p:nvPr/>
          </p:nvSpPr>
          <p:spPr>
            <a:xfrm>
              <a:off x="4768635" y="1428720"/>
              <a:ext cx="249910" cy="511444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141466" y="1287355"/>
              <a:ext cx="3566209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催物の出演者・チームについて、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それぞれ過去の催物の音声又は動画はありますか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4700327" y="2577012"/>
              <a:ext cx="856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018545" y="1209359"/>
              <a:ext cx="1805052" cy="10926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当該データ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b="1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をご提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出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1829261" y="2585488"/>
              <a:ext cx="11639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4494086" y="2607176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1673200" y="2607176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91502" y="2836566"/>
            <a:ext cx="6641545" cy="4335715"/>
            <a:chOff x="91502" y="1147945"/>
            <a:chExt cx="6641545" cy="4335715"/>
          </a:xfrm>
        </p:grpSpPr>
        <p:sp>
          <p:nvSpPr>
            <p:cNvPr id="117" name="ホームベース 116"/>
            <p:cNvSpPr/>
            <p:nvPr/>
          </p:nvSpPr>
          <p:spPr>
            <a:xfrm rot="5400000">
              <a:off x="672808" y="4059784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124955" y="1147945"/>
              <a:ext cx="6608092" cy="373839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9" name="角丸四角形 118"/>
            <p:cNvSpPr/>
            <p:nvPr/>
          </p:nvSpPr>
          <p:spPr>
            <a:xfrm>
              <a:off x="1130408" y="1295689"/>
              <a:ext cx="5541613" cy="10066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0" name="角丸四角形 119"/>
            <p:cNvSpPr/>
            <p:nvPr/>
          </p:nvSpPr>
          <p:spPr>
            <a:xfrm>
              <a:off x="1130408" y="3175378"/>
              <a:ext cx="5541613" cy="1572675"/>
            </a:xfrm>
            <a:prstGeom prst="roundRect">
              <a:avLst>
                <a:gd name="adj" fmla="val 958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91502" y="134198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主催者等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実績</a:t>
              </a:r>
            </a:p>
          </p:txBody>
        </p:sp>
        <p:sp>
          <p:nvSpPr>
            <p:cNvPr id="142" name="右矢印 141"/>
            <p:cNvSpPr/>
            <p:nvPr/>
          </p:nvSpPr>
          <p:spPr>
            <a:xfrm rot="5400000">
              <a:off x="3562497" y="1509192"/>
              <a:ext cx="677432" cy="2454225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43" name="テキスト ボックス 142"/>
            <p:cNvSpPr txBox="1"/>
            <p:nvPr/>
          </p:nvSpPr>
          <p:spPr>
            <a:xfrm>
              <a:off x="1141466" y="1354261"/>
              <a:ext cx="5530555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催物の主催者等について、過去に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・歓声等なしの催物を開催したことは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ありますか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660107" y="2488614"/>
              <a:ext cx="856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1141466" y="3270725"/>
              <a:ext cx="5564008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当該類似の催物の音声又は動画データ</a:t>
              </a:r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来場者層の類似性の説明（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P.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２～３）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当該類似の催物と同種対策を講じることを示す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計画書（主催者等作成書類、形式不問）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の３種類の資料をご提出ください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1829261" y="5114328"/>
              <a:ext cx="11639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3453866" y="251877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1673200" y="5136016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91502" y="7265896"/>
            <a:ext cx="6641545" cy="1322431"/>
            <a:chOff x="91502" y="1097160"/>
            <a:chExt cx="6641545" cy="1322431"/>
          </a:xfrm>
        </p:grpSpPr>
        <p:sp>
          <p:nvSpPr>
            <p:cNvPr id="165" name="正方形/長方形 164"/>
            <p:cNvSpPr/>
            <p:nvPr/>
          </p:nvSpPr>
          <p:spPr>
            <a:xfrm>
              <a:off x="124955" y="1097160"/>
              <a:ext cx="6608092" cy="132243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130408" y="1228783"/>
              <a:ext cx="5541613" cy="10066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91502" y="1467499"/>
              <a:ext cx="1092355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収容率の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目安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1141466" y="1287355"/>
              <a:ext cx="544828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収容率の上限は、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％以内で催物を開催して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実績疎明資料のご提出は不要です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281963" y="8592734"/>
            <a:ext cx="629407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→次ページ以降に資料フォーマット有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7538" y="9047363"/>
            <a:ext cx="679046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事前相談不要の場合は、都道府県へのデータの提出や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等での公表は不要です。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また、事前相談を行う場合で、開催地の都道府県に対して、過去に結果報告資料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としてデータをご提出いただいたことがある場合は、その旨を都道府県にご連絡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6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124955" y="757656"/>
            <a:ext cx="6633985" cy="1197243"/>
            <a:chOff x="124955" y="1254625"/>
            <a:chExt cx="6633985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91861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過去の 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催物の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情報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過去１年以内に大声・歓声等なしで開催した催物の情報を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ご記入ください。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2" name="正方形/長方形 81"/>
          <p:cNvSpPr/>
          <p:nvPr/>
        </p:nvSpPr>
        <p:spPr>
          <a:xfrm>
            <a:off x="124955" y="1954899"/>
            <a:ext cx="6608092" cy="74678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6" name="グループ化 5"/>
          <p:cNvGrpSpPr/>
          <p:nvPr/>
        </p:nvGrpSpPr>
        <p:grpSpPr>
          <a:xfrm>
            <a:off x="205683" y="2080865"/>
            <a:ext cx="6821608" cy="551497"/>
            <a:chOff x="205684" y="2047412"/>
            <a:chExt cx="6821608" cy="579526"/>
          </a:xfrm>
        </p:grpSpPr>
        <p:sp>
          <p:nvSpPr>
            <p:cNvPr id="83" name="角丸四角形 82"/>
            <p:cNvSpPr/>
            <p:nvPr/>
          </p:nvSpPr>
          <p:spPr>
            <a:xfrm>
              <a:off x="205684" y="2047412"/>
              <a:ext cx="1355488" cy="579526"/>
            </a:xfrm>
            <a:prstGeom prst="roundRect">
              <a:avLst>
                <a:gd name="adj" fmla="val 14323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開催日時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686504" y="2050398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1605772" y="2212015"/>
              <a:ext cx="5421520" cy="307777"/>
              <a:chOff x="1605772" y="2178562"/>
              <a:chExt cx="5421520" cy="307777"/>
            </a:xfrm>
          </p:grpSpPr>
          <p:sp>
            <p:nvSpPr>
              <p:cNvPr id="86" name="テキスト ボックス 85"/>
              <p:cNvSpPr txBox="1"/>
              <p:nvPr/>
            </p:nvSpPr>
            <p:spPr>
              <a:xfrm>
                <a:off x="1605772" y="2178562"/>
                <a:ext cx="811601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令和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7" name="テキスト ボックス 86"/>
              <p:cNvSpPr txBox="1"/>
              <p:nvPr/>
            </p:nvSpPr>
            <p:spPr>
              <a:xfrm>
                <a:off x="2205905" y="2178562"/>
                <a:ext cx="81160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年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8" name="テキスト ボックス 87"/>
              <p:cNvSpPr txBox="1"/>
              <p:nvPr/>
            </p:nvSpPr>
            <p:spPr>
              <a:xfrm>
                <a:off x="2826317" y="2178562"/>
                <a:ext cx="81160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月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3361541" y="2178562"/>
                <a:ext cx="81160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0" name="テキスト ボックス 89"/>
              <p:cNvSpPr txBox="1"/>
              <p:nvPr/>
            </p:nvSpPr>
            <p:spPr>
              <a:xfrm>
                <a:off x="3896765" y="2178562"/>
                <a:ext cx="81160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1" name="テキスト ボックス 90"/>
              <p:cNvSpPr txBox="1"/>
              <p:nvPr/>
            </p:nvSpPr>
            <p:spPr>
              <a:xfrm>
                <a:off x="4431989" y="2178562"/>
                <a:ext cx="1204792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　～　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3" name="テキスト ボックス 92"/>
              <p:cNvSpPr txBox="1"/>
              <p:nvPr/>
            </p:nvSpPr>
            <p:spPr>
              <a:xfrm>
                <a:off x="5822500" y="2178562"/>
                <a:ext cx="120479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5471515" y="2178562"/>
                <a:ext cx="81160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205683" y="2759960"/>
            <a:ext cx="6458043" cy="551497"/>
            <a:chOff x="185556" y="3407740"/>
            <a:chExt cx="6458043" cy="579526"/>
          </a:xfrm>
        </p:grpSpPr>
        <p:sp>
          <p:nvSpPr>
            <p:cNvPr id="105" name="角丸四角形 104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開催会場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205683" y="3439055"/>
            <a:ext cx="6458043" cy="551497"/>
            <a:chOff x="185556" y="3407740"/>
            <a:chExt cx="6458043" cy="579526"/>
          </a:xfrm>
        </p:grpSpPr>
        <p:sp>
          <p:nvSpPr>
            <p:cNvPr id="112" name="角丸四角形 111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05683" y="6906246"/>
            <a:ext cx="6458043" cy="1001955"/>
            <a:chOff x="205683" y="6992642"/>
            <a:chExt cx="6458043" cy="1001955"/>
          </a:xfrm>
        </p:grpSpPr>
        <p:grpSp>
          <p:nvGrpSpPr>
            <p:cNvPr id="139" name="グループ化 138"/>
            <p:cNvGrpSpPr/>
            <p:nvPr/>
          </p:nvGrpSpPr>
          <p:grpSpPr>
            <a:xfrm>
              <a:off x="205683" y="6992642"/>
              <a:ext cx="6458043" cy="1001955"/>
              <a:chOff x="185556" y="3407740"/>
              <a:chExt cx="6458043" cy="1052878"/>
            </a:xfrm>
          </p:grpSpPr>
          <p:sp>
            <p:nvSpPr>
              <p:cNvPr id="140" name="角丸四角形 139"/>
              <p:cNvSpPr/>
              <p:nvPr/>
            </p:nvSpPr>
            <p:spPr>
              <a:xfrm>
                <a:off x="185556" y="3407740"/>
                <a:ext cx="1355487" cy="1052878"/>
              </a:xfrm>
              <a:prstGeom prst="roundRect">
                <a:avLst>
                  <a:gd name="adj" fmla="val 9995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出演者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チーム等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角丸四角形 140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1678208" y="7609222"/>
              <a:ext cx="4985518" cy="385375"/>
              <a:chOff x="1686503" y="7552990"/>
              <a:chExt cx="4985518" cy="385375"/>
            </a:xfrm>
          </p:grpSpPr>
          <p:sp>
            <p:nvSpPr>
              <p:cNvPr id="144" name="角丸四角形 143"/>
              <p:cNvSpPr/>
              <p:nvPr/>
            </p:nvSpPr>
            <p:spPr>
              <a:xfrm>
                <a:off x="1686503" y="7552990"/>
                <a:ext cx="4985518" cy="38537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/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1820120" y="7594325"/>
                <a:ext cx="4701693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多数のため収まらない場合　→　別途、一覧をご提出ください。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6" name="グループ化 145"/>
          <p:cNvGrpSpPr/>
          <p:nvPr/>
        </p:nvGrpSpPr>
        <p:grpSpPr>
          <a:xfrm>
            <a:off x="205683" y="8035798"/>
            <a:ext cx="6458043" cy="551497"/>
            <a:chOff x="185556" y="3407740"/>
            <a:chExt cx="6458043" cy="579526"/>
          </a:xfrm>
        </p:grpSpPr>
        <p:sp>
          <p:nvSpPr>
            <p:cNvPr id="147" name="角丸四角形 14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205683" y="8714892"/>
            <a:ext cx="6458043" cy="551497"/>
            <a:chOff x="185556" y="3407740"/>
            <a:chExt cx="6458043" cy="579526"/>
          </a:xfrm>
        </p:grpSpPr>
        <p:sp>
          <p:nvSpPr>
            <p:cNvPr id="150" name="角丸四角形 149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1" name="角丸四角形 150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205683" y="6227152"/>
            <a:ext cx="6458043" cy="551497"/>
            <a:chOff x="185556" y="3407740"/>
            <a:chExt cx="6458043" cy="579526"/>
          </a:xfrm>
        </p:grpSpPr>
        <p:sp>
          <p:nvSpPr>
            <p:cNvPr id="157" name="角丸四角形 15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参加人数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（実績）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角丸四角形 15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実績疎明資料：過去の催物との類似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>
            <a:off x="535259" y="535258"/>
            <a:ext cx="5787483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/>
          <p:cNvGrpSpPr/>
          <p:nvPr/>
        </p:nvGrpSpPr>
        <p:grpSpPr>
          <a:xfrm>
            <a:off x="205683" y="4118150"/>
            <a:ext cx="6458043" cy="511493"/>
            <a:chOff x="205683" y="4090660"/>
            <a:chExt cx="6458043" cy="511493"/>
          </a:xfrm>
        </p:grpSpPr>
        <p:sp>
          <p:nvSpPr>
            <p:cNvPr id="68" name="角丸四角形 67"/>
            <p:cNvSpPr/>
            <p:nvPr/>
          </p:nvSpPr>
          <p:spPr>
            <a:xfrm>
              <a:off x="205683" y="409066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1678208" y="4093295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3249855" y="4242731"/>
              <a:ext cx="811601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021821" y="4242731"/>
              <a:ext cx="1483769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4560236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1859277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05683" y="4757241"/>
            <a:ext cx="6472467" cy="1342314"/>
            <a:chOff x="205683" y="4649402"/>
            <a:chExt cx="6472467" cy="1342314"/>
          </a:xfrm>
        </p:grpSpPr>
        <p:sp>
          <p:nvSpPr>
            <p:cNvPr id="75" name="角丸四角形 74"/>
            <p:cNvSpPr/>
            <p:nvPr/>
          </p:nvSpPr>
          <p:spPr>
            <a:xfrm>
              <a:off x="205683" y="4649402"/>
              <a:ext cx="1355487" cy="1342314"/>
            </a:xfrm>
            <a:prstGeom prst="roundRect">
              <a:avLst>
                <a:gd name="adj" fmla="val 836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適切と考える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（上限）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1678208" y="4652037"/>
              <a:ext cx="4985518" cy="1339679"/>
            </a:xfrm>
            <a:prstGeom prst="roundRect">
              <a:avLst>
                <a:gd name="adj" fmla="val 708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044631" y="4789331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025723" y="4790727"/>
              <a:ext cx="148376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密にならない程度の間隔</a:t>
              </a: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4560236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859277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2" name="直線コネクタ 91"/>
            <p:cNvCxnSpPr>
              <a:stCxn id="76" idx="3"/>
              <a:endCxn id="76" idx="1"/>
            </p:cNvCxnSpPr>
            <p:nvPr/>
          </p:nvCxnSpPr>
          <p:spPr>
            <a:xfrm flipH="1">
              <a:off x="1678208" y="5321877"/>
              <a:ext cx="4985518" cy="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テキスト ボックス 93"/>
            <p:cNvSpPr txBox="1"/>
            <p:nvPr/>
          </p:nvSpPr>
          <p:spPr>
            <a:xfrm>
              <a:off x="2052440" y="5494352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1859277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4844872" y="5351919"/>
              <a:ext cx="1833278" cy="624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4560236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8" name="正方形/長方形 97"/>
          <p:cNvSpPr/>
          <p:nvPr/>
        </p:nvSpPr>
        <p:spPr>
          <a:xfrm>
            <a:off x="3964670" y="4118150"/>
            <a:ext cx="412595" cy="1981404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コネクタ 64"/>
          <p:cNvCxnSpPr>
            <a:stCxn id="98" idx="0"/>
            <a:endCxn id="98" idx="2"/>
          </p:cNvCxnSpPr>
          <p:nvPr/>
        </p:nvCxnSpPr>
        <p:spPr>
          <a:xfrm>
            <a:off x="4170968" y="4118150"/>
            <a:ext cx="0" cy="1981404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60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過去の 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催物との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類似性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過去１年以内に大声・歓声等なしで開催した催物との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類似性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をご記入ください。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2" name="正方形/長方形 81"/>
          <p:cNvSpPr/>
          <p:nvPr/>
        </p:nvSpPr>
        <p:spPr>
          <a:xfrm>
            <a:off x="124955" y="1954899"/>
            <a:ext cx="6608092" cy="78693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実績疎明資料：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過去の催物との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類似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05683" y="2798926"/>
            <a:ext cx="6466338" cy="1862283"/>
            <a:chOff x="205684" y="2047411"/>
            <a:chExt cx="6466338" cy="1418317"/>
          </a:xfrm>
        </p:grpSpPr>
        <p:sp>
          <p:nvSpPr>
            <p:cNvPr id="83" name="角丸四角形 82"/>
            <p:cNvSpPr/>
            <p:nvPr/>
          </p:nvSpPr>
          <p:spPr>
            <a:xfrm>
              <a:off x="205684" y="2047411"/>
              <a:ext cx="1355488" cy="1418317"/>
            </a:xfrm>
            <a:prstGeom prst="roundRect">
              <a:avLst>
                <a:gd name="adj" fmla="val 10479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類型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例：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音楽ジャンル</a:t>
              </a:r>
              <a:endParaRPr kumimoji="1"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興行区分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地域性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季節性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686504" y="2050397"/>
              <a:ext cx="4985518" cy="1415331"/>
            </a:xfrm>
            <a:prstGeom prst="roundRect">
              <a:avLst>
                <a:gd name="adj" fmla="val 860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9" name="角丸四角形 118"/>
          <p:cNvSpPr/>
          <p:nvPr/>
        </p:nvSpPr>
        <p:spPr>
          <a:xfrm>
            <a:off x="1686503" y="2061385"/>
            <a:ext cx="2448000" cy="611752"/>
          </a:xfrm>
          <a:prstGeom prst="roundRect">
            <a:avLst>
              <a:gd name="adj" fmla="val 17770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の催物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4224021" y="2054822"/>
            <a:ext cx="2448000" cy="611752"/>
          </a:xfrm>
          <a:prstGeom prst="roundRect">
            <a:avLst>
              <a:gd name="adj" fmla="val 17770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過去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の催物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2" name="グループ化 141"/>
          <p:cNvGrpSpPr/>
          <p:nvPr/>
        </p:nvGrpSpPr>
        <p:grpSpPr>
          <a:xfrm>
            <a:off x="205683" y="4781160"/>
            <a:ext cx="6466338" cy="2032235"/>
            <a:chOff x="205684" y="2047411"/>
            <a:chExt cx="6466338" cy="1418317"/>
          </a:xfrm>
        </p:grpSpPr>
        <p:sp>
          <p:nvSpPr>
            <p:cNvPr id="152" name="角丸四角形 151"/>
            <p:cNvSpPr/>
            <p:nvPr/>
          </p:nvSpPr>
          <p:spPr>
            <a:xfrm>
              <a:off x="205684" y="2047411"/>
              <a:ext cx="1355488" cy="1418317"/>
            </a:xfrm>
            <a:prstGeom prst="roundRect">
              <a:avLst>
                <a:gd name="adj" fmla="val 10479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来場者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類型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例：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年齢層</a:t>
              </a:r>
              <a:endPara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男女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地域性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季節性</a:t>
              </a:r>
            </a:p>
          </p:txBody>
        </p:sp>
        <p:sp>
          <p:nvSpPr>
            <p:cNvPr id="159" name="角丸四角形 158"/>
            <p:cNvSpPr/>
            <p:nvPr/>
          </p:nvSpPr>
          <p:spPr>
            <a:xfrm>
              <a:off x="1686504" y="2050397"/>
              <a:ext cx="4985518" cy="1415331"/>
            </a:xfrm>
            <a:prstGeom prst="roundRect">
              <a:avLst>
                <a:gd name="adj" fmla="val 84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61" name="グループ化 160"/>
          <p:cNvGrpSpPr/>
          <p:nvPr/>
        </p:nvGrpSpPr>
        <p:grpSpPr>
          <a:xfrm>
            <a:off x="205683" y="6933345"/>
            <a:ext cx="6466338" cy="2734761"/>
            <a:chOff x="205684" y="2047411"/>
            <a:chExt cx="6466338" cy="1418317"/>
          </a:xfrm>
        </p:grpSpPr>
        <p:sp>
          <p:nvSpPr>
            <p:cNvPr id="162" name="角丸四角形 161"/>
            <p:cNvSpPr/>
            <p:nvPr/>
          </p:nvSpPr>
          <p:spPr>
            <a:xfrm>
              <a:off x="205684" y="2047411"/>
              <a:ext cx="1355488" cy="1418317"/>
            </a:xfrm>
            <a:prstGeom prst="roundRect">
              <a:avLst>
                <a:gd name="adj" fmla="val 10479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その他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類似性を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基礎づける事情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例：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規模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3" name="角丸四角形 162"/>
            <p:cNvSpPr/>
            <p:nvPr/>
          </p:nvSpPr>
          <p:spPr>
            <a:xfrm>
              <a:off x="1686504" y="2050397"/>
              <a:ext cx="4985518" cy="1415331"/>
            </a:xfrm>
            <a:prstGeom prst="roundRect">
              <a:avLst>
                <a:gd name="adj" fmla="val 665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cxnSp>
        <p:nvCxnSpPr>
          <p:cNvPr id="160" name="直線コネクタ 159"/>
          <p:cNvCxnSpPr>
            <a:stCxn id="85" idx="0"/>
            <a:endCxn id="163" idx="2"/>
          </p:cNvCxnSpPr>
          <p:nvPr/>
        </p:nvCxnSpPr>
        <p:spPr>
          <a:xfrm>
            <a:off x="4179262" y="2802847"/>
            <a:ext cx="0" cy="686525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535259" y="535258"/>
            <a:ext cx="5787483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652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1596</TotalTime>
  <Words>441</Words>
  <Application>Microsoft Office PowerPoint</Application>
  <PresentationFormat>A4 210 x 297 mm</PresentationFormat>
  <Paragraphs>109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寺井 大貴（新型インフル・国際感染症室）</cp:lastModifiedBy>
  <cp:revision>481</cp:revision>
  <cp:lastPrinted>2021-06-28T05:25:07Z</cp:lastPrinted>
  <dcterms:created xsi:type="dcterms:W3CDTF">2021-06-21T06:44:25Z</dcterms:created>
  <dcterms:modified xsi:type="dcterms:W3CDTF">2021-06-30T02:01:40Z</dcterms:modified>
</cp:coreProperties>
</file>