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6" r:id="rId3"/>
    <p:sldId id="259" r:id="rId4"/>
    <p:sldId id="267" r:id="rId5"/>
    <p:sldId id="260" r:id="rId6"/>
    <p:sldId id="261" r:id="rId7"/>
    <p:sldId id="263" r:id="rId8"/>
    <p:sldId id="264" r:id="rId9"/>
    <p:sldId id="265" r:id="rId10"/>
    <p:sldId id="266" r:id="rId11"/>
    <p:sldId id="268" r:id="rId1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D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1147945"/>
            <a:ext cx="6641545" cy="1341787"/>
            <a:chOff x="91502" y="1254625"/>
            <a:chExt cx="6641545" cy="1341787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3559767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5097005" y="1308383"/>
              <a:ext cx="1575016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9079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事前相談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の要否</a:t>
              </a:r>
            </a:p>
          </p:txBody>
        </p:sp>
        <p:sp>
          <p:nvSpPr>
            <p:cNvPr id="20" name="右矢印 19"/>
            <p:cNvSpPr/>
            <p:nvPr/>
          </p:nvSpPr>
          <p:spPr>
            <a:xfrm>
              <a:off x="4768635" y="1456585"/>
              <a:ext cx="249910" cy="511444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326707"/>
              <a:ext cx="356620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が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1,000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人を超える催物 又は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全国的・広域的な移動を伴う催物　ですか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465449" y="2257858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179275" y="1420366"/>
              <a:ext cx="14104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１．に該当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P. 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を参照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356273" y="2257858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91502" y="2699527"/>
            <a:ext cx="6667438" cy="1354171"/>
            <a:chOff x="91502" y="1242241"/>
            <a:chExt cx="6667438" cy="1354171"/>
          </a:xfrm>
        </p:grpSpPr>
        <p:sp>
          <p:nvSpPr>
            <p:cNvPr id="38" name="ホームベース 37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1130408" y="1308383"/>
              <a:ext cx="3559767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097005" y="1308383"/>
              <a:ext cx="1575016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91502" y="1242241"/>
              <a:ext cx="1005453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業種別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ガイド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ライン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右矢印 42"/>
            <p:cNvSpPr/>
            <p:nvPr/>
          </p:nvSpPr>
          <p:spPr>
            <a:xfrm>
              <a:off x="4768635" y="1456585"/>
              <a:ext cx="249910" cy="511444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07548" y="1331980"/>
              <a:ext cx="3638227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催物を開催するに当たり、参照する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業種別ガイドラインは、令和２年９月以降に改訂されていますか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810129" y="2257858"/>
              <a:ext cx="294881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いいえ／ガイドラインがない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179275" y="1420367"/>
              <a:ext cx="14104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２．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に該当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P. 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参照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356273" y="2257858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102653" y="7403809"/>
            <a:ext cx="6630394" cy="1341787"/>
            <a:chOff x="102653" y="1254625"/>
            <a:chExt cx="6630394" cy="1341787"/>
          </a:xfrm>
        </p:grpSpPr>
        <p:sp>
          <p:nvSpPr>
            <p:cNvPr id="71" name="ホームベース 70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1130408" y="1308383"/>
              <a:ext cx="3559767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5097005" y="1308383"/>
              <a:ext cx="1575016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02653" y="1303699"/>
              <a:ext cx="1068922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35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特に確認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する必要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6" name="右矢印 75"/>
            <p:cNvSpPr/>
            <p:nvPr/>
          </p:nvSpPr>
          <p:spPr>
            <a:xfrm>
              <a:off x="4768635" y="1456585"/>
              <a:ext cx="249910" cy="511444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194434" y="1345419"/>
              <a:ext cx="3667498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大声・歓声等の有無について、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「特に確認が必要」（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）と判断を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されていますか　（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※P.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９を参照）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465449" y="2257858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179275" y="1420367"/>
              <a:ext cx="14104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５．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に該当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P. 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８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参照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1356273" y="2257858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69201" y="8967774"/>
            <a:ext cx="6663846" cy="915366"/>
            <a:chOff x="69201" y="1254625"/>
            <a:chExt cx="6663846" cy="915366"/>
          </a:xfrm>
        </p:grpSpPr>
        <p:sp>
          <p:nvSpPr>
            <p:cNvPr id="94" name="正方形/長方形 93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5" name="角丸四角形 94"/>
            <p:cNvSpPr/>
            <p:nvPr/>
          </p:nvSpPr>
          <p:spPr>
            <a:xfrm>
              <a:off x="1130408" y="1308383"/>
              <a:ext cx="3559767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5097005" y="1308383"/>
              <a:ext cx="1575016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69201" y="1337152"/>
              <a:ext cx="109235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疎明資料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結果報告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が必要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右矢印 97"/>
            <p:cNvSpPr/>
            <p:nvPr/>
          </p:nvSpPr>
          <p:spPr>
            <a:xfrm>
              <a:off x="4768635" y="1456585"/>
              <a:ext cx="249910" cy="511444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1171575" y="1331530"/>
              <a:ext cx="3452212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収容率上限を収容定員の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％と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するためには、実績疎明資料や結果報告が必要です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5156973" y="1409216"/>
              <a:ext cx="14883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６．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に該当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P. 10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参照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催物の開催に係る事前相談　目次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246120" y="608196"/>
            <a:ext cx="35536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第１版　令和３年６月○日公開　○○県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0" name="グループ化 109"/>
          <p:cNvGrpSpPr/>
          <p:nvPr/>
        </p:nvGrpSpPr>
        <p:grpSpPr>
          <a:xfrm>
            <a:off x="91503" y="4275877"/>
            <a:ext cx="6641544" cy="1341787"/>
            <a:chOff x="91503" y="3754555"/>
            <a:chExt cx="6641544" cy="1341787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91503" y="3754555"/>
              <a:ext cx="6641544" cy="1341787"/>
              <a:chOff x="91503" y="1254625"/>
              <a:chExt cx="6641544" cy="1341787"/>
            </a:xfrm>
          </p:grpSpPr>
          <p:sp>
            <p:nvSpPr>
              <p:cNvPr id="49" name="ホームベース 48"/>
              <p:cNvSpPr/>
              <p:nvPr/>
            </p:nvSpPr>
            <p:spPr>
              <a:xfrm rot="5400000">
                <a:off x="672808" y="1340262"/>
                <a:ext cx="563753" cy="1659459"/>
              </a:xfrm>
              <a:prstGeom prst="homePlat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124955" y="1254625"/>
                <a:ext cx="6608092" cy="91536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1" name="角丸四角形 50"/>
              <p:cNvSpPr/>
              <p:nvPr/>
            </p:nvSpPr>
            <p:spPr>
              <a:xfrm>
                <a:off x="1130408" y="1308383"/>
                <a:ext cx="3559767" cy="80785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2" name="角丸四角形 51"/>
              <p:cNvSpPr/>
              <p:nvPr/>
            </p:nvSpPr>
            <p:spPr>
              <a:xfrm>
                <a:off x="5097005" y="1308383"/>
                <a:ext cx="1575016" cy="80785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91503" y="1280629"/>
                <a:ext cx="1080072" cy="907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</a:t>
                </a:r>
                <a:r>
                  <a:rPr kumimoji="1" lang="ja-JP" altLang="en-US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３</a:t>
                </a:r>
                <a:endPara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kumimoji="1" lang="en-US" altLang="ja-JP" sz="3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位置固定</a:t>
                </a:r>
                <a:endParaRPr kumimoji="1" lang="en-US" altLang="ja-JP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行動管理</a:t>
                </a:r>
                <a:endPara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4" name="右矢印 53"/>
              <p:cNvSpPr/>
              <p:nvPr/>
            </p:nvSpPr>
            <p:spPr>
              <a:xfrm>
                <a:off x="4768635" y="1456585"/>
                <a:ext cx="249910" cy="511444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1219136" y="1326046"/>
                <a:ext cx="3728892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参加者の位置が固定されているか、 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入退場や区域内の適切な行動が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確保できる催物ですか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5179275" y="1420367"/>
                <a:ext cx="1410475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３．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に該当</a:t>
                </a:r>
                <a:endPara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P. 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６</a:t>
                </a:r>
                <a:r>
                  <a:rPr kumimoji="1"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参照</a:t>
                </a:r>
                <a:endPara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1356273" y="2257858"/>
                <a:ext cx="8562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はい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106" name="テキスト ボックス 105"/>
            <p:cNvSpPr txBox="1"/>
            <p:nvPr/>
          </p:nvSpPr>
          <p:spPr>
            <a:xfrm>
              <a:off x="4469580" y="4756694"/>
              <a:ext cx="85628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02653" y="5839843"/>
            <a:ext cx="6656287" cy="1341787"/>
            <a:chOff x="102653" y="5057860"/>
            <a:chExt cx="6656287" cy="1341787"/>
          </a:xfrm>
        </p:grpSpPr>
        <p:grpSp>
          <p:nvGrpSpPr>
            <p:cNvPr id="59" name="グループ化 58"/>
            <p:cNvGrpSpPr/>
            <p:nvPr/>
          </p:nvGrpSpPr>
          <p:grpSpPr>
            <a:xfrm>
              <a:off x="102653" y="5057860"/>
              <a:ext cx="6630394" cy="1341787"/>
              <a:chOff x="102653" y="1254625"/>
              <a:chExt cx="6630394" cy="1341787"/>
            </a:xfrm>
          </p:grpSpPr>
          <p:sp>
            <p:nvSpPr>
              <p:cNvPr id="60" name="ホームベース 59"/>
              <p:cNvSpPr/>
              <p:nvPr/>
            </p:nvSpPr>
            <p:spPr>
              <a:xfrm rot="5400000">
                <a:off x="672808" y="1340262"/>
                <a:ext cx="563753" cy="1659459"/>
              </a:xfrm>
              <a:prstGeom prst="homePlat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124955" y="1254625"/>
                <a:ext cx="6608092" cy="91536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2" name="角丸四角形 61"/>
              <p:cNvSpPr/>
              <p:nvPr/>
            </p:nvSpPr>
            <p:spPr>
              <a:xfrm>
                <a:off x="1130408" y="1308383"/>
                <a:ext cx="3559767" cy="80785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3" name="角丸四角形 62"/>
              <p:cNvSpPr/>
              <p:nvPr/>
            </p:nvSpPr>
            <p:spPr>
              <a:xfrm>
                <a:off x="5097005" y="1308383"/>
                <a:ext cx="1575016" cy="80785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102653" y="1303699"/>
                <a:ext cx="1005453" cy="907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</a:t>
                </a:r>
                <a:r>
                  <a:rPr kumimoji="1" lang="ja-JP" altLang="en-US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</a:t>
                </a:r>
                <a:endPara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kumimoji="1" lang="en-US" altLang="ja-JP" sz="3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収容率</a:t>
                </a:r>
                <a:endParaRPr kumimoji="1" lang="en-US" altLang="ja-JP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上限</a:t>
                </a:r>
                <a:endPara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5" name="右矢印 64"/>
              <p:cNvSpPr/>
              <p:nvPr/>
            </p:nvSpPr>
            <p:spPr>
              <a:xfrm>
                <a:off x="4768635" y="1456585"/>
                <a:ext cx="249910" cy="511444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1107547" y="1339512"/>
                <a:ext cx="360006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収容率上限は収容定員の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</a:t>
                </a: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（収容</a:t>
                </a:r>
                <a:r>
                  <a:rPr kumimoji="1"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定員がない場合</a:t>
                </a: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は密にならない程度の距離）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が適切だと考えますか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5179275" y="1420368"/>
                <a:ext cx="1410475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４．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に該当</a:t>
                </a:r>
                <a:endPara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en-US" altLang="ja-JP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P. 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７</a:t>
                </a:r>
                <a:r>
                  <a:rPr kumimoji="1"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</a:t>
                </a:r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参照</a:t>
                </a:r>
                <a:endPara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1356273" y="2257858"/>
                <a:ext cx="85628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はい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108" name="テキスト ボックス 107"/>
            <p:cNvSpPr txBox="1"/>
            <p:nvPr/>
          </p:nvSpPr>
          <p:spPr>
            <a:xfrm>
              <a:off x="3810129" y="6014286"/>
              <a:ext cx="294881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いいえ、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％上限でよい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" name="直線コネクタ 2"/>
          <p:cNvCxnSpPr/>
          <p:nvPr/>
        </p:nvCxnSpPr>
        <p:spPr>
          <a:xfrm>
            <a:off x="713678" y="535258"/>
            <a:ext cx="54864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118683" y="8054"/>
            <a:ext cx="720000" cy="264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 smtClean="0">
                <a:solidFill>
                  <a:schemeClr val="tx1"/>
                </a:solidFill>
              </a:rPr>
              <a:t>別添</a:t>
            </a:r>
            <a:r>
              <a:rPr kumimoji="1" lang="ja-JP" altLang="en-US" sz="1400" dirty="0">
                <a:solidFill>
                  <a:schemeClr val="tx1"/>
                </a:solidFill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69870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061859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924891"/>
                <a:ext cx="5684831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・大声・歓声等の有無について、</a:t>
                </a:r>
                <a:endPara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「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特に確認が必要」と判断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をさ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れ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て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いる催物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2683515"/>
            <a:ext cx="6608092" cy="6445415"/>
            <a:chOff x="124955" y="2434598"/>
            <a:chExt cx="6608092" cy="3869384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8"/>
              <a:ext cx="6608092" cy="38693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04895"/>
              <a:ext cx="6404858" cy="3745007"/>
            </a:xfrm>
            <a:prstGeom prst="roundRect">
              <a:avLst>
                <a:gd name="adj" fmla="val 464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56" name="角丸四角形 55"/>
          <p:cNvSpPr/>
          <p:nvPr/>
        </p:nvSpPr>
        <p:spPr>
          <a:xfrm>
            <a:off x="371361" y="7303698"/>
            <a:ext cx="6066263" cy="1583821"/>
          </a:xfrm>
          <a:prstGeom prst="roundRect">
            <a:avLst>
              <a:gd name="adj" fmla="val 15187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957" y="2809178"/>
            <a:ext cx="6652043" cy="60862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○基準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緊急事態措置・まん延防止等重点措置・経過措置中を除く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事前相談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事前相談に当たっては、主催者等は、都道府県と相談する際に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催物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開催の○週間前までに、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下記資料を準備し、都道府県が指定した資料を事前相談窓口に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ご送付ください。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●催物開催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の概要、感染防止策等が分かる資料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（都道府県との相談により、口頭・メールでの説明に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代えることも可能）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実績疎明資料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別紙２ 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及び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映像・音声等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71362" y="3181412"/>
            <a:ext cx="6085194" cy="2088000"/>
            <a:chOff x="371362" y="3195686"/>
            <a:chExt cx="6085194" cy="2088000"/>
          </a:xfrm>
        </p:grpSpPr>
        <p:sp>
          <p:nvSpPr>
            <p:cNvPr id="41" name="正方形/長方形 40"/>
            <p:cNvSpPr/>
            <p:nvPr/>
          </p:nvSpPr>
          <p:spPr>
            <a:xfrm>
              <a:off x="390293" y="3195686"/>
              <a:ext cx="6066263" cy="208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収容定員あり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551371" y="3734494"/>
              <a:ext cx="1123251" cy="801081"/>
            </a:xfrm>
            <a:prstGeom prst="roundRect">
              <a:avLst>
                <a:gd name="adj" fmla="val 13610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551371" y="4618275"/>
              <a:ext cx="1123251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1882936" y="3732363"/>
              <a:ext cx="2088000" cy="801081"/>
            </a:xfrm>
            <a:prstGeom prst="roundRect">
              <a:avLst>
                <a:gd name="adj" fmla="val 150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</a:t>
              </a: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4179250" y="3732363"/>
              <a:ext cx="2088000" cy="801081"/>
            </a:xfrm>
            <a:prstGeom prst="roundRect">
              <a:avLst>
                <a:gd name="adj" fmla="val 125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ならない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の間隔</a:t>
              </a: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1882936" y="4613424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％のいずれか大きい方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６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．収容率</a:t>
                </a:r>
                <a:r>
                  <a:rPr kumimoji="1" lang="en-US" altLang="ja-JP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％上限で、</a:t>
                </a:r>
                <a:endParaRPr kumimoji="1"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疎明資料・結果報告等が必要な場合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124955" y="535258"/>
                <a:ext cx="3848869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/>
            <p:cNvCxnSpPr/>
            <p:nvPr/>
          </p:nvCxnSpPr>
          <p:spPr>
            <a:xfrm>
              <a:off x="847493" y="977588"/>
              <a:ext cx="5783937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/>
          <p:cNvSpPr txBox="1"/>
          <p:nvPr/>
        </p:nvSpPr>
        <p:spPr>
          <a:xfrm>
            <a:off x="6478526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722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061859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924891"/>
                <a:ext cx="5684831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・大声・歓声等の有無について、</a:t>
                </a:r>
                <a:endPara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「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特に確認が必要」と判断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をさ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れ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て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いる催物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2683513"/>
            <a:ext cx="6608092" cy="5111189"/>
            <a:chOff x="124955" y="2434598"/>
            <a:chExt cx="6608092" cy="2504419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8"/>
              <a:ext cx="6608092" cy="250441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82609"/>
              <a:ext cx="6404858" cy="2203002"/>
            </a:xfrm>
            <a:prstGeom prst="roundRect">
              <a:avLst>
                <a:gd name="adj" fmla="val 464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371360" y="3811860"/>
            <a:ext cx="6066263" cy="385131"/>
          </a:xfrm>
          <a:prstGeom prst="roundRect">
            <a:avLst>
              <a:gd name="adj" fmla="val 19734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957" y="3009897"/>
            <a:ext cx="6652043" cy="44935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開催後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催物開催後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、主催者等は、 ２週間後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週間後の間に、下記資料を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都道府県及び関係府省庁の窓口にご送付ください。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●結果報告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別紙３ 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及び 映像・音声等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＊例えば、観客席・舞台等に設置したビデオカメラ・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IC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レコーダー等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のデータをご提出ください。観客から声が出ていないことを示す</a:t>
            </a:r>
            <a:r>
              <a:rPr kumimoji="1" lang="ja-JP" altLang="en-US" sz="16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めに、ノイズ除去処理、複数台の設置・音声合成処理等を行うこと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は不要です。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また、必要に応じ、催物全編ではなく、特に大声・歓声等が生じや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すいと考えられる一部場面のデータ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ご提出いただく形や、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動画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を公開している場合に当該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をご共有いただく形でも問題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ありません。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都道府県、関係各府省庁は、データは事前相談等の確認用途のみに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使用し、保管不要となれば速やかに破棄します。また、主催者等は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データを催物から１年間保管してください。必要に応じ、再度提示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を求める場合があります。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６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．収容率</a:t>
                </a:r>
                <a:r>
                  <a:rPr kumimoji="1" lang="en-US" altLang="ja-JP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％上限で、</a:t>
                </a:r>
                <a:endParaRPr kumimoji="1"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疎明資料・結果報告等が必要な場合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124955" y="535258"/>
                <a:ext cx="3848869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/>
            <p:cNvCxnSpPr/>
            <p:nvPr/>
          </p:nvCxnSpPr>
          <p:spPr>
            <a:xfrm>
              <a:off x="847493" y="977588"/>
              <a:ext cx="5783937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6478526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4634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41898" y="706287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4684" y="910974"/>
                <a:ext cx="5684831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・参加者が</a:t>
                </a:r>
                <a:r>
                  <a:rPr kumimoji="1" lang="en-US" altLang="ja-JP" sz="24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1,000</a:t>
                </a:r>
                <a:r>
                  <a:rPr kumimoji="1" lang="ja-JP" altLang="en-US" sz="24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人以下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の催物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か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つ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kumimoji="1" lang="ja-JP" altLang="en-US" sz="24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全国的・広域的な移動を伴わない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催物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7" name="グループ化 6"/>
          <p:cNvGrpSpPr/>
          <p:nvPr/>
        </p:nvGrpSpPr>
        <p:grpSpPr>
          <a:xfrm>
            <a:off x="93555" y="107169"/>
            <a:ext cx="5980054" cy="523220"/>
            <a:chOff x="93555" y="107169"/>
            <a:chExt cx="5980054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93555" y="107169"/>
              <a:ext cx="59800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１．事前相談対象外の催物：概論</a:t>
              </a:r>
              <a:endPara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24955" y="535258"/>
              <a:ext cx="5450655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グループ化 3"/>
          <p:cNvGrpSpPr/>
          <p:nvPr/>
        </p:nvGrpSpPr>
        <p:grpSpPr>
          <a:xfrm>
            <a:off x="124955" y="2417653"/>
            <a:ext cx="6608092" cy="7406571"/>
            <a:chOff x="124955" y="2417653"/>
            <a:chExt cx="6608092" cy="7406571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17653"/>
              <a:ext cx="6608092" cy="740657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04895"/>
              <a:ext cx="6404858" cy="7207817"/>
            </a:xfrm>
            <a:prstGeom prst="roundRect">
              <a:avLst>
                <a:gd name="adj" fmla="val 326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205957" y="2562236"/>
            <a:ext cx="6652043" cy="75251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パターン１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：令和２年９月以降改訂のガイドラインがない場合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特になし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パターン２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令和２年９月以降改訂の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ガイドラインがある場合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必要な準備等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・主催者及び施設管理者が、ガイドライン遵守の旨を公表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・大声・歓声等なしの実績疎明資料・結果公表等（次ページ参照）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事態措置・まん延防止等重点措置・経過措置中を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71362" y="2897706"/>
            <a:ext cx="6085194" cy="1817649"/>
            <a:chOff x="371362" y="3195687"/>
            <a:chExt cx="6085194" cy="1817649"/>
          </a:xfrm>
        </p:grpSpPr>
        <p:sp>
          <p:nvSpPr>
            <p:cNvPr id="91" name="正方形/長方形 90"/>
            <p:cNvSpPr/>
            <p:nvPr/>
          </p:nvSpPr>
          <p:spPr>
            <a:xfrm>
              <a:off x="390293" y="3195687"/>
              <a:ext cx="6066263" cy="181764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屋内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4" name="角丸四角形 83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屋外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551371" y="3712193"/>
              <a:ext cx="1123251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551371" y="4362764"/>
              <a:ext cx="1115043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1882936" y="3710062"/>
              <a:ext cx="2088000" cy="579526"/>
            </a:xfrm>
            <a:prstGeom prst="roundRect">
              <a:avLst>
                <a:gd name="adj" fmla="val 1778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</a:t>
              </a: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4179250" y="3710062"/>
              <a:ext cx="2088000" cy="579526"/>
            </a:xfrm>
            <a:prstGeom prst="roundRect">
              <a:avLst>
                <a:gd name="adj" fmla="val 139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</a:t>
              </a:r>
              <a:endPara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（できれば２ｍ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1882936" y="4357913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人（→全員の参加が可能）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68644" y="5701323"/>
            <a:ext cx="6085194" cy="2880000"/>
            <a:chOff x="5892436" y="4852746"/>
            <a:chExt cx="6085194" cy="2880000"/>
          </a:xfrm>
        </p:grpSpPr>
        <p:sp>
          <p:nvSpPr>
            <p:cNvPr id="107" name="正方形/長方形 106"/>
            <p:cNvSpPr/>
            <p:nvPr/>
          </p:nvSpPr>
          <p:spPr>
            <a:xfrm>
              <a:off x="5911367" y="4852746"/>
              <a:ext cx="6066263" cy="288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404010" y="4935365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大声・歓声等なし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9700324" y="4935365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大声・歓声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あり</a:t>
              </a: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6075388" y="5379336"/>
              <a:ext cx="1123251" cy="1641041"/>
            </a:xfrm>
            <a:prstGeom prst="roundRect">
              <a:avLst>
                <a:gd name="adj" fmla="val 11829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角丸四角形 113"/>
            <p:cNvSpPr/>
            <p:nvPr/>
          </p:nvSpPr>
          <p:spPr>
            <a:xfrm>
              <a:off x="6075388" y="7091422"/>
              <a:ext cx="1123251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7404011" y="5381417"/>
              <a:ext cx="2085678" cy="1636830"/>
            </a:xfrm>
            <a:prstGeom prst="roundRect">
              <a:avLst>
                <a:gd name="adj" fmla="val 97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角丸四角形 116"/>
            <p:cNvSpPr/>
            <p:nvPr/>
          </p:nvSpPr>
          <p:spPr>
            <a:xfrm>
              <a:off x="7404010" y="7086571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％のいずれか大きい方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（→全員の参加が可能）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5892436" y="4967984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7409810" y="5412091"/>
              <a:ext cx="2076400" cy="512961"/>
              <a:chOff x="7409810" y="5824291"/>
              <a:chExt cx="2076400" cy="512961"/>
            </a:xfrm>
          </p:grpSpPr>
          <p:sp>
            <p:nvSpPr>
              <p:cNvPr id="119" name="テキスト ボックス 118"/>
              <p:cNvSpPr txBox="1"/>
              <p:nvPr/>
            </p:nvSpPr>
            <p:spPr>
              <a:xfrm>
                <a:off x="7409810" y="5824291"/>
                <a:ext cx="1049256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収容定員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あり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0" name="テキスト ボックス 119"/>
              <p:cNvSpPr txBox="1"/>
              <p:nvPr/>
            </p:nvSpPr>
            <p:spPr>
              <a:xfrm>
                <a:off x="8436954" y="5824291"/>
                <a:ext cx="1049256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収容定員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なし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121" name="角丸四角形 120"/>
            <p:cNvSpPr/>
            <p:nvPr/>
          </p:nvSpPr>
          <p:spPr>
            <a:xfrm>
              <a:off x="9700324" y="5379336"/>
              <a:ext cx="2088000" cy="1631337"/>
            </a:xfrm>
            <a:prstGeom prst="roundRect">
              <a:avLst>
                <a:gd name="adj" fmla="val 833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24" name="グループ化 123"/>
            <p:cNvGrpSpPr/>
            <p:nvPr/>
          </p:nvGrpSpPr>
          <p:grpSpPr>
            <a:xfrm>
              <a:off x="9719704" y="5412091"/>
              <a:ext cx="2065249" cy="512961"/>
              <a:chOff x="7409810" y="5824291"/>
              <a:chExt cx="2065249" cy="512961"/>
            </a:xfrm>
          </p:grpSpPr>
          <p:sp>
            <p:nvSpPr>
              <p:cNvPr id="125" name="テキスト ボックス 124"/>
              <p:cNvSpPr txBox="1"/>
              <p:nvPr/>
            </p:nvSpPr>
            <p:spPr>
              <a:xfrm>
                <a:off x="7409810" y="5824291"/>
                <a:ext cx="1049256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収容定員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あり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6" name="テキスト ボックス 125"/>
              <p:cNvSpPr txBox="1"/>
              <p:nvPr/>
            </p:nvSpPr>
            <p:spPr>
              <a:xfrm>
                <a:off x="8425803" y="5824291"/>
                <a:ext cx="1049256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収容定員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なし</a:t>
                </a:r>
                <a:endPara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9" name="直線コネクタ 18"/>
            <p:cNvCxnSpPr/>
            <p:nvPr/>
          </p:nvCxnSpPr>
          <p:spPr>
            <a:xfrm>
              <a:off x="7284191" y="5880446"/>
              <a:ext cx="4693439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>
              <a:off x="8446850" y="5324242"/>
              <a:ext cx="0" cy="1728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>
              <a:off x="10744324" y="5324242"/>
              <a:ext cx="0" cy="172800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テキスト ボックス 128"/>
            <p:cNvSpPr txBox="1"/>
            <p:nvPr/>
          </p:nvSpPr>
          <p:spPr>
            <a:xfrm>
              <a:off x="7390079" y="6230849"/>
              <a:ext cx="1049256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8437805" y="6133386"/>
              <a:ext cx="104925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密にならない程度の間隔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10724546" y="6030794"/>
              <a:ext cx="1049256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と人との間隔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9686117" y="6230849"/>
              <a:ext cx="1049256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562961" y="2056346"/>
            <a:ext cx="5423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参加者が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人以下であって、全国的・広域的な移動を伴わない場合は事前相談不要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ただし、次頁のとおり、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チェックリスト・実績報告等の公表が必要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な場合あり。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05958" y="1152276"/>
            <a:ext cx="109235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99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951" y="94253"/>
            <a:ext cx="7160586" cy="523220"/>
            <a:chOff x="31951" y="71951"/>
            <a:chExt cx="5980054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31951" y="71951"/>
              <a:ext cx="59800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１．事前相談対象外の催物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公表等①</a:t>
              </a:r>
              <a:endPara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24955" y="535258"/>
              <a:ext cx="5076838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グループ化 3"/>
          <p:cNvGrpSpPr/>
          <p:nvPr/>
        </p:nvGrpSpPr>
        <p:grpSpPr>
          <a:xfrm>
            <a:off x="119378" y="889788"/>
            <a:ext cx="6608092" cy="7194846"/>
            <a:chOff x="124955" y="2417654"/>
            <a:chExt cx="6608092" cy="5048995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17654"/>
              <a:ext cx="6608092" cy="50489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75976"/>
              <a:ext cx="6404858" cy="4714089"/>
            </a:xfrm>
            <a:prstGeom prst="roundRect">
              <a:avLst>
                <a:gd name="adj" fmla="val 23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31" name="角丸四角形 30"/>
          <p:cNvSpPr/>
          <p:nvPr/>
        </p:nvSpPr>
        <p:spPr>
          <a:xfrm>
            <a:off x="390293" y="3031116"/>
            <a:ext cx="6066263" cy="1117137"/>
          </a:xfrm>
          <a:prstGeom prst="roundRect">
            <a:avLst>
              <a:gd name="adj" fmla="val 15273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90293" y="1901833"/>
            <a:ext cx="6066263" cy="288000"/>
          </a:xfrm>
          <a:prstGeom prst="roundRect">
            <a:avLst>
              <a:gd name="adj" fmla="val 35510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0035" y="1150719"/>
            <a:ext cx="6558489" cy="68480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公表等が必要な資料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下記資料を</a:t>
            </a:r>
            <a:r>
              <a:rPr kumimoji="1"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等で公表等してください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別紙３の＊項目は適宜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別紙１　（注１）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人以下で、収容率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上限で開催していた催物主催者等が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収容率上限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に引き上げる場合には、別紙２・３を併用し、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大声・歓声等がないことを公表してください。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●実績疎明資料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別紙２ 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●結果報告資料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別紙３ 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主催者等は、当該催物の映像・音声等データについて、催物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開催から１年間保管をしてください。（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注２）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例外：問題発生時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→感染者の参加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、大声・歓声等の発生、感染防止策不徹底等の事情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が生じた場合には、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別紙３　結果報告資料を都道府県・関係府省庁にご提出ください。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（注１）「大声・歓声等なし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催物でも、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従来、感染防止の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業種別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ガイドライン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に従った取組を行う旨）の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等による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公表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必要とされて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いるところ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、別紙１ チェックリスト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もご活用</a:t>
            </a:r>
            <a:r>
              <a:rPr kumimoji="1" lang="ja-JP" altLang="en-US" sz="16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（注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）主催者等は、例えば、観客席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・舞台等に設置した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ビデオカメ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ラ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レコーダー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のデータについて、都道府県等、関係各府省庁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等が必要時に確認できるよう、催物から１年間保管をしてください。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観客から声が出ていないことを示すために、ノイズ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除去処理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、複数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台の設置・音声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合成処理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等を行うことは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不要です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35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951" y="94253"/>
            <a:ext cx="7160586" cy="523220"/>
            <a:chOff x="31951" y="71951"/>
            <a:chExt cx="5980054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31951" y="71951"/>
              <a:ext cx="59800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１．事前相談対象外の催物</a:t>
              </a: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公表等②</a:t>
              </a:r>
              <a:endPara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24955" y="535258"/>
              <a:ext cx="5123403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グループ化 3"/>
          <p:cNvGrpSpPr/>
          <p:nvPr/>
        </p:nvGrpSpPr>
        <p:grpSpPr>
          <a:xfrm>
            <a:off x="119378" y="867485"/>
            <a:ext cx="6608092" cy="5343743"/>
            <a:chOff x="124955" y="2417652"/>
            <a:chExt cx="6608092" cy="4429664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17652"/>
              <a:ext cx="6608092" cy="442966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51112"/>
              <a:ext cx="6404858" cy="4140687"/>
            </a:xfrm>
            <a:prstGeom prst="roundRect">
              <a:avLst>
                <a:gd name="adj" fmla="val 376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160035" y="875618"/>
            <a:ext cx="6558489" cy="51398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大声・歓声等の有無について「特に確認が必要である場合」の考え方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8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過去態様に照らし、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概ね「大声・歓声等なし」と考えられる催物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、これまでに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収容率上限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kumimoji="1" lang="ja-JP" altLang="en-US" sz="1600" b="1" u="sng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開催実績があり、感染防止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策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が適切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に実施され、かつ、大声・歓声等が適切に抑止されていた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催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については、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「特に確認が必要である場合」には当たらない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と考えられます。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8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例えば、クラシック音楽等のコンサートや、演劇等、舞踊、伝統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芸能、芸能・演芸、公演・式典、展示会といった催物については、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これまでも多くの場合、大声・歓声等がないと想定されることから、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概ね「大声・歓声等なし」と考えられますが、個別の態様により、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大声・歓声等が出やすい場合もあり得るため、過去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実績や催物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性質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、個別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事情に応じ、実績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疎明資料の公表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を求める場合が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あり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8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大声・歓声等なし」と扱うことができるのは、原則として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飲食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伴わない場合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であることにご留意ください。また、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立見席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は、密にならない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ように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と人との間隔を確保して</a:t>
            </a:r>
            <a:r>
              <a:rPr kumimoji="1" lang="ja-JP" altLang="en-US" sz="16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6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例えば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１㎡に２人以内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等）。すなわち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、消防法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等の収容定員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「収容率上限</a:t>
            </a:r>
            <a:r>
              <a:rPr kumimoji="1"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％」は、認められないことになります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052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206241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1123295"/>
                <a:ext cx="568483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・令和２年９月以降改訂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業種別ガイドラインがない催物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2827896"/>
            <a:ext cx="6608092" cy="6550280"/>
            <a:chOff x="124955" y="2434598"/>
            <a:chExt cx="6608092" cy="3181308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8"/>
              <a:ext cx="6608092" cy="318130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04896"/>
              <a:ext cx="6404858" cy="3033722"/>
            </a:xfrm>
            <a:prstGeom prst="roundRect">
              <a:avLst>
                <a:gd name="adj" fmla="val 356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56" name="角丸四角形 55"/>
          <p:cNvSpPr/>
          <p:nvPr/>
        </p:nvSpPr>
        <p:spPr>
          <a:xfrm>
            <a:off x="330133" y="6430987"/>
            <a:ext cx="6241137" cy="1263353"/>
          </a:xfrm>
          <a:prstGeom prst="roundRect">
            <a:avLst>
              <a:gd name="adj" fmla="val 16698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957" y="2966687"/>
            <a:ext cx="6652043" cy="6247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○基準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事前相談に当たっては、主催者等は、都道府県と相談する際に、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催物開催の○週間前までに、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下記資料を、都道府県の事前相談窓口にご送付ください。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●催物開催の概要、感染防止策等が分かる資料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（都道府県との相談により、口頭・メールでの説明に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代えることも可能）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別紙１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例外：問題発生時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感染者の参加、大声・歓声等の発生、感染防止策不徹底等の事情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生じた場合には、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別紙３　結果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報告資料を都道府県・関係府省庁にご提出ください。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事態措置・まん延防止等重点措置・経過措置中を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71362" y="3302157"/>
            <a:ext cx="6085194" cy="1817649"/>
            <a:chOff x="371362" y="3195687"/>
            <a:chExt cx="6085194" cy="1817649"/>
          </a:xfrm>
        </p:grpSpPr>
        <p:sp>
          <p:nvSpPr>
            <p:cNvPr id="91" name="正方形/長方形 90"/>
            <p:cNvSpPr/>
            <p:nvPr/>
          </p:nvSpPr>
          <p:spPr>
            <a:xfrm>
              <a:off x="390293" y="3195687"/>
              <a:ext cx="6066263" cy="181764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屋内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4" name="角丸四角形 83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屋外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551371" y="3712193"/>
              <a:ext cx="1123251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551371" y="4362764"/>
              <a:ext cx="1123251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1882936" y="3710062"/>
              <a:ext cx="2088000" cy="579526"/>
            </a:xfrm>
            <a:prstGeom prst="roundRect">
              <a:avLst>
                <a:gd name="adj" fmla="val 1778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</a:t>
              </a: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4179250" y="3710062"/>
              <a:ext cx="2088000" cy="579526"/>
            </a:xfrm>
            <a:prstGeom prst="roundRect">
              <a:avLst>
                <a:gd name="adj" fmla="val 139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</a:t>
              </a:r>
              <a:endPara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（できれば２ｍ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1882936" y="4357913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104" name="テキスト ボックス 103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２．</a:t>
                </a:r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令和２年９月以降改訂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業種別ガイドライン</a:t>
                </a:r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がない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場合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" name="直線コネクタ 2"/>
              <p:cNvCxnSpPr/>
              <p:nvPr/>
            </p:nvCxnSpPr>
            <p:spPr>
              <a:xfrm>
                <a:off x="124955" y="535258"/>
                <a:ext cx="4282628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直線コネクタ 48"/>
            <p:cNvCxnSpPr/>
            <p:nvPr/>
          </p:nvCxnSpPr>
          <p:spPr>
            <a:xfrm>
              <a:off x="869795" y="955286"/>
              <a:ext cx="5062654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254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206241"/>
            <a:ext cx="6608092" cy="2022193"/>
            <a:chOff x="124955" y="801790"/>
            <a:chExt cx="6608092" cy="202219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71237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739718"/>
              <a:chOff x="124955" y="801790"/>
              <a:chExt cx="6608092" cy="1739718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73971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5294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447812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922701"/>
                <a:ext cx="5684831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・参加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者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の位置が固定されず、自由に</a:t>
                </a:r>
                <a:r>
                  <a:rPr kumimoji="1" lang="en-US" altLang="ja-JP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	</a:t>
                </a: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移動でき、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入退場や区域内の適切な行動確保が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困難な催物</a:t>
                </a:r>
                <a:r>
                  <a:rPr kumimoji="1" lang="en-US" altLang="ja-JP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	</a:t>
                </a: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3233852"/>
            <a:ext cx="6608092" cy="6672147"/>
            <a:chOff x="124955" y="2429404"/>
            <a:chExt cx="6608092" cy="2281112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29404"/>
              <a:ext cx="6608092" cy="228111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480182"/>
              <a:ext cx="6404858" cy="2185730"/>
            </a:xfrm>
            <a:prstGeom prst="roundRect">
              <a:avLst>
                <a:gd name="adj" fmla="val 464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330133" y="7077763"/>
            <a:ext cx="6241137" cy="1263353"/>
          </a:xfrm>
          <a:prstGeom prst="roundRect">
            <a:avLst>
              <a:gd name="adj" fmla="val 16698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957" y="3382495"/>
            <a:ext cx="6652043" cy="67403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○基準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事前相談に当たっては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、主催者等は、都道府県と相談する際に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催物開催の○週間前までに、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下記資料を準備し、都道府県が指定した資料を事前相談窓口に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ご送付ください。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●催物開催の概要、感染防止策等が分かる資料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（都道府県との相談により、口頭・メールでの説明に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代えることも可能）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●チェックリスト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別紙１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例外：問題発生時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感染者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の参加、大声・歓声等の発生、感染防止策不徹底等の事情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生じた場合には、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別紙３　結果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報告資料を都道府県・関係府省庁にご提出ください。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事態措置・まん延防止等重点措置・経過措置中を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104" name="テキスト ボックス 103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３．参加者の位置固定がされず、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行動管理が確保されていない場合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" name="直線コネクタ 2"/>
              <p:cNvCxnSpPr/>
              <p:nvPr/>
            </p:nvCxnSpPr>
            <p:spPr>
              <a:xfrm>
                <a:off x="124955" y="535258"/>
                <a:ext cx="4657237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直線コネクタ 48"/>
            <p:cNvCxnSpPr/>
            <p:nvPr/>
          </p:nvCxnSpPr>
          <p:spPr>
            <a:xfrm>
              <a:off x="869795" y="955286"/>
              <a:ext cx="5397455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371362" y="3732004"/>
            <a:ext cx="6085194" cy="1817649"/>
            <a:chOff x="371362" y="3195687"/>
            <a:chExt cx="6085194" cy="1817649"/>
          </a:xfrm>
        </p:grpSpPr>
        <p:sp>
          <p:nvSpPr>
            <p:cNvPr id="57" name="正方形/長方形 56"/>
            <p:cNvSpPr/>
            <p:nvPr/>
          </p:nvSpPr>
          <p:spPr>
            <a:xfrm>
              <a:off x="390293" y="3195687"/>
              <a:ext cx="6066263" cy="181764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間隔の維持が可能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の維持が困難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0" name="角丸四角形 59"/>
            <p:cNvSpPr/>
            <p:nvPr/>
          </p:nvSpPr>
          <p:spPr>
            <a:xfrm>
              <a:off x="551371" y="3712193"/>
              <a:ext cx="1123251" cy="1173114"/>
            </a:xfrm>
            <a:prstGeom prst="roundRect">
              <a:avLst>
                <a:gd name="adj" fmla="val 12822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取扱い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1882936" y="3710062"/>
              <a:ext cx="2088000" cy="1173114"/>
            </a:xfrm>
            <a:prstGeom prst="roundRect">
              <a:avLst>
                <a:gd name="adj" fmla="val 923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4179250" y="3710062"/>
              <a:ext cx="2088000" cy="1173114"/>
            </a:xfrm>
            <a:prstGeom prst="roundRect">
              <a:avLst>
                <a:gd name="adj" fmla="val 1013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開催について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慎重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に判断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7659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206241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1123295"/>
                <a:ext cx="568483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・主催者等が、収容率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ついては、　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en-US" altLang="ja-JP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</a:t>
                </a:r>
                <a:r>
                  <a:rPr kumimoji="1" lang="en-US" altLang="ja-JP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%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上限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が適切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だと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考える催物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2927" y="2822102"/>
            <a:ext cx="6608092" cy="7083898"/>
            <a:chOff x="124955" y="2434598"/>
            <a:chExt cx="6608092" cy="3301349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8"/>
              <a:ext cx="6608092" cy="330134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04895"/>
              <a:ext cx="6404858" cy="3139090"/>
            </a:xfrm>
            <a:prstGeom prst="roundRect">
              <a:avLst>
                <a:gd name="adj" fmla="val 367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330133" y="6921639"/>
            <a:ext cx="6241137" cy="1263353"/>
          </a:xfrm>
          <a:prstGeom prst="roundRect">
            <a:avLst>
              <a:gd name="adj" fmla="val 16698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5957" y="2966687"/>
            <a:ext cx="6652043" cy="68018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○基準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事前相談に当たっては、主催者等は、都道府県と相談する際に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催物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開催の○週間前までに、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下記資料を準備し、都道府県が指定した資料を事前相談窓口に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ご送付ください。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●催物開催の概要、感染防止策等が分かる資料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（都道府県との相談により、口頭・メールでの説明に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代えることも可能）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●チェックリスト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別紙１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例外：問題発生時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感染者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の参加、大声・歓声等の発生、感染防止策不徹底等の事情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生じた場合には、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別紙３　結果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報告資料を都道府県・関係府省庁にご提出ください。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事態措置・まん延防止等重点措置・経過措置中を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71362" y="3302156"/>
            <a:ext cx="6085194" cy="2097197"/>
            <a:chOff x="371362" y="3195686"/>
            <a:chExt cx="6085194" cy="2097197"/>
          </a:xfrm>
        </p:grpSpPr>
        <p:sp>
          <p:nvSpPr>
            <p:cNvPr id="91" name="正方形/長方形 90"/>
            <p:cNvSpPr/>
            <p:nvPr/>
          </p:nvSpPr>
          <p:spPr>
            <a:xfrm>
              <a:off x="390293" y="3195686"/>
              <a:ext cx="6066263" cy="209719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3" name="角丸四角形 82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収容定員あり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4" name="角丸四角形 83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551371" y="3734494"/>
              <a:ext cx="1123251" cy="801081"/>
            </a:xfrm>
            <a:prstGeom prst="roundRect">
              <a:avLst>
                <a:gd name="adj" fmla="val 13610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551371" y="4618275"/>
              <a:ext cx="1123251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1882936" y="3732363"/>
              <a:ext cx="2088000" cy="801081"/>
            </a:xfrm>
            <a:prstGeom prst="roundRect">
              <a:avLst>
                <a:gd name="adj" fmla="val 150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</a:t>
              </a: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4179250" y="3732363"/>
              <a:ext cx="2088000" cy="801081"/>
            </a:xfrm>
            <a:prstGeom prst="roundRect">
              <a:avLst>
                <a:gd name="adj" fmla="val 125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1882936" y="4613424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％のいずれか大きい方</a:t>
              </a: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104" name="テキスト ボックス 103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４．主催者等が、収容率について、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en-US" altLang="ja-JP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50%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上限が適切だと考える場合</a:t>
                </a:r>
                <a:endParaRPr kumimoji="1"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" name="直線コネクタ 2"/>
              <p:cNvCxnSpPr/>
              <p:nvPr/>
            </p:nvCxnSpPr>
            <p:spPr>
              <a:xfrm>
                <a:off x="124955" y="535258"/>
                <a:ext cx="4992415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直線コネクタ 48"/>
            <p:cNvCxnSpPr/>
            <p:nvPr/>
          </p:nvCxnSpPr>
          <p:spPr>
            <a:xfrm>
              <a:off x="869795" y="955286"/>
              <a:ext cx="5274527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633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183939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924891"/>
                <a:ext cx="5684831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・大声・歓声等の有無について、</a:t>
                </a:r>
                <a:endPara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「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特に確認が必要」と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判断をされて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いない催物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2794442"/>
            <a:ext cx="6608092" cy="7111558"/>
            <a:chOff x="124955" y="2434597"/>
            <a:chExt cx="6608092" cy="5494932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7"/>
              <a:ext cx="6608092" cy="54949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82692"/>
              <a:ext cx="6404858" cy="5217319"/>
            </a:xfrm>
            <a:prstGeom prst="roundRect">
              <a:avLst>
                <a:gd name="adj" fmla="val 464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104" name="テキスト ボックス 103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．収容率</a:t>
                </a:r>
                <a:r>
                  <a:rPr kumimoji="1" lang="en-US" altLang="ja-JP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％上限であるが、</a:t>
                </a:r>
                <a:endParaRPr kumimoji="1"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疎明資料・結果報告等が不要な場合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" name="直線コネクタ 2"/>
              <p:cNvCxnSpPr/>
              <p:nvPr/>
            </p:nvCxnSpPr>
            <p:spPr>
              <a:xfrm>
                <a:off x="124955" y="535258"/>
                <a:ext cx="4745960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直線コネクタ 48"/>
            <p:cNvCxnSpPr/>
            <p:nvPr/>
          </p:nvCxnSpPr>
          <p:spPr>
            <a:xfrm>
              <a:off x="847493" y="977588"/>
              <a:ext cx="5783937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角丸四角形 49"/>
          <p:cNvSpPr/>
          <p:nvPr/>
        </p:nvSpPr>
        <p:spPr>
          <a:xfrm>
            <a:off x="330133" y="7356535"/>
            <a:ext cx="6241137" cy="1263353"/>
          </a:xfrm>
          <a:prstGeom prst="roundRect">
            <a:avLst>
              <a:gd name="adj" fmla="val 16698"/>
            </a:avLst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5957" y="2964709"/>
            <a:ext cx="6652043" cy="70788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○基準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7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7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緊急事態措置・まん延防止等重点措置・経過措置中を除く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○必要な準備等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原則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事前相談に当たっては、主催者等は、都道府県と相談する際に、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催物開催の○週間前までに、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下記資料を準備し、都道府県が指定した資料を事前相談窓口に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ご送付ください。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●催物開催の概要、感染防止策等が分かる資料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（都道府県との相談により、口頭・メールでの説明に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代えることも可能）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●チェックリスト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別紙１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例外：問題発生時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感染者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の参加、大声・歓声等の発生、感染防止策不徹底等の事情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生じた場合には、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別紙３　結果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報告資料を都道府県・関係府省庁にご提出ください。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71362" y="3225433"/>
            <a:ext cx="6085194" cy="2088000"/>
            <a:chOff x="371362" y="3195686"/>
            <a:chExt cx="6085194" cy="2088000"/>
          </a:xfrm>
        </p:grpSpPr>
        <p:sp>
          <p:nvSpPr>
            <p:cNvPr id="30" name="正方形/長方形 29"/>
            <p:cNvSpPr/>
            <p:nvPr/>
          </p:nvSpPr>
          <p:spPr>
            <a:xfrm>
              <a:off x="390293" y="3195686"/>
              <a:ext cx="6066263" cy="208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1882936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収容定員あり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4179250" y="3264011"/>
              <a:ext cx="2088000" cy="377726"/>
            </a:xfrm>
            <a:prstGeom prst="roundRect">
              <a:avLst>
                <a:gd name="adj" fmla="val 2137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51371" y="3734494"/>
              <a:ext cx="1123251" cy="801081"/>
            </a:xfrm>
            <a:prstGeom prst="roundRect">
              <a:avLst>
                <a:gd name="adj" fmla="val 13610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51371" y="4618275"/>
              <a:ext cx="1123251" cy="579526"/>
            </a:xfrm>
            <a:prstGeom prst="roundRect">
              <a:avLst>
                <a:gd name="adj" fmla="val 1586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人数上限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1882936" y="3732363"/>
              <a:ext cx="2088000" cy="801081"/>
            </a:xfrm>
            <a:prstGeom prst="roundRect">
              <a:avLst>
                <a:gd name="adj" fmla="val 1500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％以内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4179250" y="3732363"/>
              <a:ext cx="2088000" cy="801081"/>
            </a:xfrm>
            <a:prstGeom prst="roundRect">
              <a:avLst>
                <a:gd name="adj" fmla="val 125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ならない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の間隔</a:t>
              </a: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1882936" y="4613424"/>
              <a:ext cx="4384315" cy="579526"/>
            </a:xfrm>
            <a:prstGeom prst="roundRect">
              <a:avLst>
                <a:gd name="adj" fmla="val 139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5,000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％のいずれか大きい方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71362" y="3296630"/>
              <a:ext cx="1635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国の目安</a:t>
              </a:r>
              <a:r>
                <a:rPr kumimoji="1" lang="en-US" altLang="ja-JP" sz="14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(※)</a:t>
              </a:r>
              <a:endPara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527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24955" y="1206241"/>
            <a:ext cx="6608092" cy="1615863"/>
            <a:chOff x="124955" y="801790"/>
            <a:chExt cx="6608092" cy="161586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06047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24955" y="801790"/>
              <a:ext cx="6608092" cy="1341787"/>
              <a:chOff x="124955" y="801790"/>
              <a:chExt cx="6608092" cy="1341787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124955" y="801790"/>
                <a:ext cx="6608092" cy="134178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1048216" y="906620"/>
                <a:ext cx="5583214" cy="113693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05958" y="1205024"/>
                <a:ext cx="109235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</a:t>
                </a:r>
                <a:endParaRPr kumimoji="1" lang="ja-JP" altLang="en-US" sz="2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59008" y="924891"/>
                <a:ext cx="5684831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・大声・歓声等の有無について、</a:t>
                </a:r>
                <a:endParaRPr kumimoji="1" lang="en-US" altLang="ja-JP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「</a:t>
                </a:r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特に確認が必要」と判断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をされて</a:t>
                </a:r>
                <a:endParaRPr kumimoji="1" lang="en-US" altLang="ja-JP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いない催物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4" name="グループ化 3"/>
          <p:cNvGrpSpPr/>
          <p:nvPr/>
        </p:nvGrpSpPr>
        <p:grpSpPr>
          <a:xfrm>
            <a:off x="124955" y="2827896"/>
            <a:ext cx="6608092" cy="4618304"/>
            <a:chOff x="124955" y="2434598"/>
            <a:chExt cx="6608092" cy="3118289"/>
          </a:xfrm>
        </p:grpSpPr>
        <p:sp>
          <p:nvSpPr>
            <p:cNvPr id="2" name="正方形/長方形 1"/>
            <p:cNvSpPr/>
            <p:nvPr/>
          </p:nvSpPr>
          <p:spPr>
            <a:xfrm>
              <a:off x="124955" y="2434598"/>
              <a:ext cx="6608092" cy="31182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226572" y="2542541"/>
              <a:ext cx="6404858" cy="2914367"/>
            </a:xfrm>
            <a:prstGeom prst="roundRect">
              <a:avLst>
                <a:gd name="adj" fmla="val 464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183655" y="3109675"/>
            <a:ext cx="6652043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大声・歓声等の有無について「特に確認が必要である場合」の考え方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過去態様に照らし、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概ね「大声・歓声等なし」と考えられる催物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や、これまでに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収容率上限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kumimoji="1" lang="ja-JP" altLang="en-US" sz="1600" b="1" u="sng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開催実績があり、感染防止策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が適切に実施され、かつ、大声・歓声等が適切に抑止されていた催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については、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「特に確認が必要である場合」には当たらない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と考えられます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クラシック音楽等のコンサートや、演劇等、舞踊、伝統芸能、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芸能・演芸、公演・式典、展示会といった催物については、概ね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「大声・歓声等なし」と考えられますが、過去実績や催物の性質等、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個別事情に応じ、実績疎明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求める場合があります。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「大声・歓声等なし」と扱うことができるのは、原則として、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飲食を伴わない場合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であることにご留意ください。また、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立見席の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場合は、密にならない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ように、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人と人との間隔を確保してください</a:t>
            </a:r>
            <a:endParaRPr kumimoji="1" lang="en-US" altLang="ja-JP" sz="16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（例えば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１㎡に２人以内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等）。すなわち、消防法等の収容定員に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よる「収容率上限</a:t>
            </a:r>
            <a:r>
              <a:rPr kumimoji="1"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％」は、認められないことになります。</a:t>
            </a:r>
            <a:endParaRPr kumimoji="1"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93554" y="107169"/>
            <a:ext cx="6764445" cy="954107"/>
            <a:chOff x="93554" y="107169"/>
            <a:chExt cx="6764445" cy="954107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93554" y="107169"/>
              <a:ext cx="6764445" cy="954107"/>
              <a:chOff x="93555" y="107169"/>
              <a:chExt cx="5980054" cy="954107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93555" y="107169"/>
                <a:ext cx="5980054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．収容率</a:t>
                </a:r>
                <a:r>
                  <a:rPr kumimoji="1" lang="en-US" altLang="ja-JP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％上限であるが、</a:t>
                </a:r>
                <a:endParaRPr kumimoji="1"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疎明資料・結果報告等が不要な場合</a:t>
                </a:r>
                <a:endPara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124955" y="535258"/>
                <a:ext cx="4745960" cy="0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/>
            <p:cNvCxnSpPr/>
            <p:nvPr/>
          </p:nvCxnSpPr>
          <p:spPr>
            <a:xfrm>
              <a:off x="847493" y="977588"/>
              <a:ext cx="5783937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784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1402</TotalTime>
  <Words>2972</Words>
  <Application>Microsoft Office PowerPoint</Application>
  <PresentationFormat>A4 210 x 297 mm</PresentationFormat>
  <Paragraphs>452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寺井 大貴（新型インフル・国際感染症室）</cp:lastModifiedBy>
  <cp:revision>409</cp:revision>
  <cp:lastPrinted>2021-06-29T11:20:15Z</cp:lastPrinted>
  <dcterms:created xsi:type="dcterms:W3CDTF">2021-06-21T06:44:25Z</dcterms:created>
  <dcterms:modified xsi:type="dcterms:W3CDTF">2021-06-30T02:02:14Z</dcterms:modified>
</cp:coreProperties>
</file>