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94" r:id="rId1"/>
  </p:sldMasterIdLst>
  <p:notesMasterIdLst>
    <p:notesMasterId r:id="rId15"/>
  </p:notesMasterIdLst>
  <p:sldIdLst>
    <p:sldId id="276" r:id="rId2"/>
    <p:sldId id="266" r:id="rId3"/>
    <p:sldId id="267" r:id="rId4"/>
    <p:sldId id="268" r:id="rId5"/>
    <p:sldId id="270" r:id="rId6"/>
    <p:sldId id="269" r:id="rId7"/>
    <p:sldId id="271" r:id="rId8"/>
    <p:sldId id="272" r:id="rId9"/>
    <p:sldId id="273" r:id="rId10"/>
    <p:sldId id="274" r:id="rId11"/>
    <p:sldId id="275" r:id="rId12"/>
    <p:sldId id="278" r:id="rId13"/>
    <p:sldId id="279"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04" userDrawn="1">
          <p15:clr>
            <a:srgbClr val="A4A3A4"/>
          </p15:clr>
        </p15:guide>
        <p15:guide id="4" pos="5647" userDrawn="1">
          <p15:clr>
            <a:srgbClr val="A4A3A4"/>
          </p15:clr>
        </p15:guide>
        <p15:guide id="5" pos="5556" userDrawn="1">
          <p15:clr>
            <a:srgbClr val="A4A3A4"/>
          </p15:clr>
        </p15:guide>
        <p15:guide id="6" pos="1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田 友朗(matsuda-tomorou.23w)" initials="松田" lastIdx="1" clrIdx="0">
    <p:extLst>
      <p:ext uri="{19B8F6BF-5375-455C-9EA6-DF929625EA0E}">
        <p15:presenceInfo xmlns:p15="http://schemas.microsoft.com/office/powerpoint/2012/main" userId="S-1-5-21-4175116151-3849908774-3845857867-5475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8CBE3C"/>
    <a:srgbClr val="0ED826"/>
    <a:srgbClr val="11FF7D"/>
    <a:srgbClr val="7DFF7D"/>
    <a:srgbClr val="E6E6E6"/>
    <a:srgbClr val="B01C1C"/>
    <a:srgbClr val="D4ECBA"/>
    <a:srgbClr val="FFEAA7"/>
    <a:srgbClr val="FA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0" autoAdjust="0"/>
    <p:restoredTop sz="93548" autoAdjust="0"/>
  </p:normalViewPr>
  <p:slideViewPr>
    <p:cSldViewPr>
      <p:cViewPr varScale="1">
        <p:scale>
          <a:sx n="108" d="100"/>
          <a:sy n="108" d="100"/>
        </p:scale>
        <p:origin x="1452" y="66"/>
      </p:cViewPr>
      <p:guideLst>
        <p:guide orient="horz" pos="2160"/>
        <p:guide pos="2880"/>
        <p:guide pos="204"/>
        <p:guide pos="5647"/>
        <p:guide pos="5556"/>
        <p:guide pos="113"/>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viewProps" Target="viewProp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presProps" Target="presProps.xml" />
  <Relationship Id="rId2" Type="http://schemas.openxmlformats.org/officeDocument/2006/relationships/slide" Target="slides/slide1.xml" />
  <Relationship Id="rId16" Type="http://schemas.openxmlformats.org/officeDocument/2006/relationships/commentAuthors" Target="commentAuthors.xml" />
  <Relationship Id="rId20"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notesMaster" Target="notesMasters/notesMaster1.xml" />
  <Relationship Id="rId10" Type="http://schemas.openxmlformats.org/officeDocument/2006/relationships/slide" Target="slides/slide9.xml" />
  <Relationship Id="rId19"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5024596-2469-47D1-9F33-E2CC4B64BF43}" type="datetimeFigureOut">
              <a:rPr kumimoji="1" lang="ja-JP" altLang="en-US" smtClean="0"/>
              <a:t>2021/3/24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959499A-16ED-454C-9F7C-4AA0679D94FD}" type="slidenum">
              <a:rPr kumimoji="1" lang="ja-JP" altLang="en-US" smtClean="0"/>
              <a:t>‹#›</a:t>
            </a:fld>
            <a:endParaRPr kumimoji="1" lang="ja-JP" altLang="en-US"/>
          </a:p>
        </p:txBody>
      </p:sp>
    </p:spTree>
    <p:extLst>
      <p:ext uri="{BB962C8B-B14F-4D97-AF65-F5344CB8AC3E}">
        <p14:creationId xmlns:p14="http://schemas.microsoft.com/office/powerpoint/2010/main" val="32761662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12.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1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a:t>
            </a:fld>
            <a:endParaRPr kumimoji="1" lang="ja-JP" altLang="en-US"/>
          </a:p>
        </p:txBody>
      </p:sp>
    </p:spTree>
    <p:extLst>
      <p:ext uri="{BB962C8B-B14F-4D97-AF65-F5344CB8AC3E}">
        <p14:creationId xmlns:p14="http://schemas.microsoft.com/office/powerpoint/2010/main" val="2013971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7</a:t>
            </a:fld>
            <a:endParaRPr kumimoji="1" lang="ja-JP" altLang="en-US"/>
          </a:p>
        </p:txBody>
      </p:sp>
    </p:spTree>
    <p:extLst>
      <p:ext uri="{BB962C8B-B14F-4D97-AF65-F5344CB8AC3E}">
        <p14:creationId xmlns:p14="http://schemas.microsoft.com/office/powerpoint/2010/main" val="3370485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10</a:t>
            </a:fld>
            <a:endParaRPr kumimoji="1" lang="ja-JP" altLang="en-US"/>
          </a:p>
        </p:txBody>
      </p:sp>
    </p:spTree>
    <p:extLst>
      <p:ext uri="{BB962C8B-B14F-4D97-AF65-F5344CB8AC3E}">
        <p14:creationId xmlns:p14="http://schemas.microsoft.com/office/powerpoint/2010/main" val="402070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11</a:t>
            </a:fld>
            <a:endParaRPr kumimoji="1" lang="ja-JP" altLang="en-US"/>
          </a:p>
        </p:txBody>
      </p:sp>
    </p:spTree>
    <p:extLst>
      <p:ext uri="{BB962C8B-B14F-4D97-AF65-F5344CB8AC3E}">
        <p14:creationId xmlns:p14="http://schemas.microsoft.com/office/powerpoint/2010/main" val="932160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12</a:t>
            </a:fld>
            <a:endParaRPr kumimoji="1" lang="ja-JP" altLang="en-US"/>
          </a:p>
        </p:txBody>
      </p:sp>
    </p:spTree>
    <p:extLst>
      <p:ext uri="{BB962C8B-B14F-4D97-AF65-F5344CB8AC3E}">
        <p14:creationId xmlns:p14="http://schemas.microsoft.com/office/powerpoint/2010/main" val="199071568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605907-4DE8-4507-A672-161DD0ED30C3}"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6073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57B7AF-A286-48E1-A085-F3A33A8AA417}"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7657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3EA150-5318-4E7C-B57F-2C1817E439EF}"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15803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B4F805E-C9AC-49B1-8BD1-78FA8AD77C4F}"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36739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3DED0CF-6A3E-480D-B94A-75C6C5ED47FC}" type="datetime1">
              <a:rPr kumimoji="1" lang="ja-JP" altLang="en-US" smtClean="0"/>
              <a:t>2021/3/24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9483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121EF7D-0DAE-4204-89FF-C74D4146D898}" type="datetime1">
              <a:rPr kumimoji="1" lang="ja-JP" altLang="en-US" smtClean="0"/>
              <a:t>2021/3/24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7769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9CA7E-7ABB-40D8-8DCB-61A2F52DEF65}" type="datetime1">
              <a:rPr kumimoji="1" lang="ja-JP" altLang="en-US" smtClean="0"/>
              <a:t>2021/3/24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3843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5154C8-44BC-455E-A3C3-535CC3069889}"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81021959"/>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5" Type="http://schemas.openxmlformats.org/officeDocument/2006/relationships/slideLayout" Target="../slideLayouts/slideLayout5.xml" />
  <Relationship Id="rId4" Type="http://schemas.openxmlformats.org/officeDocument/2006/relationships/slideLayout" Target="../slideLayouts/slideLayout4.xml" />
  <Relationship Id="rId9" Type="http://schemas.openxmlformats.org/officeDocument/2006/relationships/theme" Target="../theme/theme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D2544-16BE-473D-9384-71EDC13A6CF2}" type="datetime1">
              <a:rPr kumimoji="1" lang="ja-JP" altLang="en-US" smtClean="0"/>
              <a:t>2021/3/24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92280" y="6520259"/>
            <a:ext cx="2057400" cy="365125"/>
          </a:xfrm>
          <a:prstGeom prst="rect">
            <a:avLst/>
          </a:prstGeom>
        </p:spPr>
        <p:txBody>
          <a:bodyPr vert="horz" lIns="91440" tIns="45720" rIns="91440" bIns="45720" rtlCol="0" anchor="ctr"/>
          <a:lstStyle>
            <a:lvl1pPr algn="r">
              <a:defRPr sz="1400">
                <a:solidFill>
                  <a:schemeClr val="tx1"/>
                </a:solidFill>
                <a:latin typeface="ＭＳ ゴシック" panose="020B0609070205080204" pitchFamily="49" charset="-128"/>
                <a:ea typeface="ＭＳ ゴシック" panose="020B0609070205080204" pitchFamily="49" charset="-128"/>
              </a:defRPr>
            </a:lvl1pPr>
          </a:lstStyle>
          <a:p>
            <a:fld id="{9E2A29CB-BA86-48A6-80E1-CB8750A963B5}" type="slidenum">
              <a:rPr kumimoji="1" lang="ja-JP" altLang="en-US" smtClean="0"/>
              <a:pPr/>
              <a:t>‹#›</a:t>
            </a:fld>
            <a:endParaRPr kumimoji="1" lang="ja-JP" altLang="en-US" dirty="0"/>
          </a:p>
        </p:txBody>
      </p:sp>
    </p:spTree>
    <p:extLst>
      <p:ext uri="{BB962C8B-B14F-4D97-AF65-F5344CB8AC3E}">
        <p14:creationId xmlns:p14="http://schemas.microsoft.com/office/powerpoint/2010/main" val="1651869325"/>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11.xml.rels>&#65279;<?xml version="1.0" encoding="utf-8" standalone="yes"?>
<Relationships xmlns="http://schemas.openxmlformats.org/package/2006/relationships">
  <Relationship Id="rId3" Type="http://schemas.openxmlformats.org/officeDocument/2006/relationships/image" Target="../media/image13.png" />
  <Relationship Id="rId2" Type="http://schemas.openxmlformats.org/officeDocument/2006/relationships/notesSlide" Target="../notesSlides/notesSlide3.xml" />
  <Relationship Id="rId1" Type="http://schemas.openxmlformats.org/officeDocument/2006/relationships/slideLayout" Target="../slideLayouts/slideLayout7.xml" />
  <Relationship Id="rId5" Type="http://schemas.openxmlformats.org/officeDocument/2006/relationships/image" Target="../media/image7.png" />
  <Relationship Id="rId4" Type="http://schemas.openxmlformats.org/officeDocument/2006/relationships/image" Target="../media/image6.png" />
</Relationships>
</file>

<file path=ppt/slides/_rels/slide12.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4.xml" />
  <Relationship Id="rId1" Type="http://schemas.openxmlformats.org/officeDocument/2006/relationships/slideLayout" Target="../slideLayouts/slideLayout7.xml" />
</Relationships>
</file>

<file path=ppt/slides/_rels/slide13.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7.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xml" />
  <Relationship Id="rId1" Type="http://schemas.openxmlformats.org/officeDocument/2006/relationships/slideLayout" Target="../slideLayouts/slideLayout7.xml" />
  <Relationship Id="rId5" Type="http://schemas.microsoft.com/office/2007/relationships/hdphoto" Target="../media/hdphoto1.wdp" />
  <Relationship Id="rId4" Type="http://schemas.openxmlformats.org/officeDocument/2006/relationships/image" Target="../media/image2.png" />
</Relationships>
</file>

<file path=ppt/slides/_rels/slide3.xml.rels>&#65279;<?xml version="1.0" encoding="utf-8" standalone="yes"?>
<Relationships xmlns="http://schemas.openxmlformats.org/package/2006/relationships">
  <Relationship Id="rId2" Type="http://schemas.openxmlformats.org/officeDocument/2006/relationships/image" Target="../media/image3.png"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2" Type="http://schemas.openxmlformats.org/officeDocument/2006/relationships/image" Target="../media/image4.png" />
  <Relationship Id="rId1" Type="http://schemas.openxmlformats.org/officeDocument/2006/relationships/slideLayout" Target="../slideLayouts/slideLayout7.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6.xml.rels>&#65279;<?xml version="1.0" encoding="utf-8" standalone="yes"?>
<Relationships xmlns="http://schemas.openxmlformats.org/package/2006/relationships">
  <Relationship Id="rId3" Type="http://schemas.microsoft.com/office/2007/relationships/hdphoto" Target="../media/hdphoto2.wdp" />
  <Relationship Id="rId2" Type="http://schemas.openxmlformats.org/officeDocument/2006/relationships/image" Target="../media/image5.png" />
  <Relationship Id="rId1" Type="http://schemas.openxmlformats.org/officeDocument/2006/relationships/slideLayout" Target="../slideLayouts/slideLayout7.xml" />
  <Relationship Id="rId5" Type="http://schemas.openxmlformats.org/officeDocument/2006/relationships/image" Target="../media/image7.png" />
  <Relationship Id="rId4" Type="http://schemas.openxmlformats.org/officeDocument/2006/relationships/image" Target="../media/image6.png" />
</Relationships>
</file>

<file path=ppt/slides/_rels/slide7.xml.rels>&#65279;<?xml version="1.0" encoding="utf-8" standalone="yes"?>
<Relationships xmlns="http://schemas.openxmlformats.org/package/2006/relationships">
  <Relationship Id="rId3" Type="http://schemas.openxmlformats.org/officeDocument/2006/relationships/image" Target="../media/image9.png" />
  <Relationship Id="rId2" Type="http://schemas.openxmlformats.org/officeDocument/2006/relationships/image" Target="../media/image8.png" />
  <Relationship Id="rId1" Type="http://schemas.openxmlformats.org/officeDocument/2006/relationships/slideLayout" Target="../slideLayouts/slideLayout7.xml" />
  <Relationship Id="rId5" Type="http://schemas.openxmlformats.org/officeDocument/2006/relationships/image" Target="../media/image11.png" />
  <Relationship Id="rId4" Type="http://schemas.openxmlformats.org/officeDocument/2006/relationships/image" Target="../media/image10.png" />
</Relationships>
</file>

<file path=ppt/slides/_rels/slide8.xml.rels>&#65279;<?xml version="1.0" encoding="utf-8" standalone="yes"?>
<Relationships xmlns="http://schemas.openxmlformats.org/package/2006/relationships">
  <Relationship Id="rId3" Type="http://schemas.openxmlformats.org/officeDocument/2006/relationships/image" Target="../media/image12.png" />
  <Relationship Id="rId2" Type="http://schemas.openxmlformats.org/officeDocument/2006/relationships/notesSlide" Target="../notesSlides/notesSlide2.xml" />
  <Relationship Id="rId1" Type="http://schemas.openxmlformats.org/officeDocument/2006/relationships/slideLayout" Target="../slideLayouts/slideLayout7.xml" />
  <Relationship Id="rId4" Type="http://schemas.openxmlformats.org/officeDocument/2006/relationships/image" Target="../media/image4.png"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片側の 2 つの角を丸めた四角形 11"/>
          <p:cNvSpPr/>
          <p:nvPr/>
        </p:nvSpPr>
        <p:spPr>
          <a:xfrm rot="5400000">
            <a:off x="2268000" y="-1584000"/>
            <a:ext cx="4176000" cy="8640000"/>
          </a:xfrm>
          <a:prstGeom prst="round2SameRect">
            <a:avLst>
              <a:gd name="adj1" fmla="val 28996"/>
              <a:gd name="adj2" fmla="val 0"/>
            </a:avLst>
          </a:prstGeom>
          <a:pattFill prst="dkDnDiag">
            <a:fgClr>
              <a:srgbClr val="E6E6E6"/>
            </a:fgClr>
            <a:bgClr>
              <a:srgbClr val="7DFF7D"/>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片側の 2 つの角を丸めた四角形 4"/>
          <p:cNvSpPr/>
          <p:nvPr/>
        </p:nvSpPr>
        <p:spPr>
          <a:xfrm rot="5400000">
            <a:off x="2124000" y="-1476000"/>
            <a:ext cx="4176464" cy="8388424"/>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5496" y="1846206"/>
            <a:ext cx="8820472" cy="1261884"/>
          </a:xfrm>
          <a:prstGeom prst="rect">
            <a:avLst/>
          </a:prstGeom>
          <a:noFill/>
        </p:spPr>
        <p:txBody>
          <a:bodyPr wrap="square" rtlCol="0">
            <a:spAutoFit/>
          </a:bodyPr>
          <a:lstStyle/>
          <a:p>
            <a:r>
              <a:rPr kumimoji="1" lang="ja-JP" altLang="en-US" sz="3800" b="1" dirty="0" smtClean="0">
                <a:solidFill>
                  <a:schemeClr val="bg1"/>
                </a:solidFill>
                <a:latin typeface="Meiryo UI" panose="020B0604030504040204" pitchFamily="50" charset="-128"/>
                <a:ea typeface="Meiryo UI" panose="020B0604030504040204" pitchFamily="50" charset="-128"/>
              </a:rPr>
              <a:t>福祉・</a:t>
            </a:r>
            <a:r>
              <a:rPr lang="zh-TW" altLang="en-US" sz="3800" b="1" dirty="0" smtClean="0">
                <a:solidFill>
                  <a:schemeClr val="bg1"/>
                </a:solidFill>
                <a:latin typeface="Meiryo UI" panose="020B0604030504040204" pitchFamily="50" charset="-128"/>
                <a:ea typeface="Meiryo UI" panose="020B0604030504040204" pitchFamily="50" charset="-128"/>
              </a:rPr>
              <a:t>介護</a:t>
            </a:r>
            <a:r>
              <a:rPr lang="zh-TW" altLang="en-US" sz="3800" b="1" dirty="0">
                <a:solidFill>
                  <a:schemeClr val="bg1"/>
                </a:solidFill>
                <a:latin typeface="Meiryo UI" panose="020B0604030504040204" pitchFamily="50" charset="-128"/>
                <a:ea typeface="Meiryo UI" panose="020B0604030504040204" pitchFamily="50" charset="-128"/>
              </a:rPr>
              <a:t>職員等特定処遇改善</a:t>
            </a:r>
            <a:r>
              <a:rPr lang="zh-TW" altLang="en-US" sz="3800" b="1" dirty="0" smtClean="0">
                <a:solidFill>
                  <a:schemeClr val="bg1"/>
                </a:solidFill>
                <a:latin typeface="Meiryo UI" panose="020B0604030504040204" pitchFamily="50" charset="-128"/>
                <a:ea typeface="Meiryo UI" panose="020B0604030504040204" pitchFamily="50" charset="-128"/>
              </a:rPr>
              <a:t>加算</a:t>
            </a:r>
            <a:r>
              <a:rPr kumimoji="1" lang="ja-JP" altLang="en-US" sz="3800" b="1" dirty="0" smtClean="0">
                <a:solidFill>
                  <a:schemeClr val="bg1"/>
                </a:solidFill>
                <a:latin typeface="Meiryo UI" panose="020B0604030504040204" pitchFamily="50" charset="-128"/>
                <a:ea typeface="Meiryo UI" panose="020B0604030504040204" pitchFamily="50" charset="-128"/>
              </a:rPr>
              <a:t>の</a:t>
            </a:r>
            <a:endParaRPr kumimoji="1" lang="en-US" altLang="ja-JP" sz="3800" b="1" dirty="0" smtClean="0">
              <a:solidFill>
                <a:schemeClr val="bg1"/>
              </a:solidFill>
              <a:latin typeface="Meiryo UI" panose="020B0604030504040204" pitchFamily="50" charset="-128"/>
              <a:ea typeface="Meiryo UI" panose="020B0604030504040204" pitchFamily="50" charset="-128"/>
            </a:endParaRPr>
          </a:p>
          <a:p>
            <a:r>
              <a:rPr kumimoji="1" lang="ja-JP" altLang="en-US" sz="3800" b="1" dirty="0" smtClean="0">
                <a:solidFill>
                  <a:schemeClr val="bg1"/>
                </a:solidFill>
                <a:latin typeface="Meiryo UI" panose="020B0604030504040204" pitchFamily="50" charset="-128"/>
                <a:ea typeface="Meiryo UI" panose="020B0604030504040204" pitchFamily="50" charset="-128"/>
              </a:rPr>
              <a:t>概要及び計画書のポイント等について</a:t>
            </a:r>
            <a:endParaRPr kumimoji="1" lang="ja-JP" altLang="en-US" sz="38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31840" y="5262299"/>
            <a:ext cx="5778388" cy="1200329"/>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２０２１年３月２５日</a:t>
            </a:r>
            <a:endParaRPr kumimoji="1" lang="en-US" altLang="ja-JP" sz="2400" b="1" dirty="0" smtClean="0">
              <a:latin typeface="Meiryo UI" panose="020B0604030504040204" pitchFamily="50" charset="-128"/>
              <a:ea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rPr>
              <a:t>厚生労働省　社会・援護局</a:t>
            </a:r>
            <a:endParaRPr kumimoji="1" lang="en-US" altLang="ja-JP" sz="2400" b="1" dirty="0" smtClean="0">
              <a:latin typeface="Meiryo UI" panose="020B0604030504040204" pitchFamily="50" charset="-128"/>
              <a:ea typeface="Meiryo UI" panose="020B0604030504040204" pitchFamily="50" charset="-128"/>
            </a:endParaRPr>
          </a:p>
          <a:p>
            <a:pPr algn="r"/>
            <a:r>
              <a:rPr kumimoji="1" lang="ja-JP" altLang="en-US" sz="2400" b="1" dirty="0" smtClean="0">
                <a:latin typeface="Meiryo UI" panose="020B0604030504040204" pitchFamily="50" charset="-128"/>
                <a:ea typeface="Meiryo UI" panose="020B0604030504040204" pitchFamily="50" charset="-128"/>
              </a:rPr>
              <a:t>障害保健福祉部　障害福祉課</a:t>
            </a:r>
            <a:endParaRPr kumimoji="1" lang="ja-JP" altLang="en-US" sz="2400" b="1" dirty="0">
              <a:latin typeface="Meiryo UI" panose="020B0604030504040204" pitchFamily="50" charset="-128"/>
              <a:ea typeface="Meiryo UI" panose="020B0604030504040204" pitchFamily="50" charset="-128"/>
            </a:endParaRPr>
          </a:p>
        </p:txBody>
      </p:sp>
      <p:cxnSp>
        <p:nvCxnSpPr>
          <p:cNvPr id="13" name="直線コネクタ 12"/>
          <p:cNvCxnSpPr/>
          <p:nvPr/>
        </p:nvCxnSpPr>
        <p:spPr>
          <a:xfrm>
            <a:off x="3203848" y="6381328"/>
            <a:ext cx="5940152"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55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a:extLst>
              <a:ext uri="{FF2B5EF4-FFF2-40B4-BE49-F238E27FC236}">
                <a16:creationId xmlns:a16="http://schemas.microsoft.com/office/drawing/2014/main" id="{610E545E-55A6-4F66-9C33-4B7C7CA1ED2F}"/>
              </a:ext>
            </a:extLst>
          </p:cNvPr>
          <p:cNvCxnSpPr/>
          <p:nvPr/>
        </p:nvCxnSpPr>
        <p:spPr>
          <a:xfrm flipV="1">
            <a:off x="291225" y="2214428"/>
            <a:ext cx="8640901" cy="767"/>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CB12E574-8D72-4AD4-B5E0-BBFDCCD68EA3}"/>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1ACF93D7-AD25-42F1-9F29-0374167919CE}"/>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DD3D718-B2FC-4930-A410-FCD02C611617}"/>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9" name="正方形/長方形 8">
            <a:extLst>
              <a:ext uri="{FF2B5EF4-FFF2-40B4-BE49-F238E27FC236}">
                <a16:creationId xmlns:a16="http://schemas.microsoft.com/office/drawing/2014/main" id="{64978CE6-B58A-4522-A213-DE4FAE042092}"/>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10" name="直線コネクタ 9">
            <a:extLst>
              <a:ext uri="{FF2B5EF4-FFF2-40B4-BE49-F238E27FC236}">
                <a16:creationId xmlns:a16="http://schemas.microsoft.com/office/drawing/2014/main" id="{5B4A548B-0A87-4863-A8D2-A5114193DE0E}"/>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EC3D4B0F-780D-487C-8713-568D55C2C531}"/>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2" name="正方形/長方形 11">
            <a:extLst>
              <a:ext uri="{FF2B5EF4-FFF2-40B4-BE49-F238E27FC236}">
                <a16:creationId xmlns:a16="http://schemas.microsoft.com/office/drawing/2014/main" id="{DAAE0F83-BC36-4ED5-B212-129D96260E9B}"/>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BB926C85-CE77-4A26-B9A8-1DCA88602D70}"/>
              </a:ext>
            </a:extLst>
          </p:cNvPr>
          <p:cNvSpPr/>
          <p:nvPr/>
        </p:nvSpPr>
        <p:spPr>
          <a:xfrm>
            <a:off x="935118" y="1231957"/>
            <a:ext cx="8204298" cy="350865"/>
          </a:xfrm>
          <a:prstGeom prst="rect">
            <a:avLst/>
          </a:prstGeom>
        </p:spPr>
        <p:txBody>
          <a:bodyPr wrap="square">
            <a:spAutoFit/>
          </a:bodyPr>
          <a:lstStyle/>
          <a:p>
            <a:pPr lvl="0">
              <a:lnSpc>
                <a:spcPct val="120000"/>
              </a:lnSpc>
            </a:pPr>
            <a:r>
              <a:rPr lang="ja-JP" altLang="en-US" sz="1400" dirty="0" smtClean="0">
                <a:solidFill>
                  <a:prstClr val="black"/>
                </a:solidFill>
                <a:latin typeface="Meiryo UI" panose="020B0604030504040204" pitchFamily="50" charset="-128"/>
                <a:ea typeface="Meiryo UI" panose="020B0604030504040204" pitchFamily="50" charset="-128"/>
              </a:rPr>
              <a:t>グループ（</a:t>
            </a:r>
            <a:r>
              <a:rPr lang="en-US" altLang="ja-JP" sz="1400" dirty="0" smtClean="0">
                <a:solidFill>
                  <a:prstClr val="black"/>
                </a:solidFill>
                <a:latin typeface="Meiryo UI" panose="020B0604030504040204" pitchFamily="50" charset="-128"/>
                <a:ea typeface="Meiryo UI" panose="020B0604030504040204" pitchFamily="50" charset="-128"/>
              </a:rPr>
              <a:t>A</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B</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rPr>
              <a:t>C</a:t>
            </a:r>
            <a:r>
              <a:rPr lang="ja-JP" altLang="en-US" sz="1400" dirty="0" smtClean="0">
                <a:solidFill>
                  <a:prstClr val="black"/>
                </a:solidFill>
                <a:latin typeface="Meiryo UI" panose="020B0604030504040204" pitchFamily="50" charset="-128"/>
                <a:ea typeface="Meiryo UI" panose="020B0604030504040204" pitchFamily="50" charset="-128"/>
              </a:rPr>
              <a:t>）の</a:t>
            </a:r>
            <a:r>
              <a:rPr lang="ja-JP" altLang="en-US" sz="1400" u="sng" dirty="0" smtClean="0">
                <a:solidFill>
                  <a:prstClr val="black"/>
                </a:solidFill>
                <a:latin typeface="Meiryo UI" panose="020B0604030504040204" pitchFamily="50" charset="-128"/>
                <a:ea typeface="Meiryo UI" panose="020B0604030504040204" pitchFamily="50" charset="-128"/>
              </a:rPr>
              <a:t>平均</a:t>
            </a:r>
            <a:r>
              <a:rPr lang="ja-JP" altLang="en-US" sz="1400" dirty="0" smtClean="0">
                <a:solidFill>
                  <a:prstClr val="black"/>
                </a:solidFill>
                <a:latin typeface="Meiryo UI" panose="020B0604030504040204" pitchFamily="50" charset="-128"/>
                <a:ea typeface="Meiryo UI" panose="020B0604030504040204" pitchFamily="50" charset="-128"/>
              </a:rPr>
              <a:t>賃上げ額</a:t>
            </a:r>
            <a:r>
              <a:rPr lang="ja-JP" altLang="en-US" sz="1400" dirty="0">
                <a:solidFill>
                  <a:prstClr val="black"/>
                </a:solidFill>
                <a:latin typeface="Meiryo UI" panose="020B0604030504040204" pitchFamily="50" charset="-128"/>
                <a:ea typeface="Meiryo UI" panose="020B0604030504040204" pitchFamily="50" charset="-128"/>
              </a:rPr>
              <a:t>について</a:t>
            </a:r>
            <a:r>
              <a:rPr lang="ja-JP" altLang="en-US" sz="1400" u="sng" dirty="0">
                <a:solidFill>
                  <a:prstClr val="black"/>
                </a:solidFill>
                <a:latin typeface="Meiryo UI" panose="020B0604030504040204" pitchFamily="50" charset="-128"/>
                <a:ea typeface="Meiryo UI" panose="020B0604030504040204" pitchFamily="50" charset="-128"/>
              </a:rPr>
              <a:t>、</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A</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smtClean="0">
                <a:solidFill>
                  <a:prstClr val="black"/>
                </a:solidFill>
                <a:latin typeface="Meiryo UI" panose="020B0604030504040204" pitchFamily="50" charset="-128"/>
                <a:ea typeface="Meiryo UI" panose="020B0604030504040204" pitchFamily="50" charset="-128"/>
              </a:rPr>
              <a:t>B</a:t>
            </a:r>
            <a:r>
              <a:rPr lang="ja-JP" altLang="en-US" sz="1400" b="1" u="sng" dirty="0" smtClean="0">
                <a:solidFill>
                  <a:prstClr val="black"/>
                </a:solidFill>
                <a:latin typeface="Meiryo UI" panose="020B0604030504040204" pitchFamily="50" charset="-128"/>
                <a:ea typeface="Meiryo UI" panose="020B0604030504040204" pitchFamily="50" charset="-128"/>
              </a:rPr>
              <a:t>より高く」</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C</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a:solidFill>
                  <a:prstClr val="black"/>
                </a:solidFill>
                <a:latin typeface="Meiryo UI" panose="020B0604030504040204" pitchFamily="50" charset="-128"/>
                <a:ea typeface="Meiryo UI" panose="020B0604030504040204" pitchFamily="50" charset="-128"/>
              </a:rPr>
              <a:t>B</a:t>
            </a:r>
            <a:r>
              <a:rPr lang="ja-JP" altLang="en-US" sz="1400" b="1" u="sng" dirty="0">
                <a:solidFill>
                  <a:prstClr val="black"/>
                </a:solidFill>
                <a:latin typeface="Meiryo UI" panose="020B0604030504040204" pitchFamily="50" charset="-128"/>
                <a:ea typeface="Meiryo UI" panose="020B0604030504040204" pitchFamily="50" charset="-128"/>
              </a:rPr>
              <a:t>の２分の１以下」</a:t>
            </a:r>
            <a:endParaRPr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F2EAB86-AEF7-40E3-84F0-E42D3845B47B}"/>
              </a:ext>
            </a:extLst>
          </p:cNvPr>
          <p:cNvSpPr/>
          <p:nvPr/>
        </p:nvSpPr>
        <p:spPr>
          <a:xfrm>
            <a:off x="2657475" y="2259705"/>
            <a:ext cx="871127" cy="2410152"/>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36277210-ACFA-4963-B412-5EFD03E466E9}"/>
              </a:ext>
            </a:extLst>
          </p:cNvPr>
          <p:cNvSpPr/>
          <p:nvPr/>
        </p:nvSpPr>
        <p:spPr>
          <a:xfrm>
            <a:off x="3535805" y="3356992"/>
            <a:ext cx="871128" cy="1296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8E815126-D950-4871-9ED0-620983978F5C}"/>
              </a:ext>
            </a:extLst>
          </p:cNvPr>
          <p:cNvSpPr/>
          <p:nvPr/>
        </p:nvSpPr>
        <p:spPr>
          <a:xfrm>
            <a:off x="839416" y="2209311"/>
            <a:ext cx="871128" cy="2452441"/>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90889365-2C3B-43A7-A78B-08D78FDDAF7E}"/>
              </a:ext>
            </a:extLst>
          </p:cNvPr>
          <p:cNvSpPr txBox="1"/>
          <p:nvPr/>
        </p:nvSpPr>
        <p:spPr>
          <a:xfrm>
            <a:off x="1007104"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1C857C68-3938-4017-8A64-1F4BFEC1B642}"/>
              </a:ext>
            </a:extLst>
          </p:cNvPr>
          <p:cNvSpPr/>
          <p:nvPr/>
        </p:nvSpPr>
        <p:spPr>
          <a:xfrm>
            <a:off x="2651953" y="2219742"/>
            <a:ext cx="876649" cy="1044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20" name="直線コネクタ 19">
            <a:extLst>
              <a:ext uri="{FF2B5EF4-FFF2-40B4-BE49-F238E27FC236}">
                <a16:creationId xmlns:a16="http://schemas.microsoft.com/office/drawing/2014/main" id="{EF6AFB82-B954-4605-B33D-498A87FA57DF}"/>
              </a:ext>
            </a:extLst>
          </p:cNvPr>
          <p:cNvCxnSpPr>
            <a:cxnSpLocks/>
          </p:cNvCxnSpPr>
          <p:nvPr/>
        </p:nvCxnSpPr>
        <p:spPr>
          <a:xfrm>
            <a:off x="2627784" y="3276000"/>
            <a:ext cx="1872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21" name="曲折矢印 33">
            <a:extLst>
              <a:ext uri="{FF2B5EF4-FFF2-40B4-BE49-F238E27FC236}">
                <a16:creationId xmlns:a16="http://schemas.microsoft.com/office/drawing/2014/main" id="{2A46F3C1-6666-4750-A38F-CD80C74FF6D4}"/>
              </a:ext>
            </a:extLst>
          </p:cNvPr>
          <p:cNvSpPr/>
          <p:nvPr/>
        </p:nvSpPr>
        <p:spPr bwMode="auto">
          <a:xfrm rot="5400000">
            <a:off x="3545935" y="2906992"/>
            <a:ext cx="432000" cy="468000"/>
          </a:xfrm>
          <a:prstGeom prst="bentArrow">
            <a:avLst>
              <a:gd name="adj1" fmla="val 21616"/>
              <a:gd name="adj2" fmla="val 24101"/>
              <a:gd name="adj3" fmla="val 26023"/>
              <a:gd name="adj4" fmla="val 26856"/>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cxnSp>
        <p:nvCxnSpPr>
          <p:cNvPr id="22" name="直線矢印コネクタ 21">
            <a:extLst>
              <a:ext uri="{FF2B5EF4-FFF2-40B4-BE49-F238E27FC236}">
                <a16:creationId xmlns:a16="http://schemas.microsoft.com/office/drawing/2014/main" id="{D76E18E1-057A-4964-8365-8686BDF4CFE9}"/>
              </a:ext>
            </a:extLst>
          </p:cNvPr>
          <p:cNvCxnSpPr/>
          <p:nvPr/>
        </p:nvCxnSpPr>
        <p:spPr>
          <a:xfrm>
            <a:off x="839416" y="2192693"/>
            <a:ext cx="0" cy="2480837"/>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3" name="直線矢印コネクタ 22">
            <a:extLst>
              <a:ext uri="{FF2B5EF4-FFF2-40B4-BE49-F238E27FC236}">
                <a16:creationId xmlns:a16="http://schemas.microsoft.com/office/drawing/2014/main" id="{5ABAFFD6-603A-419D-AFA9-E39C39AA67F8}"/>
              </a:ext>
            </a:extLst>
          </p:cNvPr>
          <p:cNvCxnSpPr/>
          <p:nvPr/>
        </p:nvCxnSpPr>
        <p:spPr>
          <a:xfrm flipH="1">
            <a:off x="2662179" y="3285136"/>
            <a:ext cx="7193" cy="1368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36286E36-6AD8-4187-A285-83AD65D2759F}"/>
              </a:ext>
            </a:extLst>
          </p:cNvPr>
          <p:cNvCxnSpPr/>
          <p:nvPr/>
        </p:nvCxnSpPr>
        <p:spPr>
          <a:xfrm flipH="1">
            <a:off x="3518947" y="3356992"/>
            <a:ext cx="4135" cy="1296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7308E8BF-E573-4623-BA65-14DCC79CC960}"/>
              </a:ext>
            </a:extLst>
          </p:cNvPr>
          <p:cNvSpPr txBox="1"/>
          <p:nvPr/>
        </p:nvSpPr>
        <p:spPr>
          <a:xfrm>
            <a:off x="3367563" y="3980964"/>
            <a:ext cx="1207611" cy="600164"/>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lang="en-US" altLang="ja-JP" sz="1100" dirty="0">
                <a:solidFill>
                  <a:prstClr val="black"/>
                </a:solidFill>
                <a:latin typeface="Meiryo UI" panose="020B0604030504040204" pitchFamily="50" charset="-128"/>
                <a:ea typeface="Meiryo UI" panose="020B0604030504040204" pitchFamily="50" charset="-128"/>
              </a:rPr>
              <a:t>B</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他</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の障害福祉</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人材</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7DA41706-E5CD-4362-80A8-069004A3D4CF}"/>
              </a:ext>
            </a:extLst>
          </p:cNvPr>
          <p:cNvSpPr txBox="1"/>
          <p:nvPr/>
        </p:nvSpPr>
        <p:spPr>
          <a:xfrm>
            <a:off x="986453"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30" name="テキスト ボックス 29">
            <a:extLst>
              <a:ext uri="{FF2B5EF4-FFF2-40B4-BE49-F238E27FC236}">
                <a16:creationId xmlns:a16="http://schemas.microsoft.com/office/drawing/2014/main" id="{EE7510D8-8E62-4781-9BB6-1DD62D80A74B}"/>
              </a:ext>
            </a:extLst>
          </p:cNvPr>
          <p:cNvSpPr txBox="1"/>
          <p:nvPr/>
        </p:nvSpPr>
        <p:spPr>
          <a:xfrm>
            <a:off x="515841" y="3623233"/>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1" name="テキスト ボックス 30">
            <a:extLst>
              <a:ext uri="{FF2B5EF4-FFF2-40B4-BE49-F238E27FC236}">
                <a16:creationId xmlns:a16="http://schemas.microsoft.com/office/drawing/2014/main" id="{860CBB4A-EB68-44DE-8F74-A35B80A7AD6D}"/>
              </a:ext>
            </a:extLst>
          </p:cNvPr>
          <p:cNvSpPr txBox="1"/>
          <p:nvPr/>
        </p:nvSpPr>
        <p:spPr>
          <a:xfrm>
            <a:off x="2324301" y="363498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2" name="正方形/長方形 31">
            <a:extLst>
              <a:ext uri="{FF2B5EF4-FFF2-40B4-BE49-F238E27FC236}">
                <a16:creationId xmlns:a16="http://schemas.microsoft.com/office/drawing/2014/main" id="{62A9384C-2A77-45BB-A24A-7FE1868F903B}"/>
              </a:ext>
            </a:extLst>
          </p:cNvPr>
          <p:cNvSpPr/>
          <p:nvPr/>
        </p:nvSpPr>
        <p:spPr>
          <a:xfrm>
            <a:off x="5439291" y="2223249"/>
            <a:ext cx="1019649" cy="2446608"/>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1B06C3C-564E-440A-8930-DB4120DB8790}"/>
              </a:ext>
            </a:extLst>
          </p:cNvPr>
          <p:cNvSpPr/>
          <p:nvPr/>
        </p:nvSpPr>
        <p:spPr>
          <a:xfrm rot="5400000">
            <a:off x="5463112" y="2438274"/>
            <a:ext cx="972000" cy="1019652"/>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11D8435-F83D-4BE7-85C0-8FCBFFA283C9}"/>
              </a:ext>
            </a:extLst>
          </p:cNvPr>
          <p:cNvSpPr/>
          <p:nvPr/>
        </p:nvSpPr>
        <p:spPr>
          <a:xfrm>
            <a:off x="5439287" y="2223248"/>
            <a:ext cx="1019649" cy="936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2410BB-5AAE-4EB2-BC48-C5E7772DD1CD}"/>
              </a:ext>
            </a:extLst>
          </p:cNvPr>
          <p:cNvSpPr/>
          <p:nvPr/>
        </p:nvSpPr>
        <p:spPr>
          <a:xfrm rot="5400000">
            <a:off x="6894235" y="2993705"/>
            <a:ext cx="155969" cy="1026560"/>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36" name="直線矢印コネクタ 35">
            <a:extLst>
              <a:ext uri="{FF2B5EF4-FFF2-40B4-BE49-F238E27FC236}">
                <a16:creationId xmlns:a16="http://schemas.microsoft.com/office/drawing/2014/main" id="{9C3A39AF-6D72-4571-9180-FF0EF8782EE0}"/>
              </a:ext>
            </a:extLst>
          </p:cNvPr>
          <p:cNvCxnSpPr>
            <a:cxnSpLocks/>
          </p:cNvCxnSpPr>
          <p:nvPr/>
        </p:nvCxnSpPr>
        <p:spPr>
          <a:xfrm>
            <a:off x="5427881" y="3429136"/>
            <a:ext cx="0" cy="1224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sp>
        <p:nvSpPr>
          <p:cNvPr id="37" name="テキスト ボックス 36">
            <a:extLst>
              <a:ext uri="{FF2B5EF4-FFF2-40B4-BE49-F238E27FC236}">
                <a16:creationId xmlns:a16="http://schemas.microsoft.com/office/drawing/2014/main" id="{F2CEBACF-DA32-48D3-B45D-84B10A9BC831}"/>
              </a:ext>
            </a:extLst>
          </p:cNvPr>
          <p:cNvSpPr txBox="1"/>
          <p:nvPr/>
        </p:nvSpPr>
        <p:spPr>
          <a:xfrm>
            <a:off x="5093299" y="362443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41" name="正方形/長方形 40">
            <a:extLst>
              <a:ext uri="{FF2B5EF4-FFF2-40B4-BE49-F238E27FC236}">
                <a16:creationId xmlns:a16="http://schemas.microsoft.com/office/drawing/2014/main" id="{A51DAF81-EC34-4326-8E3F-CA0DB0CC4B21}"/>
              </a:ext>
            </a:extLst>
          </p:cNvPr>
          <p:cNvSpPr/>
          <p:nvPr/>
        </p:nvSpPr>
        <p:spPr>
          <a:xfrm>
            <a:off x="6465852" y="3501008"/>
            <a:ext cx="1019649" cy="1152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3" name="直線矢印コネクタ 42">
            <a:extLst>
              <a:ext uri="{FF2B5EF4-FFF2-40B4-BE49-F238E27FC236}">
                <a16:creationId xmlns:a16="http://schemas.microsoft.com/office/drawing/2014/main" id="{543D6363-E38D-430D-B803-42987DEAB995}"/>
              </a:ext>
            </a:extLst>
          </p:cNvPr>
          <p:cNvCxnSpPr>
            <a:cxnSpLocks/>
          </p:cNvCxnSpPr>
          <p:nvPr/>
        </p:nvCxnSpPr>
        <p:spPr>
          <a:xfrm>
            <a:off x="6459378" y="3501008"/>
            <a:ext cx="0" cy="1152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96A1FB72-96D2-4F5C-85F0-DFE27D2F96BA}"/>
              </a:ext>
            </a:extLst>
          </p:cNvPr>
          <p:cNvSpPr/>
          <p:nvPr/>
        </p:nvSpPr>
        <p:spPr>
          <a:xfrm>
            <a:off x="7482547" y="4104000"/>
            <a:ext cx="1019649" cy="576000"/>
          </a:xfrm>
          <a:prstGeom prst="rect">
            <a:avLst/>
          </a:prstGeom>
          <a:solidFill>
            <a:srgbClr val="F3B3B3"/>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5" name="直線矢印コネクタ 44">
            <a:extLst>
              <a:ext uri="{FF2B5EF4-FFF2-40B4-BE49-F238E27FC236}">
                <a16:creationId xmlns:a16="http://schemas.microsoft.com/office/drawing/2014/main" id="{4B62D673-35C7-4360-BD01-E59A1F8BB076}"/>
              </a:ext>
            </a:extLst>
          </p:cNvPr>
          <p:cNvCxnSpPr>
            <a:cxnSpLocks/>
          </p:cNvCxnSpPr>
          <p:nvPr/>
        </p:nvCxnSpPr>
        <p:spPr>
          <a:xfrm>
            <a:off x="7462584" y="4113136"/>
            <a:ext cx="0" cy="540000"/>
          </a:xfrm>
          <a:prstGeom prst="straightConnector1">
            <a:avLst/>
          </a:prstGeom>
          <a:ln w="28575">
            <a:solidFill>
              <a:srgbClr val="B01C1C"/>
            </a:solidFill>
            <a:headEnd type="triangle"/>
            <a:tailEnd type="triangle"/>
          </a:ln>
        </p:spPr>
        <p:style>
          <a:lnRef idx="1">
            <a:schemeClr val="accent3"/>
          </a:lnRef>
          <a:fillRef idx="0">
            <a:schemeClr val="accent3"/>
          </a:fillRef>
          <a:effectRef idx="0">
            <a:schemeClr val="accent3"/>
          </a:effectRef>
          <a:fontRef idx="minor">
            <a:schemeClr val="tx1"/>
          </a:fontRef>
        </p:style>
      </p:cxnSp>
      <p:sp>
        <p:nvSpPr>
          <p:cNvPr id="46" name="テキスト ボックス 45">
            <a:extLst>
              <a:ext uri="{FF2B5EF4-FFF2-40B4-BE49-F238E27FC236}">
                <a16:creationId xmlns:a16="http://schemas.microsoft.com/office/drawing/2014/main" id="{AC80FA6B-C7CC-4695-A158-FD9452E07BDA}"/>
              </a:ext>
            </a:extLst>
          </p:cNvPr>
          <p:cNvSpPr txBox="1"/>
          <p:nvPr/>
        </p:nvSpPr>
        <p:spPr>
          <a:xfrm>
            <a:off x="7524328" y="4221088"/>
            <a:ext cx="936104" cy="430887"/>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C</a:t>
            </a: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その他の職種</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7" name="曲折矢印 76">
            <a:extLst>
              <a:ext uri="{FF2B5EF4-FFF2-40B4-BE49-F238E27FC236}">
                <a16:creationId xmlns:a16="http://schemas.microsoft.com/office/drawing/2014/main" id="{67AA6317-116A-47A7-A6E1-55A4D1F9A350}"/>
              </a:ext>
            </a:extLst>
          </p:cNvPr>
          <p:cNvSpPr/>
          <p:nvPr/>
        </p:nvSpPr>
        <p:spPr bwMode="auto">
          <a:xfrm rot="5400000">
            <a:off x="6199206" y="2721803"/>
            <a:ext cx="1044000" cy="510714"/>
          </a:xfrm>
          <a:prstGeom prst="bentArrow">
            <a:avLst>
              <a:gd name="adj1" fmla="val 23994"/>
              <a:gd name="adj2" fmla="val 21723"/>
              <a:gd name="adj3" fmla="val 26023"/>
              <a:gd name="adj4" fmla="val 2532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8" name="曲折矢印 77">
            <a:extLst>
              <a:ext uri="{FF2B5EF4-FFF2-40B4-BE49-F238E27FC236}">
                <a16:creationId xmlns:a16="http://schemas.microsoft.com/office/drawing/2014/main" id="{F3DF0A01-7CE4-4D19-81EC-FDCE0E20310B}"/>
              </a:ext>
            </a:extLst>
          </p:cNvPr>
          <p:cNvSpPr/>
          <p:nvPr/>
        </p:nvSpPr>
        <p:spPr bwMode="auto">
          <a:xfrm rot="5400000">
            <a:off x="6858944" y="2812968"/>
            <a:ext cx="864000" cy="1664016"/>
          </a:xfrm>
          <a:prstGeom prst="bentArrow">
            <a:avLst>
              <a:gd name="adj1" fmla="val 8034"/>
              <a:gd name="adj2" fmla="val 8186"/>
              <a:gd name="adj3" fmla="val 8764"/>
              <a:gd name="adj4" fmla="val 16043"/>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9" name="曲折矢印 78">
            <a:extLst>
              <a:ext uri="{FF2B5EF4-FFF2-40B4-BE49-F238E27FC236}">
                <a16:creationId xmlns:a16="http://schemas.microsoft.com/office/drawing/2014/main" id="{12FF3C3D-BCE3-4131-BF60-D1F73161E0EB}"/>
              </a:ext>
            </a:extLst>
          </p:cNvPr>
          <p:cNvSpPr/>
          <p:nvPr/>
        </p:nvSpPr>
        <p:spPr bwMode="auto">
          <a:xfrm rot="5400000">
            <a:off x="7338458" y="3554999"/>
            <a:ext cx="648000" cy="396000"/>
          </a:xfrm>
          <a:prstGeom prst="bentArrow">
            <a:avLst>
              <a:gd name="adj1" fmla="val 14968"/>
              <a:gd name="adj2" fmla="val 27574"/>
              <a:gd name="adj3" fmla="val 20939"/>
              <a:gd name="adj4" fmla="val 4375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FA027775-2818-44C9-941B-CF45511FA36F}"/>
              </a:ext>
            </a:extLst>
          </p:cNvPr>
          <p:cNvSpPr/>
          <p:nvPr/>
        </p:nvSpPr>
        <p:spPr>
          <a:xfrm>
            <a:off x="2558237" y="1735710"/>
            <a:ext cx="1991525" cy="492443"/>
          </a:xfrm>
          <a:prstGeom prst="rect">
            <a:avLst/>
          </a:prstGeom>
        </p:spPr>
        <p:txBody>
          <a:bodyPr wrap="squar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endParaRPr lang="ja-JP" altLang="en-US" sz="1300" b="1"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F3D14FC8-34D3-416F-B188-707E4EA29872}"/>
              </a:ext>
            </a:extLst>
          </p:cNvPr>
          <p:cNvSpPr/>
          <p:nvPr/>
        </p:nvSpPr>
        <p:spPr>
          <a:xfrm>
            <a:off x="5478607" y="1730571"/>
            <a:ext cx="2983509" cy="492443"/>
          </a:xfrm>
          <a:prstGeom prst="rect">
            <a:avLst/>
          </a:prstGeom>
        </p:spPr>
        <p:txBody>
          <a:bodyPr wrap="non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r>
              <a:rPr lang="ja-JP" altLang="en-US" sz="1300" b="1" dirty="0" err="1" smtClean="0">
                <a:solidFill>
                  <a:prstClr val="black"/>
                </a:solidFill>
                <a:latin typeface="Meiryo UI" panose="020B0604030504040204" pitchFamily="50" charset="-128"/>
                <a:ea typeface="Meiryo UI" panose="020B0604030504040204" pitchFamily="50" charset="-128"/>
              </a:rPr>
              <a:t>、</a:t>
            </a:r>
            <a:r>
              <a:rPr lang="ja-JP" altLang="en-US" sz="1300" b="1" dirty="0" smtClean="0">
                <a:solidFill>
                  <a:prstClr val="black"/>
                </a:solidFill>
                <a:latin typeface="Meiryo UI" panose="020B0604030504040204" pitchFamily="50" charset="-128"/>
                <a:ea typeface="Meiryo UI" panose="020B0604030504040204" pitchFamily="50" charset="-128"/>
              </a:rPr>
              <a:t>　１</a:t>
            </a:r>
            <a:r>
              <a:rPr lang="ja-JP" altLang="en-US" sz="1300" b="1" dirty="0">
                <a:solidFill>
                  <a:prstClr val="black"/>
                </a:solidFill>
                <a:latin typeface="Meiryo UI" panose="020B0604030504040204" pitchFamily="50" charset="-128"/>
                <a:ea typeface="Meiryo UI" panose="020B0604030504040204" pitchFamily="50" charset="-128"/>
              </a:rPr>
              <a:t>　　：　</a:t>
            </a:r>
            <a:r>
              <a:rPr lang="en-US" altLang="ja-JP" sz="1300" b="1" dirty="0">
                <a:solidFill>
                  <a:prstClr val="black"/>
                </a:solidFill>
                <a:latin typeface="Meiryo UI" panose="020B0604030504040204" pitchFamily="50" charset="-128"/>
                <a:ea typeface="Meiryo UI" panose="020B0604030504040204" pitchFamily="50" charset="-128"/>
              </a:rPr>
              <a:t>0.5</a:t>
            </a:r>
            <a:r>
              <a:rPr lang="ja-JP" altLang="en-US" sz="1300" b="1" dirty="0">
                <a:solidFill>
                  <a:prstClr val="black"/>
                </a:solidFill>
                <a:latin typeface="Meiryo UI" panose="020B0604030504040204" pitchFamily="50" charset="-128"/>
                <a:ea typeface="Meiryo UI" panose="020B0604030504040204" pitchFamily="50" charset="-128"/>
              </a:rPr>
              <a:t>以下</a:t>
            </a:r>
            <a:endParaRPr lang="ja-JP" altLang="en-US" sz="1300" b="1"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06F6A7F7-A4FC-4C1C-9EC9-25381D1C10BC}"/>
              </a:ext>
            </a:extLst>
          </p:cNvPr>
          <p:cNvCxnSpPr>
            <a:cxnSpLocks/>
          </p:cNvCxnSpPr>
          <p:nvPr/>
        </p:nvCxnSpPr>
        <p:spPr>
          <a:xfrm>
            <a:off x="252472" y="4663192"/>
            <a:ext cx="8679654" cy="11179"/>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D9D1F01F-C227-4133-B0BF-86AD61926C05}"/>
              </a:ext>
            </a:extLst>
          </p:cNvPr>
          <p:cNvSpPr txBox="1"/>
          <p:nvPr/>
        </p:nvSpPr>
        <p:spPr>
          <a:xfrm>
            <a:off x="6444208" y="3861048"/>
            <a:ext cx="1008112" cy="615553"/>
          </a:xfrm>
          <a:prstGeom prst="rect">
            <a:avLst/>
          </a:prstGeom>
          <a:noFill/>
        </p:spPr>
        <p:txBody>
          <a:bodyPr vert="horz" wrap="square" rtlCol="0">
            <a:spAutoFit/>
          </a:bodyPr>
          <a:lstStyle/>
          <a:p>
            <a:pPr marL="0" lvl="1" algn="ctr" defTabSz="914238">
              <a:defRPr/>
            </a:pPr>
            <a:r>
              <a:rPr lang="en-US" altLang="ja-JP" sz="1200" dirty="0">
                <a:solidFill>
                  <a:prstClr val="black"/>
                </a:solidFill>
                <a:latin typeface="Meiryo UI" panose="020B0604030504040204" pitchFamily="50" charset="-128"/>
                <a:ea typeface="Meiryo UI" panose="020B0604030504040204" pitchFamily="50" charset="-128"/>
              </a:rPr>
              <a:t>B</a:t>
            </a: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他の障害福祉</a:t>
            </a:r>
            <a:endParaRPr lang="en-US" altLang="ja-JP" sz="1100" dirty="0">
              <a:solidFill>
                <a:prstClr val="black"/>
              </a:solidFill>
              <a:latin typeface="Meiryo UI" panose="020B0604030504040204" pitchFamily="50" charset="-128"/>
              <a:ea typeface="Meiryo UI" panose="020B0604030504040204" pitchFamily="50" charset="-128"/>
            </a:endParaRP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人材</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91447705-3234-4C06-956D-8CCF7BFF8DF0}"/>
              </a:ext>
            </a:extLst>
          </p:cNvPr>
          <p:cNvSpPr txBox="1"/>
          <p:nvPr/>
        </p:nvSpPr>
        <p:spPr>
          <a:xfrm>
            <a:off x="2823692"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B707F0B7-3128-4DFA-B1D1-0EBA32750802}"/>
              </a:ext>
            </a:extLst>
          </p:cNvPr>
          <p:cNvSpPr txBox="1"/>
          <p:nvPr/>
        </p:nvSpPr>
        <p:spPr>
          <a:xfrm>
            <a:off x="2803041"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70" name="テキスト ボックス 69">
            <a:extLst>
              <a:ext uri="{FF2B5EF4-FFF2-40B4-BE49-F238E27FC236}">
                <a16:creationId xmlns:a16="http://schemas.microsoft.com/office/drawing/2014/main" id="{01A4F8D2-1375-431D-9F76-561CD95EB29E}"/>
              </a:ext>
            </a:extLst>
          </p:cNvPr>
          <p:cNvSpPr txBox="1"/>
          <p:nvPr/>
        </p:nvSpPr>
        <p:spPr>
          <a:xfrm>
            <a:off x="5580112" y="3789040"/>
            <a:ext cx="692497"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技能</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のある障害</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1" name="テキスト ボックス 70">
            <a:extLst>
              <a:ext uri="{FF2B5EF4-FFF2-40B4-BE49-F238E27FC236}">
                <a16:creationId xmlns:a16="http://schemas.microsoft.com/office/drawing/2014/main" id="{CB24E8CD-1248-41B3-B29C-1ECCBFB24AC8}"/>
              </a:ext>
            </a:extLst>
          </p:cNvPr>
          <p:cNvSpPr txBox="1"/>
          <p:nvPr/>
        </p:nvSpPr>
        <p:spPr>
          <a:xfrm>
            <a:off x="5621245" y="3573016"/>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grpSp>
        <p:nvGrpSpPr>
          <p:cNvPr id="2" name="グループ化 1"/>
          <p:cNvGrpSpPr/>
          <p:nvPr/>
        </p:nvGrpSpPr>
        <p:grpSpPr>
          <a:xfrm>
            <a:off x="7380312" y="2348880"/>
            <a:ext cx="1545627" cy="718814"/>
            <a:chOff x="3647726" y="2757412"/>
            <a:chExt cx="1545627" cy="718814"/>
          </a:xfrm>
        </p:grpSpPr>
        <p:sp>
          <p:nvSpPr>
            <p:cNvPr id="75" name="四角形: 角を丸くする 74">
              <a:extLst>
                <a:ext uri="{FF2B5EF4-FFF2-40B4-BE49-F238E27FC236}">
                  <a16:creationId xmlns:a16="http://schemas.microsoft.com/office/drawing/2014/main" id="{A15ACCC7-6950-4289-99D3-E2D13C1521D1}"/>
                </a:ext>
              </a:extLst>
            </p:cNvPr>
            <p:cNvSpPr/>
            <p:nvPr/>
          </p:nvSpPr>
          <p:spPr>
            <a:xfrm>
              <a:off x="3647726" y="2757412"/>
              <a:ext cx="1545627" cy="718814"/>
            </a:xfrm>
            <a:prstGeom prst="roundRect">
              <a:avLst>
                <a:gd name="adj" fmla="val 16667"/>
              </a:avLst>
            </a:prstGeom>
            <a:solidFill>
              <a:schemeClr val="bg1">
                <a:lumMod val="85000"/>
                <a:alpha val="68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3F5B3067-7D20-4DD0-B873-D6033F1A3575}"/>
                </a:ext>
              </a:extLst>
            </p:cNvPr>
            <p:cNvSpPr/>
            <p:nvPr/>
          </p:nvSpPr>
          <p:spPr>
            <a:xfrm>
              <a:off x="3696172" y="2819606"/>
              <a:ext cx="1416137" cy="600164"/>
            </a:xfrm>
            <a:prstGeom prst="rect">
              <a:avLst/>
            </a:prstGeom>
            <a:ln>
              <a:noFill/>
              <a:prstDash val="dash"/>
            </a:ln>
          </p:spPr>
          <p:txBody>
            <a:bodyPr wrap="square">
              <a:spAutoFit/>
            </a:bodyPr>
            <a:lstStyle/>
            <a:p>
              <a:r>
                <a:rPr lang="ja-JP" altLang="en-US" sz="1100" dirty="0" smtClean="0">
                  <a:latin typeface="Meiryo UI" panose="020B0604030504040204" pitchFamily="50" charset="-128"/>
                  <a:ea typeface="Meiryo UI" panose="020B0604030504040204" pitchFamily="50" charset="-128"/>
                </a:rPr>
                <a:t>一人</a:t>
              </a:r>
              <a:r>
                <a:rPr lang="ja-JP" altLang="en-US" sz="1100" dirty="0">
                  <a:latin typeface="Meiryo UI" panose="020B0604030504040204" pitchFamily="50" charset="-128"/>
                  <a:ea typeface="Meiryo UI" panose="020B0604030504040204" pitchFamily="50" charset="-128"/>
                </a:rPr>
                <a:t>ひとりの改善額は、</a:t>
              </a:r>
            </a:p>
            <a:p>
              <a:r>
                <a:rPr lang="ja-JP" altLang="en-US" sz="1100" dirty="0">
                  <a:latin typeface="Meiryo UI" panose="020B0604030504040204" pitchFamily="50" charset="-128"/>
                  <a:ea typeface="Meiryo UI" panose="020B0604030504040204" pitchFamily="50" charset="-128"/>
                </a:rPr>
                <a:t>一律でもメリハリをつけることも可能</a:t>
              </a:r>
            </a:p>
          </p:txBody>
        </p:sp>
      </p:grpSp>
      <p:sp>
        <p:nvSpPr>
          <p:cNvPr id="80" name="メモ 40">
            <a:extLst>
              <a:ext uri="{FF2B5EF4-FFF2-40B4-BE49-F238E27FC236}">
                <a16:creationId xmlns:a16="http://schemas.microsoft.com/office/drawing/2014/main" id="{FA1264D7-AFA9-4E65-BCE0-D2B3AD3D8F63}"/>
              </a:ext>
            </a:extLst>
          </p:cNvPr>
          <p:cNvSpPr/>
          <p:nvPr/>
        </p:nvSpPr>
        <p:spPr>
          <a:xfrm>
            <a:off x="431062" y="4907675"/>
            <a:ext cx="4376860" cy="1688149"/>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AF51A785-6792-4487-B80F-61B8FB1126AE}"/>
              </a:ext>
            </a:extLst>
          </p:cNvPr>
          <p:cNvSpPr/>
          <p:nvPr/>
        </p:nvSpPr>
        <p:spPr>
          <a:xfrm>
            <a:off x="507178" y="5012448"/>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留意点：平均賃上げ額の計算</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82" name="正方形/長方形 81">
            <a:extLst>
              <a:ext uri="{FF2B5EF4-FFF2-40B4-BE49-F238E27FC236}">
                <a16:creationId xmlns:a16="http://schemas.microsoft.com/office/drawing/2014/main" id="{8C520223-480E-4B32-8B69-821C18AF7E1E}"/>
              </a:ext>
            </a:extLst>
          </p:cNvPr>
          <p:cNvSpPr/>
          <p:nvPr/>
        </p:nvSpPr>
        <p:spPr>
          <a:xfrm>
            <a:off x="600514" y="5303855"/>
            <a:ext cx="4115502" cy="1238801"/>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原則、常勤換算方法による人数算出が必要。</a:t>
            </a:r>
            <a:endParaRPr lang="en-US" altLang="ja-JP" sz="1200" dirty="0">
              <a:latin typeface="Meiryo UI" panose="020B0604030504040204" pitchFamily="50" charset="-128"/>
              <a:ea typeface="Meiryo UI" panose="020B0604030504040204" pitchFamily="50" charset="-128"/>
            </a:endParaRPr>
          </a:p>
          <a:p>
            <a:pPr marL="179388" lvl="0" indent="-1588"/>
            <a:r>
              <a:rPr lang="ja-JP" altLang="en-US" sz="1200" dirty="0">
                <a:latin typeface="Meiryo UI" panose="020B0604030504040204" pitchFamily="50" charset="-128"/>
                <a:ea typeface="Meiryo UI" panose="020B0604030504040204" pitchFamily="50" charset="-128"/>
              </a:rPr>
              <a:t>一方、その他の職種については、実人数による算出も可能であり、労使でよく話し合い、設定することが重要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lvl="0" indent="-179388">
              <a:spcBef>
                <a:spcPts val="3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全ての職員を</a:t>
            </a:r>
            <a:r>
              <a:rPr lang="en-US" altLang="ja-JP" sz="1200" dirty="0">
                <a:solidFill>
                  <a:prstClr val="black"/>
                </a:solidFill>
                <a:latin typeface="Meiryo UI" panose="020B0604030504040204" pitchFamily="50" charset="-128"/>
                <a:ea typeface="Meiryo UI" panose="020B0604030504040204" pitchFamily="50" charset="-128"/>
              </a:rPr>
              <a:t>A</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B</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C</a:t>
            </a:r>
            <a:r>
              <a:rPr lang="ja-JP" altLang="en-US" sz="1200" dirty="0">
                <a:solidFill>
                  <a:prstClr val="black"/>
                </a:solidFill>
                <a:latin typeface="Meiryo UI" panose="020B0604030504040204" pitchFamily="50" charset="-128"/>
                <a:ea typeface="Meiryo UI" panose="020B0604030504040204" pitchFamily="50" charset="-128"/>
              </a:rPr>
              <a:t>のいずれかに区分するため、賃金改善を行わない職員についても職員の</a:t>
            </a:r>
            <a:r>
              <a:rPr lang="ja-JP" altLang="en-US" sz="1200" dirty="0" smtClean="0">
                <a:solidFill>
                  <a:prstClr val="black"/>
                </a:solidFill>
                <a:latin typeface="Meiryo UI" panose="020B0604030504040204" pitchFamily="50" charset="-128"/>
                <a:ea typeface="Meiryo UI" panose="020B0604030504040204" pitchFamily="50" charset="-128"/>
              </a:rPr>
              <a:t>範囲（平均額計算の分母）に</a:t>
            </a:r>
            <a:r>
              <a:rPr lang="ja-JP" altLang="en-US" sz="1200" dirty="0">
                <a:solidFill>
                  <a:prstClr val="black"/>
                </a:solidFill>
                <a:latin typeface="Meiryo UI" panose="020B0604030504040204" pitchFamily="50" charset="-128"/>
                <a:ea typeface="Meiryo UI" panose="020B0604030504040204" pitchFamily="50" charset="-128"/>
              </a:rPr>
              <a:t>含めることとなる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83" name="二等辺三角形 82">
            <a:extLst>
              <a:ext uri="{FF2B5EF4-FFF2-40B4-BE49-F238E27FC236}">
                <a16:creationId xmlns:a16="http://schemas.microsoft.com/office/drawing/2014/main" id="{8B543BF0-DF97-4772-85B0-C4D34F5CCA0A}"/>
              </a:ext>
            </a:extLst>
          </p:cNvPr>
          <p:cNvSpPr/>
          <p:nvPr/>
        </p:nvSpPr>
        <p:spPr>
          <a:xfrm rot="10800000">
            <a:off x="7812872" y="4763687"/>
            <a:ext cx="410813" cy="191246"/>
          </a:xfrm>
          <a:prstGeom prst="triangle">
            <a:avLst/>
          </a:prstGeom>
          <a:solidFill>
            <a:srgbClr val="B0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6B7A0CBD-38C5-4FC3-8DD8-C478A4404577}"/>
              </a:ext>
            </a:extLst>
          </p:cNvPr>
          <p:cNvSpPr/>
          <p:nvPr/>
        </p:nvSpPr>
        <p:spPr>
          <a:xfrm>
            <a:off x="4932040" y="4988392"/>
            <a:ext cx="4032448" cy="1474763"/>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賃金改善後の賃金が年額</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万円を上回る場合は対象外</a:t>
            </a:r>
            <a:endParaRPr lang="en-US" altLang="ja-JP" sz="1200" dirty="0">
              <a:latin typeface="Meiryo UI" panose="020B0604030504040204" pitchFamily="50" charset="-128"/>
              <a:ea typeface="Meiryo UI" panose="020B0604030504040204" pitchFamily="50" charset="-128"/>
            </a:endParaRPr>
          </a:p>
          <a:p>
            <a:pPr marL="361950" indent="-180975">
              <a:spcBef>
                <a:spcPts val="400"/>
              </a:spcBef>
              <a:tabLst>
                <a:tab pos="273050" algn="l"/>
              </a:tabLs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万円の基準の判断にあたり</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・手当等を含めて判断</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・非常勤職員の場合は、常勤換算方法で計算し判断</a:t>
            </a:r>
            <a:endParaRPr lang="en-US" altLang="ja-JP" sz="1200" dirty="0">
              <a:latin typeface="Meiryo UI" panose="020B0604030504040204" pitchFamily="50" charset="-128"/>
              <a:ea typeface="Meiryo UI" panose="020B0604030504040204" pitchFamily="50" charset="-128"/>
            </a:endParaRPr>
          </a:p>
          <a:p>
            <a:pPr marL="177800" indent="-177800">
              <a:spcBef>
                <a:spcPts val="300"/>
              </a:spcBef>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平均賃金額について、</a:t>
            </a:r>
            <a:r>
              <a:rPr lang="en-US" altLang="ja-JP" sz="1200" dirty="0">
                <a:latin typeface="Meiryo UI" panose="020B0604030504040204" pitchFamily="50" charset="-128"/>
                <a:ea typeface="Meiryo UI" panose="020B0604030504040204" pitchFamily="50" charset="-128"/>
              </a:rPr>
              <a:t>C</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より低い場合、平均賃上げ額を、基本の１：</a:t>
            </a:r>
            <a:r>
              <a:rPr lang="en-US" altLang="ja-JP" sz="1200" dirty="0">
                <a:latin typeface="Meiryo UI" panose="020B0604030504040204" pitchFamily="50" charset="-128"/>
                <a:ea typeface="Meiryo UI" panose="020B0604030504040204" pitchFamily="50" charset="-128"/>
              </a:rPr>
              <a:t>0.5</a:t>
            </a:r>
            <a:r>
              <a:rPr lang="ja-JP" altLang="en-US" sz="1200" dirty="0">
                <a:latin typeface="Meiryo UI" panose="020B0604030504040204" pitchFamily="50" charset="-128"/>
                <a:ea typeface="Meiryo UI" panose="020B0604030504040204" pitchFamily="50" charset="-128"/>
              </a:rPr>
              <a:t>ではなく</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と同等の水準（１：１）とすることが可能</a:t>
            </a:r>
            <a:endParaRPr lang="en-US" altLang="ja-JP" sz="1200" dirty="0">
              <a:latin typeface="Meiryo UI" panose="020B0604030504040204" pitchFamily="50" charset="-128"/>
              <a:ea typeface="Meiryo UI" panose="020B0604030504040204" pitchFamily="50" charset="-128"/>
            </a:endParaRPr>
          </a:p>
        </p:txBody>
      </p:sp>
      <p:cxnSp>
        <p:nvCxnSpPr>
          <p:cNvPr id="59" name="直線コネクタ 58">
            <a:extLst>
              <a:ext uri="{FF2B5EF4-FFF2-40B4-BE49-F238E27FC236}">
                <a16:creationId xmlns:a16="http://schemas.microsoft.com/office/drawing/2014/main" id="{EF6AFB82-B954-4605-B33D-498A87FA57DF}"/>
              </a:ext>
            </a:extLst>
          </p:cNvPr>
          <p:cNvCxnSpPr>
            <a:cxnSpLocks/>
          </p:cNvCxnSpPr>
          <p:nvPr/>
        </p:nvCxnSpPr>
        <p:spPr>
          <a:xfrm>
            <a:off x="6444208" y="3501008"/>
            <a:ext cx="2160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Tree>
    <p:extLst>
      <p:ext uri="{BB962C8B-B14F-4D97-AF65-F5344CB8AC3E}">
        <p14:creationId xmlns:p14="http://schemas.microsoft.com/office/powerpoint/2010/main" val="2717298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2399577" y="5005006"/>
            <a:ext cx="2532463" cy="553070"/>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2400466" y="3008600"/>
            <a:ext cx="2531574" cy="462863"/>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2" name="四角形: 角を丸くする 31">
            <a:extLst>
              <a:ext uri="{FF2B5EF4-FFF2-40B4-BE49-F238E27FC236}">
                <a16:creationId xmlns:a16="http://schemas.microsoft.com/office/drawing/2014/main" id="{135E059E-6EAC-4AB1-9225-0C628C318745}"/>
              </a:ext>
            </a:extLst>
          </p:cNvPr>
          <p:cNvSpPr/>
          <p:nvPr/>
        </p:nvSpPr>
        <p:spPr>
          <a:xfrm>
            <a:off x="675731" y="3907510"/>
            <a:ext cx="1682786" cy="1399122"/>
          </a:xfrm>
          <a:prstGeom prst="roundRect">
            <a:avLst>
              <a:gd name="adj" fmla="val 8087"/>
            </a:avLst>
          </a:prstGeom>
          <a:solidFill>
            <a:srgbClr val="FBD1E0"/>
          </a:solidFill>
          <a:ln>
            <a:solidFill>
              <a:srgbClr val="FAD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4"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7" name="四角形: 角を丸くする 31">
            <a:extLst>
              <a:ext uri="{FF2B5EF4-FFF2-40B4-BE49-F238E27FC236}">
                <a16:creationId xmlns:a16="http://schemas.microsoft.com/office/drawing/2014/main" id="{135E059E-6EAC-4AB1-9225-0C628C318745}"/>
              </a:ext>
            </a:extLst>
          </p:cNvPr>
          <p:cNvSpPr/>
          <p:nvPr/>
        </p:nvSpPr>
        <p:spPr>
          <a:xfrm>
            <a:off x="643280" y="1942460"/>
            <a:ext cx="1715237"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３</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5472608" cy="369332"/>
          </a:xfrm>
          <a:prstGeom prst="rect">
            <a:avLst/>
          </a:prstGeom>
        </p:spPr>
        <p:txBody>
          <a:bodyPr wrap="square">
            <a:spAutoFit/>
          </a:bodyPr>
          <a:lstStyle/>
          <a:p>
            <a:r>
              <a:rPr lang="ja-JP" altLang="en-US" b="1" dirty="0" smtClean="0">
                <a:latin typeface="Meiryo UI" panose="020B0604030504040204" pitchFamily="50" charset="-128"/>
                <a:ea typeface="Meiryo UI" panose="020B0604030504040204" pitchFamily="50" charset="-128"/>
              </a:rPr>
              <a:t>配分対象における職員分類の変更特例</a:t>
            </a:r>
            <a:endParaRPr lang="ja-JP" altLang="en-US"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24744"/>
            <a:ext cx="8013160"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経験若しくは技能等を鑑みて、</a:t>
            </a:r>
            <a:r>
              <a:rPr lang="ja-JP" altLang="en-US" sz="1400" b="1" dirty="0" smtClean="0">
                <a:latin typeface="Meiryo UI" panose="020B0604030504040204" pitchFamily="50" charset="-128"/>
                <a:ea typeface="Meiryo UI" panose="020B0604030504040204" pitchFamily="50" charset="-128"/>
              </a:rPr>
              <a:t>通常の職員分類では適正な評価ができない職員の特性</a:t>
            </a:r>
            <a:r>
              <a:rPr lang="ja-JP" altLang="en-US" sz="1400" dirty="0" smtClean="0">
                <a:latin typeface="Meiryo UI" panose="020B0604030504040204" pitchFamily="50" charset="-128"/>
                <a:ea typeface="Meiryo UI" panose="020B0604030504040204" pitchFamily="50" charset="-128"/>
              </a:rPr>
              <a:t>を考慮し、一定のルールのもと、法人・事業所の裁量で職員分類の変更を行うことができる。</a:t>
            </a:r>
            <a:endParaRPr lang="ja-JP" altLang="en-US" sz="1400" dirty="0">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059299" y="3146023"/>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0" name="角丸四角形 6">
            <a:extLst>
              <a:ext uri="{FF2B5EF4-FFF2-40B4-BE49-F238E27FC236}">
                <a16:creationId xmlns:a16="http://schemas.microsoft.com/office/drawing/2014/main" id="{059DE2D8-F180-40C5-B762-2F5BA918C08D}"/>
              </a:ext>
            </a:extLst>
          </p:cNvPr>
          <p:cNvSpPr/>
          <p:nvPr/>
        </p:nvSpPr>
        <p:spPr>
          <a:xfrm>
            <a:off x="395284" y="5733256"/>
            <a:ext cx="8404155" cy="1018942"/>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134" y="5949280"/>
            <a:ext cx="586498" cy="586498"/>
          </a:xfrm>
          <a:prstGeom prst="rect">
            <a:avLst/>
          </a:prstGeom>
        </p:spPr>
      </p:pic>
      <p:sp>
        <p:nvSpPr>
          <p:cNvPr id="82" name="正方形/長方形 81">
            <a:extLst>
              <a:ext uri="{FF2B5EF4-FFF2-40B4-BE49-F238E27FC236}">
                <a16:creationId xmlns:a16="http://schemas.microsoft.com/office/drawing/2014/main" id="{FBDCCE07-FE42-49D8-8022-E6270754EFB8}"/>
              </a:ext>
            </a:extLst>
          </p:cNvPr>
          <p:cNvSpPr/>
          <p:nvPr/>
        </p:nvSpPr>
        <p:spPr>
          <a:xfrm>
            <a:off x="1365029" y="5733256"/>
            <a:ext cx="7324477" cy="1015663"/>
          </a:xfrm>
          <a:prstGeom prst="rect">
            <a:avLst/>
          </a:prstGeom>
        </p:spPr>
        <p:txBody>
          <a:bodyPr wrap="square">
            <a:spAutoFit/>
          </a:bodyPr>
          <a:lstStyle/>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変更特例を適用する場合、特例の種別、該当職員の職種、特性、人数についてできる限る具体的な報告が必要。</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通知で示しているのは例示であり、限定されているわけではない。</a:t>
            </a:r>
            <a:endParaRPr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特例の趣旨に沿わない計画（全職員の分類変更を行う等）については、詳細な理由の説明を求める。</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変更特例を適用するにあたっては、経験・技能等を鑑みて、通常の職員分類では正当な評価ができない職員がいるかどうかを考慮し、労使でよく話し合うことが重要。</a:t>
            </a:r>
            <a:endParaRPr lang="en-US" altLang="ja-JP" sz="1200" dirty="0" smtClean="0">
              <a:latin typeface="Meiryo UI" panose="020B0604030504040204" pitchFamily="50" charset="-128"/>
              <a:ea typeface="Meiryo UI" panose="020B0604030504040204" pitchFamily="50" charset="-128"/>
            </a:endParaRPr>
          </a:p>
        </p:txBody>
      </p:sp>
      <p:pic>
        <p:nvPicPr>
          <p:cNvPr id="37" name="図 36"/>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105559" y="2030650"/>
            <a:ext cx="550182" cy="600216"/>
          </a:xfrm>
          <a:prstGeom prst="rect">
            <a:avLst/>
          </a:prstGeom>
        </p:spPr>
      </p:pic>
      <p:pic>
        <p:nvPicPr>
          <p:cNvPr id="40" name="図 39"/>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59658" y="2330758"/>
            <a:ext cx="505473" cy="551441"/>
          </a:xfrm>
          <a:prstGeom prst="rect">
            <a:avLst/>
          </a:prstGeom>
        </p:spPr>
      </p:pic>
      <p:pic>
        <p:nvPicPr>
          <p:cNvPr id="43" name="図 4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819747" y="2449116"/>
            <a:ext cx="491086" cy="542696"/>
          </a:xfrm>
          <a:prstGeom prst="rect">
            <a:avLst/>
          </a:prstGeom>
        </p:spPr>
      </p:pic>
      <p:sp>
        <p:nvSpPr>
          <p:cNvPr id="44" name="角丸四角形 43"/>
          <p:cNvSpPr/>
          <p:nvPr/>
        </p:nvSpPr>
        <p:spPr>
          <a:xfrm>
            <a:off x="675731" y="3627216"/>
            <a:ext cx="165468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その他の職種</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6BA6351F-F081-41E8-BC6B-8C3925532B07}"/>
              </a:ext>
            </a:extLst>
          </p:cNvPr>
          <p:cNvSpPr/>
          <p:nvPr/>
        </p:nvSpPr>
        <p:spPr>
          <a:xfrm>
            <a:off x="4716016" y="3185778"/>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「経験・技能のある障害福祉人材」に分類することができる。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51" name="角丸四角形 50"/>
          <p:cNvSpPr/>
          <p:nvPr/>
        </p:nvSpPr>
        <p:spPr>
          <a:xfrm>
            <a:off x="611560" y="1628800"/>
            <a:ext cx="1720355"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29875" y="4425454"/>
            <a:ext cx="514008" cy="560752"/>
          </a:xfrm>
          <a:prstGeom prst="rect">
            <a:avLst/>
          </a:prstGeom>
        </p:spPr>
      </p:pic>
      <p:sp>
        <p:nvSpPr>
          <p:cNvPr id="75" name="正方形/長方形 74">
            <a:extLst>
              <a:ext uri="{FF2B5EF4-FFF2-40B4-BE49-F238E27FC236}">
                <a16:creationId xmlns:a16="http://schemas.microsoft.com/office/drawing/2014/main" id="{6BA6351F-F081-41E8-BC6B-8C3925532B07}"/>
              </a:ext>
            </a:extLst>
          </p:cNvPr>
          <p:cNvSpPr/>
          <p:nvPr/>
        </p:nvSpPr>
        <p:spPr>
          <a:xfrm>
            <a:off x="1394406" y="3027052"/>
            <a:ext cx="4617754"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研修等で専門的な技能を身につけた</a:t>
            </a:r>
            <a:endParaRPr lang="en-US" altLang="ja-JP" sz="1100" dirty="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勤続</a:t>
            </a:r>
            <a:r>
              <a:rPr lang="en-US" altLang="ja-JP" sz="1100" dirty="0" smtClean="0">
                <a:solidFill>
                  <a:srgbClr val="FF0000"/>
                </a:solidFill>
                <a:latin typeface="Meiryo UI" panose="020B0604030504040204" pitchFamily="50" charset="-128"/>
                <a:ea typeface="Meiryo UI" panose="020B0604030504040204" pitchFamily="50" charset="-128"/>
              </a:rPr>
              <a:t>10</a:t>
            </a:r>
            <a:r>
              <a:rPr lang="ja-JP" altLang="en-US" sz="1100" dirty="0" smtClean="0">
                <a:solidFill>
                  <a:srgbClr val="FF0000"/>
                </a:solidFill>
                <a:latin typeface="Meiryo UI" panose="020B0604030504040204" pitchFamily="50" charset="-128"/>
                <a:ea typeface="Meiryo UI" panose="020B0604030504040204" pitchFamily="50" charset="-128"/>
              </a:rPr>
              <a:t>年以上の職員</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endParaRPr lang="ja-JP" altLang="en-US" sz="1100" dirty="0">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6BA6351F-F081-41E8-BC6B-8C3925532B07}"/>
              </a:ext>
            </a:extLst>
          </p:cNvPr>
          <p:cNvSpPr/>
          <p:nvPr/>
        </p:nvSpPr>
        <p:spPr>
          <a:xfrm>
            <a:off x="2114387" y="4995368"/>
            <a:ext cx="3177693"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個別の障害福祉サービス等の類型ごとに</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必要となる専門的な技能によりサービスの質</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の向上に寄与している職員</a:t>
            </a:r>
            <a:endParaRPr lang="ja-JP" altLang="en-US" sz="1100" dirty="0">
              <a:solidFill>
                <a:srgbClr val="FF0000"/>
              </a:solidFill>
              <a:latin typeface="Meiryo UI" panose="020B0604030504040204" pitchFamily="50" charset="-128"/>
              <a:ea typeface="Meiryo UI" panose="020B0604030504040204" pitchFamily="50" charset="-128"/>
            </a:endParaRPr>
          </a:p>
        </p:txBody>
      </p:sp>
      <p:pic>
        <p:nvPicPr>
          <p:cNvPr id="84" name="図 83"/>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02445" y="4515517"/>
            <a:ext cx="499378" cy="551859"/>
          </a:xfrm>
          <a:prstGeom prst="rect">
            <a:avLst/>
          </a:prstGeom>
        </p:spPr>
      </p:pic>
      <p:pic>
        <p:nvPicPr>
          <p:cNvPr id="85" name="図 84"/>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189450" y="4094021"/>
            <a:ext cx="499378" cy="551859"/>
          </a:xfrm>
          <a:prstGeom prst="rect">
            <a:avLst/>
          </a:prstGeom>
        </p:spPr>
      </p:pic>
      <p:sp>
        <p:nvSpPr>
          <p:cNvPr id="91" name="四角形: 角を丸くする 31">
            <a:extLst>
              <a:ext uri="{FF2B5EF4-FFF2-40B4-BE49-F238E27FC236}">
                <a16:creationId xmlns:a16="http://schemas.microsoft.com/office/drawing/2014/main" id="{135E059E-6EAC-4AB1-9225-0C628C318745}"/>
              </a:ext>
            </a:extLst>
          </p:cNvPr>
          <p:cNvSpPr/>
          <p:nvPr/>
        </p:nvSpPr>
        <p:spPr>
          <a:xfrm>
            <a:off x="5526108" y="1918029"/>
            <a:ext cx="1901343" cy="1282391"/>
          </a:xfrm>
          <a:prstGeom prst="roundRect">
            <a:avLst>
              <a:gd name="adj" fmla="val 8087"/>
            </a:avLst>
          </a:prstGeom>
          <a:solidFill>
            <a:srgbClr val="FFEAA7"/>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pic>
        <p:nvPicPr>
          <p:cNvPr id="93" name="図 9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5958157" y="2008962"/>
            <a:ext cx="810498" cy="884205"/>
          </a:xfrm>
          <a:prstGeom prst="rect">
            <a:avLst/>
          </a:prstGeom>
        </p:spPr>
      </p:pic>
      <p:sp>
        <p:nvSpPr>
          <p:cNvPr id="96" name="右矢印 95"/>
          <p:cNvSpPr/>
          <p:nvPr/>
        </p:nvSpPr>
        <p:spPr>
          <a:xfrm>
            <a:off x="3059832" y="1863296"/>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cxnSp>
        <p:nvCxnSpPr>
          <p:cNvPr id="98" name="直線コネクタ 97">
            <a:extLst>
              <a:ext uri="{FF2B5EF4-FFF2-40B4-BE49-F238E27FC236}">
                <a16:creationId xmlns:a16="http://schemas.microsoft.com/office/drawing/2014/main" id="{3D536B3D-E5B7-42C6-A299-830B6FF7F8E8}"/>
              </a:ext>
            </a:extLst>
          </p:cNvPr>
          <p:cNvCxnSpPr/>
          <p:nvPr/>
        </p:nvCxnSpPr>
        <p:spPr>
          <a:xfrm>
            <a:off x="6768655" y="5191647"/>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正方形/長方形 98">
            <a:extLst>
              <a:ext uri="{FF2B5EF4-FFF2-40B4-BE49-F238E27FC236}">
                <a16:creationId xmlns:a16="http://schemas.microsoft.com/office/drawing/2014/main" id="{6BA6351F-F081-41E8-BC6B-8C3925532B07}"/>
              </a:ext>
            </a:extLst>
          </p:cNvPr>
          <p:cNvSpPr/>
          <p:nvPr/>
        </p:nvSpPr>
        <p:spPr>
          <a:xfrm>
            <a:off x="4499992" y="5274840"/>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「他の障害福祉人材」に分類することができる。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100" name="四角形: 角を丸くする 31">
            <a:extLst>
              <a:ext uri="{FF2B5EF4-FFF2-40B4-BE49-F238E27FC236}">
                <a16:creationId xmlns:a16="http://schemas.microsoft.com/office/drawing/2014/main" id="{135E059E-6EAC-4AB1-9225-0C628C318745}"/>
              </a:ext>
            </a:extLst>
          </p:cNvPr>
          <p:cNvSpPr/>
          <p:nvPr/>
        </p:nvSpPr>
        <p:spPr>
          <a:xfrm>
            <a:off x="5544843" y="3944338"/>
            <a:ext cx="1882608"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103" name="図 10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5969589" y="4046023"/>
            <a:ext cx="845799" cy="934686"/>
          </a:xfrm>
          <a:prstGeom prst="rect">
            <a:avLst/>
          </a:prstGeom>
        </p:spPr>
      </p:pic>
      <p:sp>
        <p:nvSpPr>
          <p:cNvPr id="104" name="角丸四角形 103"/>
          <p:cNvSpPr/>
          <p:nvPr/>
        </p:nvSpPr>
        <p:spPr>
          <a:xfrm>
            <a:off x="5375599" y="3621002"/>
            <a:ext cx="2202360"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5" name="右矢印 44"/>
          <p:cNvSpPr/>
          <p:nvPr/>
        </p:nvSpPr>
        <p:spPr>
          <a:xfrm>
            <a:off x="3128829" y="3893548"/>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55" name="角丸四角形 54"/>
          <p:cNvSpPr/>
          <p:nvPr/>
        </p:nvSpPr>
        <p:spPr>
          <a:xfrm>
            <a:off x="5148064" y="1618342"/>
            <a:ext cx="258390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経験・技能のある障害福祉人材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6BA6351F-F081-41E8-BC6B-8C3925532B07}"/>
              </a:ext>
            </a:extLst>
          </p:cNvPr>
          <p:cNvSpPr/>
          <p:nvPr/>
        </p:nvSpPr>
        <p:spPr>
          <a:xfrm>
            <a:off x="4788024" y="5461470"/>
            <a:ext cx="3888432" cy="253916"/>
          </a:xfrm>
          <a:prstGeom prst="rect">
            <a:avLst/>
          </a:prstGeom>
        </p:spPr>
        <p:txBody>
          <a:bodyPr wrap="square">
            <a:spAutoFit/>
          </a:bodyPr>
          <a:lstStyle/>
          <a:p>
            <a:pPr algn="ct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賃金改善前の年収が</a:t>
            </a:r>
            <a:r>
              <a:rPr lang="en-US" altLang="ja-JP" sz="1050" dirty="0" smtClean="0">
                <a:latin typeface="Meiryo UI" panose="020B0604030504040204" pitchFamily="50" charset="-128"/>
                <a:ea typeface="Meiryo UI" panose="020B0604030504040204" pitchFamily="50" charset="-128"/>
              </a:rPr>
              <a:t>440</a:t>
            </a:r>
            <a:r>
              <a:rPr lang="ja-JP" altLang="en-US" sz="1050" dirty="0" smtClean="0">
                <a:latin typeface="Meiryo UI" panose="020B0604030504040204" pitchFamily="50" charset="-128"/>
                <a:ea typeface="Meiryo UI" panose="020B0604030504040204" pitchFamily="50" charset="-128"/>
              </a:rPr>
              <a:t>万円を上回る職員は変更不可</a:t>
            </a:r>
            <a:endParaRPr lang="ja-JP" altLang="en-US" sz="105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10</a:t>
            </a:fld>
            <a:endParaRPr kumimoji="1" lang="ja-JP" altLang="en-US"/>
          </a:p>
        </p:txBody>
      </p:sp>
    </p:spTree>
    <p:extLst>
      <p:ext uri="{BB962C8B-B14F-4D97-AF65-F5344CB8AC3E}">
        <p14:creationId xmlns:p14="http://schemas.microsoft.com/office/powerpoint/2010/main" val="51865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1422643"/>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1484783"/>
            <a:ext cx="4320480" cy="2304257"/>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014931"/>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077072"/>
            <a:ext cx="4364462" cy="2736304"/>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137316"/>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747601"/>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前年１～</a:t>
            </a:r>
            <a:r>
              <a:rPr kumimoji="1" lang="en-US" altLang="ja-JP" sz="1500" b="1" dirty="0" smtClean="0">
                <a:solidFill>
                  <a:schemeClr val="tx2"/>
                </a:solidFill>
                <a:latin typeface="Meiryo UI" panose="020B0604030504040204" pitchFamily="50" charset="-128"/>
                <a:ea typeface="Meiryo UI" panose="020B0604030504040204" pitchFamily="50" charset="-128"/>
              </a:rPr>
              <a:t>12</a:t>
            </a:r>
            <a:r>
              <a:rPr kumimoji="1" lang="ja-JP" altLang="en-US" sz="1500" b="1" dirty="0" smtClean="0">
                <a:solidFill>
                  <a:schemeClr val="tx2"/>
                </a:solidFill>
                <a:latin typeface="Meiryo UI" panose="020B0604030504040204" pitchFamily="50" charset="-128"/>
                <a:ea typeface="Meiryo UI" panose="020B0604030504040204" pitchFamily="50" charset="-128"/>
              </a:rPr>
              <a:t>月の報酬総額等を確認</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処遇改善計画書の様式を入手</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17498"/>
            <a:ext cx="4216124" cy="646331"/>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算定要件を満たしていることを確認した上で、各都道府県、政令指定都市、中核市のホームページ等に掲載されている処遇改善計画書を入手（令和２年度より様式が</a:t>
            </a:r>
            <a:r>
              <a:rPr lang="en-US" altLang="ja-JP" sz="1100" dirty="0" smtClean="0">
                <a:latin typeface="Meiryo UI" panose="020B0604030504040204" pitchFamily="50" charset="-128"/>
                <a:ea typeface="Meiryo UI" panose="020B0604030504040204" pitchFamily="50" charset="-128"/>
              </a:rPr>
              <a:t>Excel</a:t>
            </a:r>
            <a:r>
              <a:rPr lang="ja-JP" altLang="en-US" sz="1100" dirty="0" smtClean="0">
                <a:latin typeface="Meiryo UI" panose="020B0604030504040204" pitchFamily="50" charset="-128"/>
                <a:ea typeface="Meiryo UI" panose="020B0604030504040204" pitchFamily="50" charset="-128"/>
              </a:rPr>
              <a:t>となっている）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1408078"/>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次年度の処遇改善加算の申請は、原則、２月末日までのため、処遇改善計画書に入力する前年度の賃金総額及び処遇改善加算等の額は、前年１～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月分の実績となっている。</a:t>
            </a:r>
            <a:endParaRPr lang="en-US" altLang="ja-JP" sz="1100" dirty="0" smtClean="0">
              <a:latin typeface="Meiryo UI" panose="020B0604030504040204" pitchFamily="50" charset="-128"/>
              <a:ea typeface="Meiryo UI" panose="020B0604030504040204" pitchFamily="50" charset="-128"/>
            </a:endParaRPr>
          </a:p>
          <a:p>
            <a:pPr marL="126000" indent="-177800">
              <a:spcAft>
                <a:spcPts val="300"/>
              </a:spcAft>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報酬総額及び処遇改善加算等の額について、国民健康保険団体連合会から通知される以下の資料を確認しておく。</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障害福祉サービス費等支払決定額内訳書</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福祉・介護職員処遇改善加算等総額のお知らせ</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1481009"/>
            <a:ext cx="3659593" cy="484748"/>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賃金改善計画の入力（処遇改善加算）</a:t>
            </a:r>
            <a:endParaRPr kumimoji="1" lang="en-US" altLang="ja-JP" sz="1500" b="1" dirty="0" smtClean="0">
              <a:solidFill>
                <a:schemeClr val="tx2"/>
              </a:solidFill>
              <a:latin typeface="Meiryo UI" panose="020B0604030504040204" pitchFamily="50" charset="-128"/>
              <a:ea typeface="Meiryo UI" panose="020B0604030504040204" pitchFamily="50" charset="-128"/>
            </a:endParaRPr>
          </a:p>
          <a:p>
            <a:r>
              <a:rPr kumimoji="1" lang="ja-JP" altLang="en-US" sz="1050" dirty="0" smtClean="0">
                <a:solidFill>
                  <a:schemeClr val="tx2"/>
                </a:solidFill>
                <a:latin typeface="Meiryo UI" panose="020B0604030504040204" pitchFamily="50" charset="-128"/>
                <a:ea typeface="Meiryo UI" panose="020B0604030504040204" pitchFamily="50" charset="-128"/>
              </a:rPr>
              <a:t>（処遇改善加算と特定処遇改善加算を併せて申請する場合）</a:t>
            </a:r>
            <a:endParaRPr kumimoji="1" lang="ja-JP" altLang="en-US" sz="105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99324" y="1918573"/>
            <a:ext cx="4098250" cy="646331"/>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④処遇改善加算の賃金の総額（前年度、改善後）には、職員グループを分けた後の「経験・技能のある障害福祉人材（Ａ）」と「他の障害福祉人材（Ｂ）」の合計額を入力する。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077072"/>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様式の基本情報入力シートの入力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386104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3933056"/>
            <a:ext cx="4320480" cy="144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3933056"/>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賃金改善計画の入力（特定処遇改善加算）</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447516" y="6260190"/>
            <a:ext cx="3767104" cy="481178"/>
            <a:chOff x="447516" y="4981941"/>
            <a:chExt cx="3767104" cy="481178"/>
          </a:xfrm>
        </p:grpSpPr>
        <p:sp>
          <p:nvSpPr>
            <p:cNvPr id="98" name="角丸四角形 97"/>
            <p:cNvSpPr/>
            <p:nvPr/>
          </p:nvSpPr>
          <p:spPr>
            <a:xfrm>
              <a:off x="447516" y="4981941"/>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5014781"/>
              <a:ext cx="3182354" cy="415498"/>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令和２年度の様式では、平均単位数と１単位の単価を入力する形式であったが、平均額を入力する形式に変更</a:t>
              </a:r>
              <a:endParaRPr lang="ja-JP" altLang="en-US" sz="1050" dirty="0">
                <a:latin typeface="Meiryo UI" panose="020B0604030504040204" pitchFamily="50" charset="-128"/>
                <a:ea typeface="Meiryo UI" panose="020B0604030504040204" pitchFamily="50" charset="-128"/>
              </a:endParaRPr>
            </a:p>
          </p:txBody>
        </p:sp>
      </p:grpSp>
      <p:cxnSp>
        <p:nvCxnSpPr>
          <p:cNvPr id="107" name="直線コネクタ 106"/>
          <p:cNvCxnSpPr/>
          <p:nvPr/>
        </p:nvCxnSpPr>
        <p:spPr>
          <a:xfrm>
            <a:off x="5172243" y="5455828"/>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3861048"/>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3861048"/>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6</a:t>
            </a:r>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141277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00506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367732" y="4060209"/>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95536"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69263" y="1412776"/>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5</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chemeClr val="accent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障害福祉サービス等処遇改善計画書の作り方について（主なポイント）</a:t>
            </a:r>
            <a:endParaRPr lang="ja-JP" altLang="en-US" b="1" dirty="0">
              <a:solidFill>
                <a:schemeClr val="bg1"/>
              </a:solidFill>
            </a:endParaRPr>
          </a:p>
        </p:txBody>
      </p:sp>
      <p:sp>
        <p:nvSpPr>
          <p:cNvPr id="95" name="テキスト ボックス 94"/>
          <p:cNvSpPr txBox="1"/>
          <p:nvPr/>
        </p:nvSpPr>
        <p:spPr>
          <a:xfrm>
            <a:off x="107504" y="4365104"/>
            <a:ext cx="4464496" cy="1862048"/>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提出先自治体名（指定権者）、法人名などの基本情報及び加算対象事業所に関する情報を入力する。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１月当たりの障害福祉サービス等</a:t>
            </a:r>
            <a:r>
              <a:rPr lang="ja-JP" altLang="en-US" sz="1100" dirty="0" smtClean="0">
                <a:solidFill>
                  <a:prstClr val="black"/>
                </a:solidFill>
                <a:latin typeface="Meiryo UI" panose="020B0604030504040204" pitchFamily="50" charset="-128"/>
                <a:ea typeface="Meiryo UI" panose="020B0604030504040204" pitchFamily="50" charset="-128"/>
              </a:rPr>
              <a:t>報酬総額は、原則、前年１～</a:t>
            </a:r>
            <a:r>
              <a:rPr lang="en-US" altLang="ja-JP" sz="1100" dirty="0" smtClean="0">
                <a:solidFill>
                  <a:prstClr val="black"/>
                </a:solidFill>
                <a:latin typeface="Meiryo UI" panose="020B0604030504040204" pitchFamily="50" charset="-128"/>
                <a:ea typeface="Meiryo UI" panose="020B0604030504040204" pitchFamily="50" charset="-128"/>
              </a:rPr>
              <a:t>12</a:t>
            </a:r>
            <a:r>
              <a:rPr lang="ja-JP" altLang="en-US" sz="1100" dirty="0" smtClean="0">
                <a:solidFill>
                  <a:prstClr val="black"/>
                </a:solidFill>
                <a:latin typeface="Meiryo UI" panose="020B0604030504040204" pitchFamily="50" charset="-128"/>
                <a:ea typeface="Meiryo UI" panose="020B0604030504040204" pitchFamily="50" charset="-128"/>
              </a:rPr>
              <a:t>月分の支払決定額内訳書に基づき報酬総額</a:t>
            </a:r>
            <a:r>
              <a:rPr lang="ja-JP" altLang="en-US" sz="1100" dirty="0" smtClean="0">
                <a:solidFill>
                  <a:prstClr val="black"/>
                </a:solidFill>
                <a:latin typeface="Meiryo UI" panose="020B0604030504040204" pitchFamily="50" charset="-128"/>
                <a:ea typeface="Meiryo UI" panose="020B0604030504040204" pitchFamily="50" charset="-128"/>
              </a:rPr>
              <a:t>の平均額を</a:t>
            </a:r>
            <a:r>
              <a:rPr lang="ja-JP" altLang="en-US" sz="1100" dirty="0" smtClean="0">
                <a:solidFill>
                  <a:prstClr val="black"/>
                </a:solidFill>
                <a:latin typeface="Meiryo UI" panose="020B0604030504040204" pitchFamily="50" charset="-128"/>
                <a:ea typeface="Meiryo UI" panose="020B0604030504040204" pitchFamily="50" charset="-128"/>
              </a:rPr>
              <a:t>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１月当たりの処遇改善加算等の総額は、原則、前年１～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月分の処遇改善加算等総額のお知らせに基づき加算総額の</a:t>
            </a:r>
            <a:r>
              <a:rPr lang="ja-JP" altLang="en-US" sz="1100" dirty="0" smtClean="0">
                <a:solidFill>
                  <a:prstClr val="black"/>
                </a:solidFill>
                <a:latin typeface="Meiryo UI" panose="020B0604030504040204" pitchFamily="50" charset="-128"/>
                <a:ea typeface="Meiryo UI" panose="020B0604030504040204" pitchFamily="50" charset="-128"/>
              </a:rPr>
              <a:t>平均額を入力する。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上記の対応ができない新規事業所などは、想定される利用者数や取得予定の加算などから標準的な額として</a:t>
            </a:r>
            <a:r>
              <a:rPr lang="ja-JP" altLang="en-US" sz="1100" dirty="0" smtClean="0">
                <a:solidFill>
                  <a:prstClr val="black"/>
                </a:solidFill>
                <a:latin typeface="Meiryo UI" panose="020B0604030504040204" pitchFamily="50" charset="-128"/>
                <a:ea typeface="Meiryo UI" panose="020B0604030504040204" pitchFamily="50" charset="-128"/>
              </a:rPr>
              <a:t>見込まれる１か月分の額</a:t>
            </a:r>
            <a:r>
              <a:rPr lang="ja-JP" altLang="en-US" sz="1100" dirty="0" smtClean="0">
                <a:solidFill>
                  <a:prstClr val="black"/>
                </a:solidFill>
                <a:latin typeface="Meiryo UI" panose="020B0604030504040204" pitchFamily="50" charset="-128"/>
                <a:ea typeface="Meiryo UI" panose="020B0604030504040204" pitchFamily="50" charset="-128"/>
              </a:rPr>
              <a:t>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pic>
        <p:nvPicPr>
          <p:cNvPr id="117" name="図 1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332198"/>
            <a:ext cx="337694" cy="337694"/>
          </a:xfrm>
          <a:prstGeom prst="rect">
            <a:avLst/>
          </a:prstGeom>
        </p:spPr>
      </p:pic>
      <p:sp>
        <p:nvSpPr>
          <p:cNvPr id="118" name="正方形/長方形 117"/>
          <p:cNvSpPr/>
          <p:nvPr/>
        </p:nvSpPr>
        <p:spPr>
          <a:xfrm>
            <a:off x="251520" y="1484784"/>
            <a:ext cx="4360140"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掲載状況については、各自治体の障害福祉担当部署へお問い合わせください。</a:t>
            </a:r>
            <a:endParaRPr lang="ja-JP" altLang="en-US" sz="1000" dirty="0">
              <a:latin typeface="Meiryo UI" panose="020B0604030504040204" pitchFamily="50" charset="-128"/>
              <a:ea typeface="Meiryo UI" panose="020B0604030504040204" pitchFamily="50" charset="-128"/>
            </a:endParaRPr>
          </a:p>
        </p:txBody>
      </p:sp>
      <p:sp>
        <p:nvSpPr>
          <p:cNvPr id="121" name="正方形/長方形 120"/>
          <p:cNvSpPr/>
          <p:nvPr/>
        </p:nvSpPr>
        <p:spPr>
          <a:xfrm>
            <a:off x="4788024" y="2664782"/>
            <a:ext cx="4098250"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前年度の処遇改善加算の総額及び特定処遇改善加算の総額を入力する。なお、特定処遇改善加算の総額は「その他の職種（Ｃ）」に支払われた額を除いた額を入力</a:t>
            </a:r>
            <a:r>
              <a:rPr lang="ja-JP" altLang="en-US" sz="1100" dirty="0">
                <a:solidFill>
                  <a:prstClr val="black"/>
                </a:solidFill>
                <a:latin typeface="Meiryo UI" panose="020B0604030504040204" pitchFamily="50" charset="-128"/>
                <a:ea typeface="Meiryo UI" panose="020B0604030504040204" pitchFamily="50" charset="-128"/>
              </a:rPr>
              <a:t>する。</a:t>
            </a:r>
            <a:endParaRPr lang="en-US" altLang="ja-JP" sz="1100" dirty="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前年度に処遇改善加算等以外に事業所で独自の賃金改善を実施している場合は、その額を入力する。（</a:t>
            </a:r>
            <a:r>
              <a:rPr lang="en-US" altLang="ja-JP" sz="1100" dirty="0" smtClean="0">
                <a:solidFill>
                  <a:prstClr val="black"/>
                </a:solidFill>
                <a:latin typeface="Meiryo UI" panose="020B0604030504040204" pitchFamily="50" charset="-128"/>
                <a:ea typeface="Meiryo UI" panose="020B0604030504040204" pitchFamily="50" charset="-128"/>
              </a:rPr>
              <a:t>A</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B</a:t>
            </a:r>
            <a:r>
              <a:rPr lang="ja-JP" altLang="en-US" sz="1100" dirty="0" smtClean="0">
                <a:solidFill>
                  <a:prstClr val="black"/>
                </a:solidFill>
                <a:latin typeface="Meiryo UI" panose="020B0604030504040204" pitchFamily="50" charset="-128"/>
                <a:ea typeface="Meiryo UI" panose="020B0604030504040204" pitchFamily="50" charset="-128"/>
              </a:rPr>
              <a:t>の職員に係る額）</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5" name="正方形/長方形 124"/>
          <p:cNvSpPr/>
          <p:nvPr/>
        </p:nvSpPr>
        <p:spPr>
          <a:xfrm>
            <a:off x="4932040" y="2492896"/>
            <a:ext cx="3856084"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処遇改善加算の対象職種に変更は無く、便宜的な対応である。</a:t>
            </a:r>
            <a:endParaRPr lang="ja-JP" altLang="en-US" sz="100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251520" y="1670611"/>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a:t>
            </a:r>
            <a:r>
              <a:rPr lang="en-US" altLang="ja-JP" sz="1000" dirty="0" smtClean="0">
                <a:latin typeface="Meiryo UI" panose="020B0604030504040204" pitchFamily="50" charset="-128"/>
                <a:ea typeface="Meiryo UI" panose="020B0604030504040204" pitchFamily="50" charset="-128"/>
              </a:rPr>
              <a:t>Ⅳ</a:t>
            </a:r>
            <a:r>
              <a:rPr lang="ja-JP" altLang="en-US" sz="1000" dirty="0" smtClean="0">
                <a:latin typeface="Meiryo UI" panose="020B0604030504040204" pitchFamily="50" charset="-128"/>
                <a:ea typeface="Meiryo UI" panose="020B0604030504040204" pitchFamily="50" charset="-128"/>
              </a:rPr>
              <a:t>及び</a:t>
            </a:r>
            <a:r>
              <a:rPr lang="en-US" altLang="ja-JP" sz="1000" dirty="0" smtClean="0">
                <a:latin typeface="Meiryo UI" panose="020B0604030504040204" pitchFamily="50" charset="-128"/>
                <a:ea typeface="Meiryo UI" panose="020B0604030504040204" pitchFamily="50" charset="-128"/>
              </a:rPr>
              <a:t>Ⅴ</a:t>
            </a:r>
            <a:r>
              <a:rPr lang="ja-JP" altLang="en-US" sz="1000" dirty="0" smtClean="0">
                <a:latin typeface="Meiryo UI" panose="020B0604030504040204" pitchFamily="50" charset="-128"/>
                <a:ea typeface="Meiryo UI" panose="020B0604030504040204" pitchFamily="50" charset="-128"/>
              </a:rPr>
              <a:t>並びに処遇改善特別加算は、廃止予定であるため、令和２年度からの継続（１年限り）以外の新規申請はできません。</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4273639"/>
            <a:ext cx="4176464"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⑤賃金改善の見込額の各項目について、賃上げを行う職員の範囲に関わらず、事業所・法人内の全ての職員の賃金額等を入力する。　</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　独自の賃金改善額も全ての職員に係る額を入力する。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⑥</a:t>
            </a:r>
            <a:r>
              <a:rPr lang="ja-JP" altLang="en-US" sz="1100" dirty="0" smtClean="0">
                <a:solidFill>
                  <a:prstClr val="black"/>
                </a:solidFill>
                <a:latin typeface="Meiryo UI" panose="020B0604030504040204" pitchFamily="50" charset="-128"/>
                <a:ea typeface="Meiryo UI" panose="020B0604030504040204" pitchFamily="50" charset="-128"/>
              </a:rPr>
              <a:t>の</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ⅳ</a:t>
            </a:r>
            <a:r>
              <a:rPr lang="ja-JP" altLang="en-US" sz="1100" dirty="0" smtClean="0">
                <a:solidFill>
                  <a:prstClr val="black"/>
                </a:solidFill>
                <a:latin typeface="Meiryo UI" panose="020B0604030504040204" pitchFamily="50" charset="-128"/>
                <a:ea typeface="Meiryo UI" panose="020B0604030504040204" pitchFamily="50" charset="-128"/>
              </a:rPr>
              <a:t>を入力し、当該項目の右</a:t>
            </a:r>
            <a:r>
              <a:rPr lang="ja-JP" altLang="en-US" sz="1100" dirty="0">
                <a:solidFill>
                  <a:prstClr val="black"/>
                </a:solidFill>
                <a:latin typeface="Meiryo UI" panose="020B0604030504040204" pitchFamily="50" charset="-128"/>
                <a:ea typeface="Meiryo UI" panose="020B0604030504040204" pitchFamily="50" charset="-128"/>
              </a:rPr>
              <a:t>の印刷範囲外に、配分</a:t>
            </a:r>
            <a:r>
              <a:rPr lang="ja-JP" altLang="en-US" sz="1100" dirty="0" smtClean="0">
                <a:solidFill>
                  <a:prstClr val="black"/>
                </a:solidFill>
                <a:latin typeface="Meiryo UI" panose="020B0604030504040204" pitchFamily="50" charset="-128"/>
                <a:ea typeface="Meiryo UI" panose="020B0604030504040204" pitchFamily="50" charset="-128"/>
              </a:rPr>
              <a:t>比率を入力する項目</a:t>
            </a:r>
            <a:r>
              <a:rPr lang="ja-JP" altLang="en-US" sz="1100" dirty="0">
                <a:solidFill>
                  <a:prstClr val="black"/>
                </a:solidFill>
                <a:latin typeface="Meiryo UI" panose="020B0604030504040204" pitchFamily="50" charset="-128"/>
                <a:ea typeface="Meiryo UI" panose="020B0604030504040204" pitchFamily="50" charset="-128"/>
              </a:rPr>
              <a:t>があるので、配分ルールに沿って設定する。 </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直角三角形 44"/>
          <p:cNvSpPr/>
          <p:nvPr/>
        </p:nvSpPr>
        <p:spPr>
          <a:xfrm>
            <a:off x="5224538"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6" name="角丸四角形 45"/>
          <p:cNvSpPr/>
          <p:nvPr/>
        </p:nvSpPr>
        <p:spPr>
          <a:xfrm>
            <a:off x="4644008" y="548680"/>
            <a:ext cx="4364462" cy="810000"/>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5210772"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様式の施設・事業所</a:t>
            </a:r>
            <a:r>
              <a:rPr kumimoji="1" lang="ja-JP" altLang="en-US" sz="1500" b="1" dirty="0" smtClean="0">
                <a:solidFill>
                  <a:schemeClr val="tx2"/>
                </a:solidFill>
                <a:latin typeface="Meiryo UI" panose="020B0604030504040204" pitchFamily="50" charset="-128"/>
                <a:ea typeface="Meiryo UI" panose="020B0604030504040204" pitchFamily="50" charset="-128"/>
              </a:rPr>
              <a:t>別個表の入力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4716016" y="917498"/>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様式</a:t>
            </a:r>
            <a:r>
              <a:rPr lang="ja-JP" altLang="en-US" sz="1100" dirty="0" smtClean="0">
                <a:latin typeface="Meiryo UI" panose="020B0604030504040204" pitchFamily="50" charset="-128"/>
                <a:ea typeface="Meiryo UI" panose="020B0604030504040204" pitchFamily="50" charset="-128"/>
              </a:rPr>
              <a:t>２－２、２－３へ事業所</a:t>
            </a:r>
            <a:r>
              <a:rPr lang="ja-JP" altLang="en-US" sz="1100" dirty="0" smtClean="0">
                <a:latin typeface="Meiryo UI" panose="020B0604030504040204" pitchFamily="50" charset="-128"/>
                <a:ea typeface="Meiryo UI" panose="020B0604030504040204" pitchFamily="50" charset="-128"/>
              </a:rPr>
              <a:t>ごと</a:t>
            </a:r>
            <a:r>
              <a:rPr lang="ja-JP" altLang="en-US" sz="1100" dirty="0" smtClean="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新規・継続の別」、「加算の区分」、「算定対象月」を入力する。</a:t>
            </a:r>
            <a:endParaRPr lang="ja-JP" altLang="en-US" sz="1100" dirty="0">
              <a:latin typeface="Meiryo UI" panose="020B0604030504040204" pitchFamily="50" charset="-128"/>
              <a:ea typeface="Meiryo UI" panose="020B0604030504040204" pitchFamily="50" charset="-128"/>
            </a:endParaRPr>
          </a:p>
        </p:txBody>
      </p:sp>
      <p:sp>
        <p:nvSpPr>
          <p:cNvPr id="49" name="片側の 2 つの角を丸めた四角形 48"/>
          <p:cNvSpPr>
            <a:spLocks/>
          </p:cNvSpPr>
          <p:nvPr/>
        </p:nvSpPr>
        <p:spPr>
          <a:xfrm rot="10800000">
            <a:off x="4824496"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4860032" y="489283"/>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4</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53" name="直角三角形 52"/>
          <p:cNvSpPr/>
          <p:nvPr/>
        </p:nvSpPr>
        <p:spPr>
          <a:xfrm>
            <a:off x="5224538" y="544522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角丸四角形 53"/>
          <p:cNvSpPr/>
          <p:nvPr/>
        </p:nvSpPr>
        <p:spPr>
          <a:xfrm>
            <a:off x="4644008" y="5517232"/>
            <a:ext cx="4320480" cy="126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5262358" y="551723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その他</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cxnSp>
        <p:nvCxnSpPr>
          <p:cNvPr id="56" name="直線コネクタ 55"/>
          <p:cNvCxnSpPr/>
          <p:nvPr/>
        </p:nvCxnSpPr>
        <p:spPr>
          <a:xfrm>
            <a:off x="5152327" y="7040004"/>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片側の 2 つの角を丸めた四角形 57"/>
          <p:cNvSpPr>
            <a:spLocks/>
          </p:cNvSpPr>
          <p:nvPr/>
        </p:nvSpPr>
        <p:spPr>
          <a:xfrm rot="10800000">
            <a:off x="4822084" y="544522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4811339" y="5445224"/>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7</a:t>
            </a:r>
          </a:p>
        </p:txBody>
      </p:sp>
      <p:sp>
        <p:nvSpPr>
          <p:cNvPr id="60" name="正方形/長方形 59"/>
          <p:cNvSpPr/>
          <p:nvPr/>
        </p:nvSpPr>
        <p:spPr>
          <a:xfrm>
            <a:off x="4768108" y="5857815"/>
            <a:ext cx="4176464" cy="938719"/>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各加算により賃金改善を行う賃金項目及び方法並びに独自の賃金改善の内容・算定根拠を入力する。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各キャリアパス要件、職場環境等要件、見える化要件及び届出に係る根拠資料について該当項目を選択・入力する。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11</a:t>
            </a:fld>
            <a:endParaRPr kumimoji="1" lang="ja-JP" altLang="en-US"/>
          </a:p>
        </p:txBody>
      </p:sp>
    </p:spTree>
    <p:extLst>
      <p:ext uri="{BB962C8B-B14F-4D97-AF65-F5344CB8AC3E}">
        <p14:creationId xmlns:p14="http://schemas.microsoft.com/office/powerpoint/2010/main" val="1878211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角丸四角形 119"/>
          <p:cNvSpPr/>
          <p:nvPr/>
        </p:nvSpPr>
        <p:spPr>
          <a:xfrm>
            <a:off x="184588" y="4077072"/>
            <a:ext cx="4364462" cy="2664296"/>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2276872"/>
            <a:ext cx="4320480" cy="4464496"/>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3" name="直角三角形 122"/>
          <p:cNvSpPr/>
          <p:nvPr/>
        </p:nvSpPr>
        <p:spPr>
          <a:xfrm>
            <a:off x="5230668" y="490778"/>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48680"/>
            <a:ext cx="4320480" cy="1584176"/>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92000" y="4004339"/>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92000" y="2137316"/>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675593"/>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加算率の変更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正方形/長方形 4"/>
          <p:cNvSpPr/>
          <p:nvPr/>
        </p:nvSpPr>
        <p:spPr>
          <a:xfrm>
            <a:off x="432544" y="44481"/>
            <a:ext cx="8295551"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68170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加算区分（</a:t>
            </a:r>
            <a:r>
              <a:rPr kumimoji="1" lang="en-US" altLang="ja-JP" sz="1500" b="1" dirty="0" smtClean="0">
                <a:solidFill>
                  <a:schemeClr val="tx2"/>
                </a:solidFill>
                <a:latin typeface="Meiryo UI" panose="020B0604030504040204" pitchFamily="50" charset="-128"/>
                <a:ea typeface="Meiryo UI" panose="020B0604030504040204" pitchFamily="50" charset="-128"/>
              </a:rPr>
              <a:t>Ⅳ</a:t>
            </a:r>
            <a:r>
              <a:rPr kumimoji="1" lang="ja-JP" altLang="en-US" sz="1500" b="1" dirty="0" smtClean="0">
                <a:solidFill>
                  <a:schemeClr val="tx2"/>
                </a:solidFill>
                <a:latin typeface="Meiryo UI" panose="020B0604030504040204" pitchFamily="50" charset="-128"/>
                <a:ea typeface="Meiryo UI" panose="020B0604030504040204" pitchFamily="50" charset="-128"/>
              </a:rPr>
              <a:t>）、（</a:t>
            </a:r>
            <a:r>
              <a:rPr kumimoji="1" lang="en-US" altLang="ja-JP" sz="1500" b="1" dirty="0" smtClean="0">
                <a:solidFill>
                  <a:schemeClr val="tx2"/>
                </a:solidFill>
                <a:latin typeface="Meiryo UI" panose="020B0604030504040204" pitchFamily="50" charset="-128"/>
                <a:ea typeface="Meiryo UI" panose="020B0604030504040204" pitchFamily="50" charset="-128"/>
              </a:rPr>
              <a:t>Ⅴ</a:t>
            </a:r>
            <a:r>
              <a:rPr kumimoji="1" lang="ja-JP" altLang="en-US" sz="1500" b="1" dirty="0" smtClean="0">
                <a:solidFill>
                  <a:schemeClr val="tx2"/>
                </a:solidFill>
                <a:latin typeface="Meiryo UI" panose="020B0604030504040204" pitchFamily="50" charset="-128"/>
                <a:ea typeface="Meiryo UI" panose="020B0604030504040204" pitchFamily="50" charset="-128"/>
              </a:rPr>
              <a:t>）、特別加算廃止</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08720"/>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令和３年３月</a:t>
            </a:r>
            <a:r>
              <a:rPr lang="en-US" altLang="ja-JP" sz="1100" dirty="0" smtClean="0">
                <a:latin typeface="Meiryo UI" panose="020B0604030504040204" pitchFamily="50" charset="-128"/>
                <a:ea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rPr>
              <a:t>日をもって処遇改善加算の区分（</a:t>
            </a:r>
            <a:r>
              <a:rPr lang="en-US" altLang="ja-JP" sz="1100" dirty="0" smtClean="0">
                <a:latin typeface="Meiryo UI" panose="020B0604030504040204" pitchFamily="50" charset="-128"/>
                <a:ea typeface="Meiryo UI" panose="020B0604030504040204" pitchFamily="50" charset="-128"/>
              </a:rPr>
              <a:t>Ⅳ</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Ⅴ</a:t>
            </a:r>
            <a:r>
              <a:rPr lang="ja-JP" altLang="en-US" sz="1100" dirty="0" smtClean="0">
                <a:latin typeface="Meiryo UI" panose="020B0604030504040204" pitchFamily="50" charset="-128"/>
                <a:ea typeface="Meiryo UI" panose="020B0604030504040204" pitchFamily="50" charset="-128"/>
              </a:rPr>
              <a:t>）及び処遇改善特別加算は廃止となる。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1277273"/>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加算率の算定方法の見直しに伴い、令和３年度から加算率が変更される。（短期入所については、新たに短期入所としての加算率を設定する。）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障害者支援施設が行う日中活動系サービスに係る例外的取扱いについては、加算率の変更による影響を緩和する観点から、今回の報酬改定においては、加算率を見直した上で継続する。</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配分ルールの変更</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88024" y="908720"/>
            <a:ext cx="4098250" cy="1154162"/>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特定処遇改善加算の事業所における配分方法について、これまで、平均賃金改善額について、「経験・技能のある障害福祉人材（Ａ）」は「他の障害福祉人材（Ｂ）」の</a:t>
            </a:r>
            <a:r>
              <a:rPr lang="ja-JP" altLang="en-US" sz="1100" u="sng" dirty="0" smtClean="0">
                <a:solidFill>
                  <a:prstClr val="black"/>
                </a:solidFill>
                <a:latin typeface="Meiryo UI" panose="020B0604030504040204" pitchFamily="50" charset="-128"/>
                <a:ea typeface="Meiryo UI" panose="020B0604030504040204" pitchFamily="50" charset="-128"/>
              </a:rPr>
              <a:t>２倍以上</a:t>
            </a:r>
            <a:r>
              <a:rPr lang="ja-JP" altLang="en-US" sz="1100" dirty="0" smtClean="0">
                <a:solidFill>
                  <a:prstClr val="black"/>
                </a:solidFill>
                <a:latin typeface="Meiryo UI" panose="020B0604030504040204" pitchFamily="50" charset="-128"/>
                <a:ea typeface="Meiryo UI" panose="020B0604030504040204" pitchFamily="50" charset="-128"/>
              </a:rPr>
              <a:t>とする取扱いを平均</a:t>
            </a:r>
            <a:r>
              <a:rPr lang="ja-JP" altLang="en-US" sz="1100" dirty="0">
                <a:solidFill>
                  <a:prstClr val="black"/>
                </a:solidFill>
                <a:latin typeface="Meiryo UI" panose="020B0604030504040204" pitchFamily="50" charset="-128"/>
                <a:ea typeface="Meiryo UI" panose="020B0604030504040204" pitchFamily="50" charset="-128"/>
              </a:rPr>
              <a:t>賃金改善額について、「経験・技能のある障害福祉人材（Ａ）」は「他の障害福祉人材（Ｂ）</a:t>
            </a:r>
            <a:r>
              <a:rPr lang="ja-JP" altLang="en-US" sz="1100" dirty="0" smtClean="0">
                <a:solidFill>
                  <a:prstClr val="black"/>
                </a:solidFill>
                <a:latin typeface="Meiryo UI" panose="020B0604030504040204" pitchFamily="50" charset="-128"/>
                <a:ea typeface="Meiryo UI" panose="020B0604030504040204" pitchFamily="50" charset="-128"/>
              </a:rPr>
              <a:t>」を</a:t>
            </a:r>
            <a:r>
              <a:rPr lang="ja-JP" altLang="en-US" sz="1100" u="sng" dirty="0" smtClean="0">
                <a:solidFill>
                  <a:prstClr val="black"/>
                </a:solidFill>
                <a:latin typeface="Meiryo UI" panose="020B0604030504040204" pitchFamily="50" charset="-128"/>
                <a:ea typeface="Meiryo UI" panose="020B0604030504040204" pitchFamily="50" charset="-128"/>
              </a:rPr>
              <a:t>上回ること</a:t>
            </a:r>
            <a:r>
              <a:rPr lang="ja-JP" altLang="en-US" sz="1100" dirty="0" smtClean="0">
                <a:solidFill>
                  <a:prstClr val="black"/>
                </a:solidFill>
                <a:latin typeface="Meiryo UI" panose="020B0604030504040204" pitchFamily="50" charset="-128"/>
                <a:ea typeface="Meiryo UI" panose="020B0604030504040204" pitchFamily="50" charset="-128"/>
              </a:rPr>
              <a:t>とする。に変更する。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288620"/>
            <a:ext cx="3518850"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職場環境等要件の内容等の変更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220688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227687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職員分類の変更特例</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2434107"/>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2204864"/>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398185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2204864"/>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4037002"/>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rgbClr val="FF99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（参考）令和</a:t>
            </a:r>
            <a:r>
              <a:rPr lang="ja-JP" altLang="en-US" b="1" dirty="0" smtClean="0">
                <a:solidFill>
                  <a:schemeClr val="bg1"/>
                </a:solidFill>
              </a:rPr>
              <a:t>３年度障害福祉サービス等報酬改定における処遇改善加算等の主な変更点</a:t>
            </a:r>
            <a:endParaRPr lang="ja-JP" altLang="en-US" b="1" dirty="0">
              <a:solidFill>
                <a:schemeClr val="bg1"/>
              </a:solidFill>
            </a:endParaRPr>
          </a:p>
        </p:txBody>
      </p:sp>
      <p:sp>
        <p:nvSpPr>
          <p:cNvPr id="95" name="テキスト ボックス 94"/>
          <p:cNvSpPr txBox="1"/>
          <p:nvPr/>
        </p:nvSpPr>
        <p:spPr>
          <a:xfrm>
            <a:off x="179512" y="4566027"/>
            <a:ext cx="4392488" cy="2146742"/>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職場環境等要件について、各事業者による職場環境改善の取組をより実効性が高いものとする観点から、内容の見直しを</a:t>
            </a:r>
            <a:r>
              <a:rPr lang="ja-JP" altLang="en-US" sz="1100" dirty="0">
                <a:latin typeface="Meiryo UI" panose="020B0604030504040204" pitchFamily="50" charset="-128"/>
                <a:ea typeface="Meiryo UI" panose="020B0604030504040204" pitchFamily="50" charset="-128"/>
              </a:rPr>
              <a:t>行った</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marL="180000" indent="-252000">
              <a:spcBef>
                <a:spcPts val="300"/>
              </a:spcBef>
              <a:spcAft>
                <a:spcPts val="600"/>
              </a:spcAft>
            </a:pPr>
            <a:r>
              <a:rPr lang="ja-JP" altLang="en-US" sz="11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入職促進に向けた取組」、「資質の向上やキャリアアップに向けた支援」、「両立支援・多様な働き方の推進」、「腰痛を含む心身の健康管理」、「生産性の向上のための業務改善の取組」及び「やりがい・働きがいの醸成」の６つの区分から３つの区分を選択し、それぞれで１つ以上の取組を行うこと。なお、処遇改善加算と</a:t>
            </a:r>
            <a:r>
              <a:rPr lang="ja-JP" altLang="en-US" sz="1000" dirty="0" smtClean="0">
                <a:latin typeface="Meiryo UI" panose="020B0604030504040204" pitchFamily="50" charset="-128"/>
                <a:ea typeface="Meiryo UI" panose="020B0604030504040204" pitchFamily="50" charset="-128"/>
              </a:rPr>
              <a:t>特定処遇改善加算</a:t>
            </a:r>
            <a:r>
              <a:rPr lang="ja-JP" altLang="en-US" sz="1000" dirty="0">
                <a:latin typeface="Meiryo UI" panose="020B0604030504040204" pitchFamily="50" charset="-128"/>
                <a:ea typeface="Meiryo UI" panose="020B0604030504040204" pitchFamily="50" charset="-128"/>
              </a:rPr>
              <a:t>において、異なる取組を行うことまでを求めるものでは</a:t>
            </a:r>
            <a:r>
              <a:rPr lang="ja-JP" altLang="en-US" sz="1000" dirty="0" smtClean="0">
                <a:latin typeface="Meiryo UI" panose="020B0604030504040204" pitchFamily="50" charset="-128"/>
                <a:ea typeface="Meiryo UI" panose="020B0604030504040204" pitchFamily="50" charset="-128"/>
              </a:rPr>
              <a:t>ない。</a:t>
            </a:r>
            <a:endParaRPr lang="en-US" altLang="ja-JP" sz="1000" dirty="0" smtClean="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職場環境等要件に基づく取組の実施について、原則</a:t>
            </a:r>
            <a:r>
              <a:rPr lang="ja-JP" altLang="en-US" sz="1100" dirty="0">
                <a:solidFill>
                  <a:prstClr val="black"/>
                </a:solidFill>
                <a:latin typeface="Meiryo UI" panose="020B0604030504040204" pitchFamily="50" charset="-128"/>
                <a:ea typeface="Meiryo UI" panose="020B0604030504040204" pitchFamily="50" charset="-128"/>
              </a:rPr>
              <a:t>、届出に係る計画の期間中に</a:t>
            </a:r>
            <a:r>
              <a:rPr lang="ja-JP" altLang="en-US" sz="1100" dirty="0" smtClean="0">
                <a:solidFill>
                  <a:prstClr val="black"/>
                </a:solidFill>
                <a:latin typeface="Meiryo UI" panose="020B0604030504040204" pitchFamily="50" charset="-128"/>
                <a:ea typeface="Meiryo UI" panose="020B0604030504040204" pitchFamily="50" charset="-128"/>
              </a:rPr>
              <a:t>おける取組の実施を求めることとする。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216000" indent="-177800"/>
            <a:r>
              <a:rPr lang="ja-JP" altLang="en-US" sz="1000" dirty="0" smtClean="0">
                <a:solidFill>
                  <a:prstClr val="black"/>
                </a:solidFill>
                <a:latin typeface="Meiryo UI" panose="020B0604030504040204" pitchFamily="50" charset="-128"/>
                <a:ea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届出に係る計画の期間中</a:t>
            </a:r>
            <a:r>
              <a:rPr lang="ja-JP" altLang="en-US" sz="1000" dirty="0" smtClean="0">
                <a:solidFill>
                  <a:prstClr val="black"/>
                </a:solidFill>
                <a:latin typeface="Meiryo UI" panose="020B0604030504040204" pitchFamily="50" charset="-128"/>
                <a:ea typeface="Meiryo UI" panose="020B0604030504040204" pitchFamily="50" charset="-128"/>
              </a:rPr>
              <a:t>に実施できない合理的理由がある場合は、例外的に前年度の取組実績をもって、要件を充たすものと認めて差し支えないこととする。</a:t>
            </a: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127" name="正方形/長方形 126"/>
          <p:cNvSpPr/>
          <p:nvPr/>
        </p:nvSpPr>
        <p:spPr>
          <a:xfrm>
            <a:off x="251520" y="134076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経過措置として、令和３年３月から引き続き令和３年度も当該加算を取得する事業所においては、令和４年３月</a:t>
            </a:r>
            <a:r>
              <a:rPr lang="en-US" altLang="ja-JP" sz="1000" dirty="0" smtClean="0">
                <a:latin typeface="Meiryo UI" panose="020B0604030504040204" pitchFamily="50" charset="-128"/>
                <a:ea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rPr>
              <a:t>日まで、従前通り算定可能</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2780928"/>
            <a:ext cx="4176464" cy="3939540"/>
          </a:xfrm>
          <a:prstGeom prst="rect">
            <a:avLst/>
          </a:prstGeom>
        </p:spPr>
        <p:txBody>
          <a:bodyPr wrap="square">
            <a:spAutoFit/>
          </a:bodyPr>
          <a:lstStyle/>
          <a:p>
            <a:pPr marL="126000" lvl="0" indent="-177800">
              <a:spcBef>
                <a:spcPts val="3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特定処遇改善加算における職員分類の変更特例の例示に以下を追記する。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ａ 通常の分類では「他の障害福祉人材」に分類される職員であって、研修等で専門的な技能を身につけた勤続</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年以上の職員（例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相談支援従事者研修</a:t>
            </a:r>
            <a:r>
              <a:rPr lang="zh-TW" altLang="en-US" sz="1100" dirty="0" smtClean="0">
                <a:solidFill>
                  <a:prstClr val="black"/>
                </a:solidFill>
                <a:latin typeface="Meiryo UI" panose="020B0604030504040204" pitchFamily="50" charset="-128"/>
                <a:ea typeface="Meiryo UI" panose="020B0604030504040204" pitchFamily="50" charset="-128"/>
              </a:rPr>
              <a:t>修了者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CN" altLang="en-US" sz="1100" dirty="0">
                <a:solidFill>
                  <a:prstClr val="black"/>
                </a:solidFill>
                <a:latin typeface="Meiryo UI" panose="020B0604030504040204" pitchFamily="50" charset="-128"/>
                <a:ea typeface="Meiryo UI" panose="020B0604030504040204" pitchFamily="50" charset="-128"/>
              </a:rPr>
              <a:t>社会福祉</a:t>
            </a:r>
            <a:r>
              <a:rPr lang="zh-CN" altLang="en-US" sz="1100" dirty="0" smtClean="0">
                <a:solidFill>
                  <a:prstClr val="black"/>
                </a:solidFill>
                <a:latin typeface="Meiryo UI" panose="020B0604030504040204" pitchFamily="50" charset="-128"/>
                <a:ea typeface="Meiryo UI" panose="020B0604030504040204" pitchFamily="50" charset="-128"/>
              </a:rPr>
              <a:t>主事</a:t>
            </a:r>
            <a:endParaRPr lang="en-US" altLang="zh-CN"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教員免許</a:t>
            </a:r>
            <a:r>
              <a:rPr lang="zh-TW" altLang="en-US" sz="1100" dirty="0" smtClean="0">
                <a:solidFill>
                  <a:prstClr val="black"/>
                </a:solidFill>
                <a:latin typeface="Meiryo UI" panose="020B0604030504040204" pitchFamily="50" charset="-128"/>
                <a:ea typeface="Meiryo UI" panose="020B0604030504040204" pitchFamily="50" charset="-128"/>
              </a:rPr>
              <a:t>保有者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ｂ 通常の分類では「その他の職種」に分類される職員であって、個別の障害福祉サービス等の類型ごとに必要となる専門的な技能によりサービスの質の向上に寄与している職員（例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サービス管理責任者研修修了者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産業カウンセラー資格</a:t>
            </a:r>
            <a:r>
              <a:rPr lang="ja-JP" altLang="en-US" sz="1100" dirty="0" smtClean="0">
                <a:solidFill>
                  <a:prstClr val="black"/>
                </a:solidFill>
                <a:latin typeface="Meiryo UI" panose="020B0604030504040204" pitchFamily="50" charset="-128"/>
                <a:ea typeface="Meiryo UI" panose="020B0604030504040204" pitchFamily="50" charset="-128"/>
              </a:rPr>
              <a:t>保有者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なお、従前と同様だが、当該例示は適用の可否を決める限定列挙ではないため、各事業所等において、経験・技能等を鑑みて、通常の職員分類では適正な評価ができない職員がいるかどうかを考慮し、職員分類の変更特例を適用するかどうか判断することとな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251520" y="170080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厚生労働省・自治体において、経過措置期間中に、処遇改善加算の区分（</a:t>
            </a:r>
            <a:r>
              <a:rPr lang="en-US" altLang="ja-JP" sz="1000" dirty="0" smtClean="0">
                <a:latin typeface="Meiryo UI" panose="020B0604030504040204" pitchFamily="50" charset="-128"/>
                <a:ea typeface="Meiryo UI" panose="020B0604030504040204" pitchFamily="50" charset="-128"/>
              </a:rPr>
              <a:t>Ⅲ</a:t>
            </a:r>
            <a:r>
              <a:rPr lang="ja-JP" altLang="en-US" sz="1000" dirty="0" smtClean="0">
                <a:latin typeface="Meiryo UI" panose="020B0604030504040204" pitchFamily="50" charset="-128"/>
                <a:ea typeface="Meiryo UI" panose="020B0604030504040204" pitchFamily="50" charset="-128"/>
              </a:rPr>
              <a:t>）以上の取得を促進するために周知徹底を図る。</a:t>
            </a:r>
            <a:endParaRPr lang="ja-JP" altLang="en-US" sz="10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12</a:t>
            </a:fld>
            <a:endParaRPr kumimoji="1" lang="ja-JP" altLang="en-US"/>
          </a:p>
        </p:txBody>
      </p:sp>
    </p:spTree>
    <p:extLst>
      <p:ext uri="{BB962C8B-B14F-4D97-AF65-F5344CB8AC3E}">
        <p14:creationId xmlns:p14="http://schemas.microsoft.com/office/powerpoint/2010/main" val="2143213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49077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38917"/>
            <a:ext cx="4320480" cy="811579"/>
          </a:xfrm>
          <a:prstGeom prst="roundRect">
            <a:avLst>
              <a:gd name="adj" fmla="val 1287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60361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651750"/>
            <a:ext cx="4364462" cy="2089618"/>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541789"/>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589928"/>
            <a:ext cx="4364462" cy="1875159"/>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60933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加算区分の確認</a:t>
            </a: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0" y="44481"/>
            <a:ext cx="9144000"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2879"/>
            <a:ext cx="4364462" cy="1875863"/>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の算定要件の確認</a:t>
            </a:r>
          </a:p>
        </p:txBody>
      </p:sp>
      <p:sp>
        <p:nvSpPr>
          <p:cNvPr id="25" name="正方形/長方形 24"/>
          <p:cNvSpPr/>
          <p:nvPr/>
        </p:nvSpPr>
        <p:spPr>
          <a:xfrm>
            <a:off x="525485" y="917498"/>
            <a:ext cx="414411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現行の処遇改善加算</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Ⅲ</a:t>
            </a:r>
            <a:r>
              <a:rPr lang="ja-JP" altLang="en-US" sz="1100" dirty="0" smtClean="0">
                <a:latin typeface="Meiryo UI" panose="020B0604030504040204" pitchFamily="50" charset="-128"/>
                <a:ea typeface="Meiryo UI" panose="020B0604030504040204" pitchFamily="50" charset="-128"/>
              </a:rPr>
              <a:t>のいずれかを算定して</a:t>
            </a:r>
            <a:r>
              <a:rPr lang="ja-JP" altLang="en-US" sz="1100" dirty="0">
                <a:latin typeface="Meiryo UI" panose="020B0604030504040204" pitchFamily="50" charset="-128"/>
                <a:ea typeface="Meiryo UI" panose="020B0604030504040204" pitchFamily="50" charset="-128"/>
              </a:rPr>
              <a:t>いること</a:t>
            </a:r>
          </a:p>
        </p:txBody>
      </p:sp>
      <p:sp>
        <p:nvSpPr>
          <p:cNvPr id="28" name="正方形/長方形 27"/>
          <p:cNvSpPr/>
          <p:nvPr/>
        </p:nvSpPr>
        <p:spPr>
          <a:xfrm>
            <a:off x="525485" y="1124510"/>
            <a:ext cx="4144116"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職場環境要件について、「資質の向上」、「労働環境・処遇の改善」、「その他」の区分で、それぞれ１つ以上取り組んでいること</a:t>
            </a:r>
          </a:p>
        </p:txBody>
      </p:sp>
      <p:sp>
        <p:nvSpPr>
          <p:cNvPr id="29" name="正方形/長方形 28"/>
          <p:cNvSpPr/>
          <p:nvPr/>
        </p:nvSpPr>
        <p:spPr>
          <a:xfrm>
            <a:off x="518523" y="1588881"/>
            <a:ext cx="3888432"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情報公表システム等において、取り組んでいる職場環境等要件の内容を等公表していること（公表予定含む）</a:t>
            </a:r>
            <a:endParaRPr lang="ja-JP" altLang="en-US" sz="1100" dirty="0">
              <a:latin typeface="Meiryo UI" panose="020B0604030504040204" pitchFamily="50" charset="-128"/>
              <a:ea typeface="Meiryo UI" panose="020B0604030504040204" pitchFamily="50" charset="-128"/>
            </a:endParaRPr>
          </a:p>
        </p:txBody>
      </p:sp>
      <p:sp>
        <p:nvSpPr>
          <p:cNvPr id="30" name="楕円 29"/>
          <p:cNvSpPr/>
          <p:nvPr/>
        </p:nvSpPr>
        <p:spPr>
          <a:xfrm>
            <a:off x="349392" y="948856"/>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31" name="楕円 30"/>
          <p:cNvSpPr/>
          <p:nvPr/>
        </p:nvSpPr>
        <p:spPr>
          <a:xfrm>
            <a:off x="349392" y="1231521"/>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33" name="楕円 32"/>
          <p:cNvSpPr/>
          <p:nvPr/>
        </p:nvSpPr>
        <p:spPr>
          <a:xfrm>
            <a:off x="349392" y="1555398"/>
            <a:ext cx="205399" cy="238576"/>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３</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45" name="角丸四角形 44"/>
          <p:cNvSpPr/>
          <p:nvPr/>
        </p:nvSpPr>
        <p:spPr>
          <a:xfrm>
            <a:off x="525485" y="1985620"/>
            <a:ext cx="3767104" cy="363260"/>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7" name="正方形/長方形 46"/>
          <p:cNvSpPr/>
          <p:nvPr/>
        </p:nvSpPr>
        <p:spPr>
          <a:xfrm>
            <a:off x="871558" y="2019768"/>
            <a:ext cx="3321568" cy="253916"/>
          </a:xfrm>
          <a:prstGeom prst="rect">
            <a:avLst/>
          </a:prstGeom>
        </p:spPr>
        <p:txBody>
          <a:bodyPr wrap="square">
            <a:spAutoFit/>
          </a:bodyPr>
          <a:lstStyle/>
          <a:p>
            <a:pPr marL="266700" lvl="0" indent="-92075">
              <a:spcBef>
                <a:spcPts val="600"/>
              </a:spcBef>
            </a:pPr>
            <a:r>
              <a:rPr lang="ja-JP" altLang="en-US" sz="1050" dirty="0">
                <a:solidFill>
                  <a:prstClr val="black"/>
                </a:solidFill>
                <a:latin typeface="Meiryo UI" panose="020B0604030504040204" pitchFamily="50" charset="-128"/>
                <a:ea typeface="Meiryo UI" panose="020B0604030504040204" pitchFamily="50" charset="-128"/>
              </a:rPr>
              <a:t>勤続</a:t>
            </a:r>
            <a:r>
              <a:rPr lang="en-US" altLang="ja-JP" sz="1050" dirty="0">
                <a:solidFill>
                  <a:prstClr val="black"/>
                </a:solidFill>
                <a:latin typeface="Meiryo UI" panose="020B0604030504040204" pitchFamily="50" charset="-128"/>
                <a:ea typeface="Meiryo UI" panose="020B0604030504040204" pitchFamily="50" charset="-128"/>
              </a:rPr>
              <a:t>10</a:t>
            </a:r>
            <a:r>
              <a:rPr lang="ja-JP" altLang="en-US" sz="1050" dirty="0">
                <a:solidFill>
                  <a:prstClr val="black"/>
                </a:solidFill>
                <a:latin typeface="Meiryo UI" panose="020B0604030504040204" pitchFamily="50" charset="-128"/>
                <a:ea typeface="Meiryo UI" panose="020B0604030504040204" pitchFamily="50" charset="-128"/>
              </a:rPr>
              <a:t>年以上の介護</a:t>
            </a:r>
            <a:r>
              <a:rPr lang="ja-JP" altLang="en-US" sz="1050" dirty="0" smtClean="0">
                <a:solidFill>
                  <a:prstClr val="black"/>
                </a:solidFill>
                <a:latin typeface="Meiryo UI" panose="020B0604030504040204" pitchFamily="50" charset="-128"/>
                <a:ea typeface="Meiryo UI" panose="020B0604030504040204" pitchFamily="50" charset="-128"/>
              </a:rPr>
              <a:t>福祉士等がい</a:t>
            </a:r>
            <a:r>
              <a:rPr lang="ja-JP" altLang="en-US" sz="1050" dirty="0">
                <a:solidFill>
                  <a:prstClr val="black"/>
                </a:solidFill>
                <a:latin typeface="Meiryo UI" panose="020B0604030504040204" pitchFamily="50" charset="-128"/>
                <a:ea typeface="Meiryo UI" panose="020B0604030504040204" pitchFamily="50" charset="-128"/>
              </a:rPr>
              <a:t>なくて</a:t>
            </a:r>
            <a:r>
              <a:rPr lang="ja-JP" altLang="en-US" sz="1050" dirty="0" smtClean="0">
                <a:solidFill>
                  <a:prstClr val="black"/>
                </a:solidFill>
                <a:latin typeface="Meiryo UI" panose="020B0604030504040204" pitchFamily="50" charset="-128"/>
                <a:ea typeface="Meiryo UI" panose="020B0604030504040204" pitchFamily="50" charset="-128"/>
              </a:rPr>
              <a:t>も算定可能</a:t>
            </a:r>
            <a:endParaRPr lang="en-US" altLang="ja-JP" sz="1050" dirty="0">
              <a:solidFill>
                <a:prstClr val="black"/>
              </a:solidFill>
              <a:latin typeface="Meiryo UI" panose="020B0604030504040204" pitchFamily="50" charset="-128"/>
              <a:ea typeface="Meiryo UI" panose="020B0604030504040204" pitchFamily="50" charset="-128"/>
            </a:endParaRPr>
          </a:p>
        </p:txBody>
      </p:sp>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648" y="1979157"/>
            <a:ext cx="337694" cy="337694"/>
          </a:xfrm>
          <a:prstGeom prst="rect">
            <a:avLst/>
          </a:prstGeom>
        </p:spPr>
      </p:pic>
      <p:sp>
        <p:nvSpPr>
          <p:cNvPr id="57" name="テキスト ボックス 56"/>
          <p:cNvSpPr txBox="1"/>
          <p:nvPr/>
        </p:nvSpPr>
        <p:spPr>
          <a:xfrm>
            <a:off x="281033" y="2927311"/>
            <a:ext cx="4290967" cy="523220"/>
          </a:xfrm>
          <a:prstGeom prst="rect">
            <a:avLst/>
          </a:prstGeom>
          <a:noFill/>
        </p:spPr>
        <p:txBody>
          <a:bodyPr wrap="square" rtlCol="0">
            <a:spAutoFit/>
          </a:bodyPr>
          <a:lstStyle/>
          <a:p>
            <a:pPr marL="17780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特定処遇改善加算</a:t>
            </a:r>
            <a:r>
              <a:rPr lang="ja-JP" altLang="en-US" sz="1100" dirty="0">
                <a:latin typeface="Meiryo UI" panose="020B0604030504040204" pitchFamily="50" charset="-128"/>
                <a:ea typeface="Meiryo UI" panose="020B0604030504040204" pitchFamily="50" charset="-128"/>
              </a:rPr>
              <a:t>の加算区分は、</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と</a:t>
            </a:r>
            <a:r>
              <a:rPr lang="en-US" altLang="ja-JP" sz="1100" dirty="0">
                <a:latin typeface="Meiryo UI" panose="020B0604030504040204" pitchFamily="50" charset="-128"/>
                <a:ea typeface="Meiryo UI" panose="020B0604030504040204" pitchFamily="50" charset="-128"/>
              </a:rPr>
              <a:t>Ⅱ</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２区分</a:t>
            </a:r>
            <a:endParaRPr lang="en-US" altLang="ja-JP" sz="1100" dirty="0">
              <a:latin typeface="Meiryo UI" panose="020B0604030504040204" pitchFamily="50" charset="-128"/>
              <a:ea typeface="Meiryo UI" panose="020B0604030504040204" pitchFamily="50" charset="-128"/>
            </a:endParaRPr>
          </a:p>
          <a:p>
            <a:pPr marL="177800" indent="-177800"/>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配置等要件、その他全ての要件を満たした場合、区分</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を算定可能。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9" name="角丸四角形 58"/>
          <p:cNvSpPr/>
          <p:nvPr/>
        </p:nvSpPr>
        <p:spPr>
          <a:xfrm>
            <a:off x="323528" y="3667948"/>
            <a:ext cx="4176464" cy="720438"/>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8" name="正方形/長方形 57"/>
          <p:cNvSpPr/>
          <p:nvPr/>
        </p:nvSpPr>
        <p:spPr>
          <a:xfrm>
            <a:off x="264832" y="3645024"/>
            <a:ext cx="4163152" cy="723275"/>
          </a:xfrm>
          <a:prstGeom prst="rect">
            <a:avLst/>
          </a:prstGeom>
        </p:spPr>
        <p:txBody>
          <a:bodyPr wrap="square">
            <a:spAutoFit/>
          </a:bodyPr>
          <a:lstStyle/>
          <a:p>
            <a:pPr marL="177800" lvl="0" indent="3175">
              <a:spcBef>
                <a:spcPts val="600"/>
              </a:spcBef>
            </a:pPr>
            <a:r>
              <a:rPr lang="ja-JP" altLang="en-US" sz="1000" dirty="0" smtClean="0">
                <a:solidFill>
                  <a:prstClr val="black"/>
                </a:solidFill>
                <a:latin typeface="Meiryo UI" panose="020B0604030504040204" pitchFamily="50" charset="-128"/>
                <a:ea typeface="Meiryo UI" panose="020B0604030504040204" pitchFamily="50" charset="-128"/>
              </a:rPr>
              <a:t>配置等要件：福祉専門職員配置等加算（居宅介護、重度訪問介護、同行援護、行動援護にあたっては特定事業所加算）を算定していること。</a:t>
            </a:r>
            <a:endParaRPr lang="en-US" altLang="ja-JP" sz="10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800" dirty="0" smtClean="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重度障害者等包括支援、施設入所</a:t>
            </a:r>
            <a:r>
              <a:rPr lang="ja-JP" altLang="en-US" sz="800" dirty="0" smtClean="0">
                <a:latin typeface="Meiryo UI" panose="020B0604030504040204" pitchFamily="50" charset="-128"/>
                <a:ea typeface="Meiryo UI" panose="020B0604030504040204" pitchFamily="50" charset="-128"/>
              </a:rPr>
              <a:t>支援、短期入所、居宅訪問型</a:t>
            </a:r>
            <a:r>
              <a:rPr lang="ja-JP" altLang="en-US" sz="800" dirty="0" smtClean="0">
                <a:solidFill>
                  <a:prstClr val="black"/>
                </a:solidFill>
                <a:latin typeface="Meiryo UI" panose="020B0604030504040204" pitchFamily="50" charset="-128"/>
                <a:ea typeface="Meiryo UI" panose="020B0604030504040204" pitchFamily="50" charset="-128"/>
              </a:rPr>
              <a:t>児童発達支援、保育所等訪問支援にあたっては、配置等要件がないため、加算区分は一つとなる</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処遇改善計画書の作成する単位</a:t>
            </a:r>
            <a:r>
              <a:rPr kumimoji="1" lang="ja-JP" altLang="en-US" sz="1500" b="1" dirty="0">
                <a:solidFill>
                  <a:schemeClr val="tx2"/>
                </a:solidFill>
                <a:latin typeface="Meiryo UI" panose="020B0604030504040204" pitchFamily="50" charset="-128"/>
                <a:ea typeface="Meiryo UI" panose="020B0604030504040204" pitchFamily="50" charset="-128"/>
              </a:rPr>
              <a:t>の決定</a:t>
            </a:r>
          </a:p>
        </p:txBody>
      </p:sp>
      <p:sp>
        <p:nvSpPr>
          <p:cNvPr id="69" name="正方形/長方形 68"/>
          <p:cNvSpPr/>
          <p:nvPr/>
        </p:nvSpPr>
        <p:spPr>
          <a:xfrm>
            <a:off x="4799324" y="843153"/>
            <a:ext cx="4098250" cy="477054"/>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複数の事業所を有する場合は、処遇改善計画書と同じ単位で実績報告書を作成することを念頭に、計画書の作成単位を決める</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679139"/>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の見込額の計算</a:t>
            </a:r>
          </a:p>
        </p:txBody>
      </p:sp>
      <p:sp>
        <p:nvSpPr>
          <p:cNvPr id="81" name="直角三角形 80"/>
          <p:cNvSpPr/>
          <p:nvPr/>
        </p:nvSpPr>
        <p:spPr>
          <a:xfrm>
            <a:off x="5244454" y="140606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1460338"/>
            <a:ext cx="4320480" cy="5281030"/>
          </a:xfrm>
          <a:prstGeom prst="roundRect">
            <a:avLst>
              <a:gd name="adj" fmla="val 265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147914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賃上げのルールの決定</a:t>
            </a:r>
          </a:p>
        </p:txBody>
      </p:sp>
      <p:sp>
        <p:nvSpPr>
          <p:cNvPr id="87" name="正方形/長方形 86"/>
          <p:cNvSpPr/>
          <p:nvPr/>
        </p:nvSpPr>
        <p:spPr>
          <a:xfrm>
            <a:off x="348356" y="4994143"/>
            <a:ext cx="4316169"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加算率</a:t>
            </a:r>
            <a:r>
              <a:rPr lang="ja-JP" altLang="en-US" sz="1100" dirty="0" smtClean="0">
                <a:solidFill>
                  <a:prstClr val="black"/>
                </a:solidFill>
                <a:latin typeface="Meiryo UI" panose="020B0604030504040204" pitchFamily="50" charset="-128"/>
                <a:ea typeface="Meiryo UI" panose="020B0604030504040204" pitchFamily="50" charset="-128"/>
              </a:rPr>
              <a:t>に基本サービス費を</a:t>
            </a:r>
            <a:r>
              <a:rPr lang="ja-JP" altLang="en-US" sz="1100" dirty="0">
                <a:solidFill>
                  <a:prstClr val="black"/>
                </a:solidFill>
                <a:latin typeface="Meiryo UI" panose="020B0604030504040204" pitchFamily="50" charset="-128"/>
                <a:ea typeface="Meiryo UI" panose="020B0604030504040204" pitchFamily="50" charset="-128"/>
              </a:rPr>
              <a:t>乗じる形で計算</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89" name="角丸四角形 88"/>
          <p:cNvSpPr/>
          <p:nvPr/>
        </p:nvSpPr>
        <p:spPr>
          <a:xfrm>
            <a:off x="363544" y="533381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0" name="正方形/長方形 89"/>
          <p:cNvSpPr/>
          <p:nvPr/>
        </p:nvSpPr>
        <p:spPr>
          <a:xfrm>
            <a:off x="386838" y="5385481"/>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91" name="正方形/長方形 90"/>
          <p:cNvSpPr/>
          <p:nvPr/>
        </p:nvSpPr>
        <p:spPr>
          <a:xfrm>
            <a:off x="1710965" y="546297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92" name="角丸四角形 91"/>
          <p:cNvSpPr/>
          <p:nvPr/>
        </p:nvSpPr>
        <p:spPr>
          <a:xfrm>
            <a:off x="2064697" y="5333820"/>
            <a:ext cx="927477"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3" name="正方形/長方形 92"/>
          <p:cNvSpPr/>
          <p:nvPr/>
        </p:nvSpPr>
        <p:spPr>
          <a:xfrm>
            <a:off x="2087613" y="540399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各サービスの</a:t>
            </a:r>
            <a:r>
              <a:rPr lang="ja-JP" altLang="en-US" sz="1000" b="1" dirty="0" smtClean="0">
                <a:latin typeface="Meiryo UI" panose="020B0604030504040204" pitchFamily="50" charset="-128"/>
                <a:ea typeface="Meiryo UI" panose="020B0604030504040204" pitchFamily="50" charset="-128"/>
              </a:rPr>
              <a:t>特定処遇改善加算の加算率</a:t>
            </a:r>
            <a:endParaRPr lang="ja-JP" altLang="en-US" sz="1000" b="1" dirty="0">
              <a:latin typeface="Meiryo UI" panose="020B0604030504040204" pitchFamily="50" charset="-128"/>
              <a:ea typeface="Meiryo UI" panose="020B0604030504040204" pitchFamily="50" charset="-128"/>
            </a:endParaRPr>
          </a:p>
        </p:txBody>
      </p:sp>
      <p:sp>
        <p:nvSpPr>
          <p:cNvPr id="94" name="正方形/長方形 93"/>
          <p:cNvSpPr/>
          <p:nvPr/>
        </p:nvSpPr>
        <p:spPr>
          <a:xfrm>
            <a:off x="2892692" y="544549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96" name="角丸四角形 95"/>
          <p:cNvSpPr/>
          <p:nvPr/>
        </p:nvSpPr>
        <p:spPr>
          <a:xfrm>
            <a:off x="3282388" y="5333819"/>
            <a:ext cx="976448"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3260971" y="5395282"/>
            <a:ext cx="107332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の特定処遇改善加算に</a:t>
            </a:r>
            <a:r>
              <a:rPr lang="ja-JP" altLang="en-US" sz="1000" b="1" dirty="0">
                <a:latin typeface="Meiryo UI" panose="020B0604030504040204" pitchFamily="50" charset="-128"/>
                <a:ea typeface="Meiryo UI" panose="020B0604030504040204" pitchFamily="50" charset="-128"/>
              </a:rPr>
              <a:t>よる収入</a:t>
            </a:r>
          </a:p>
        </p:txBody>
      </p:sp>
      <p:sp>
        <p:nvSpPr>
          <p:cNvPr id="98" name="角丸四角形 97"/>
          <p:cNvSpPr/>
          <p:nvPr/>
        </p:nvSpPr>
        <p:spPr>
          <a:xfrm>
            <a:off x="447516" y="6088064"/>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100" name="図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139727"/>
            <a:ext cx="337694" cy="337694"/>
          </a:xfrm>
          <a:prstGeom prst="rect">
            <a:avLst/>
          </a:prstGeom>
        </p:spPr>
      </p:pic>
      <p:sp>
        <p:nvSpPr>
          <p:cNvPr id="101" name="正方形/長方形 100"/>
          <p:cNvSpPr/>
          <p:nvPr/>
        </p:nvSpPr>
        <p:spPr>
          <a:xfrm>
            <a:off x="752063" y="6202510"/>
            <a:ext cx="3668308" cy="253916"/>
          </a:xfrm>
          <a:prstGeom prst="rect">
            <a:avLst/>
          </a:prstGeom>
        </p:spPr>
        <p:txBody>
          <a:bodyPr wrap="square">
            <a:spAutoFit/>
          </a:bodyPr>
          <a:lstStyle/>
          <a:p>
            <a:pPr marL="266700" lvl="0" indent="-92075">
              <a:spcBef>
                <a:spcPts val="600"/>
              </a:spcBef>
            </a:pP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6120904"/>
            <a:ext cx="3182354"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事業所ごとの勤続</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年以上の介護</a:t>
            </a:r>
            <a:r>
              <a:rPr lang="ja-JP" altLang="en-US" sz="1050" dirty="0" smtClean="0">
                <a:latin typeface="Meiryo UI" panose="020B0604030504040204" pitchFamily="50" charset="-128"/>
                <a:ea typeface="Meiryo UI" panose="020B0604030504040204" pitchFamily="50" charset="-128"/>
              </a:rPr>
              <a:t>福祉士等の</a:t>
            </a:r>
            <a:r>
              <a:rPr lang="ja-JP" altLang="en-US" sz="1050" dirty="0">
                <a:latin typeface="Meiryo UI" panose="020B0604030504040204" pitchFamily="50" charset="-128"/>
                <a:ea typeface="Meiryo UI" panose="020B0604030504040204" pitchFamily="50" charset="-128"/>
              </a:rPr>
              <a:t>数に応じて加算されるのではない</a:t>
            </a:r>
          </a:p>
        </p:txBody>
      </p:sp>
      <p:pic>
        <p:nvPicPr>
          <p:cNvPr id="104" name="図 103"/>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58848" y="1898188"/>
            <a:ext cx="3990585" cy="346382"/>
          </a:xfrm>
          <a:prstGeom prst="rect">
            <a:avLst/>
          </a:prstGeom>
        </p:spPr>
      </p:pic>
      <p:sp>
        <p:nvSpPr>
          <p:cNvPr id="105" name="正方形/長方形 104"/>
          <p:cNvSpPr/>
          <p:nvPr/>
        </p:nvSpPr>
        <p:spPr>
          <a:xfrm>
            <a:off x="4776344" y="1942645"/>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１　　　賃上げを行う職員の範囲を決める</a:t>
            </a:r>
            <a:endParaRPr lang="en-US" altLang="ja-JP" sz="1300" b="1" dirty="0">
              <a:solidFill>
                <a:prstClr val="black"/>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1921323"/>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4815117" y="2233556"/>
            <a:ext cx="4142154" cy="600164"/>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ある障害福祉人材を</a:t>
            </a:r>
            <a:r>
              <a:rPr lang="ja-JP" altLang="en-US" sz="1100" dirty="0">
                <a:solidFill>
                  <a:prstClr val="black"/>
                </a:solidFill>
                <a:latin typeface="Meiryo UI" panose="020B0604030504040204" pitchFamily="50" charset="-128"/>
                <a:ea typeface="Meiryo UI" panose="020B0604030504040204" pitchFamily="50" charset="-128"/>
              </a:rPr>
              <a:t>定義した上で、全ての職員を</a:t>
            </a:r>
            <a:endParaRPr lang="en-US" altLang="ja-JP" sz="1100" dirty="0">
              <a:solidFill>
                <a:prstClr val="black"/>
              </a:solidFill>
              <a:latin typeface="Meiryo UI" panose="020B0604030504040204" pitchFamily="50" charset="-128"/>
              <a:ea typeface="Meiryo UI" panose="020B0604030504040204" pitchFamily="50" charset="-128"/>
            </a:endParaRPr>
          </a:p>
          <a:p>
            <a:pPr marL="355600" lvl="0" indent="-177800"/>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他の障害福祉人材」、「</a:t>
            </a:r>
            <a:r>
              <a:rPr lang="en-US" altLang="ja-JP" sz="1100" dirty="0">
                <a:solidFill>
                  <a:prstClr val="black"/>
                </a:solidFill>
                <a:latin typeface="Meiryo UI" panose="020B0604030504040204" pitchFamily="50" charset="-128"/>
                <a:ea typeface="Meiryo UI" panose="020B0604030504040204" pitchFamily="50" charset="-128"/>
              </a:rPr>
              <a:t>C</a:t>
            </a:r>
            <a:r>
              <a:rPr lang="ja-JP" altLang="en-US" sz="1100" dirty="0" smtClean="0">
                <a:solidFill>
                  <a:prstClr val="black"/>
                </a:solidFill>
                <a:latin typeface="Meiryo UI" panose="020B0604030504040204" pitchFamily="50" charset="-128"/>
                <a:ea typeface="Meiryo UI" panose="020B0604030504040204" pitchFamily="50" charset="-128"/>
              </a:rPr>
              <a:t>：その他の職種」</a:t>
            </a:r>
            <a:r>
              <a:rPr lang="ja-JP" altLang="en-US" sz="1100" dirty="0">
                <a:solidFill>
                  <a:prstClr val="black"/>
                </a:solidFill>
                <a:latin typeface="Meiryo UI" panose="020B0604030504040204" pitchFamily="50" charset="-128"/>
                <a:ea typeface="Meiryo UI" panose="020B0604030504040204" pitchFamily="50" charset="-128"/>
              </a:rPr>
              <a:t>に分ける。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11" name="楕円 110"/>
          <p:cNvSpPr/>
          <p:nvPr/>
        </p:nvSpPr>
        <p:spPr>
          <a:xfrm>
            <a:off x="4782492" y="2316641"/>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12" name="角丸四角形 111"/>
          <p:cNvSpPr/>
          <p:nvPr/>
        </p:nvSpPr>
        <p:spPr>
          <a:xfrm>
            <a:off x="4926363" y="2872813"/>
            <a:ext cx="3803824" cy="39944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0" name="正方形/長方形 129"/>
          <p:cNvSpPr/>
          <p:nvPr/>
        </p:nvSpPr>
        <p:spPr>
          <a:xfrm>
            <a:off x="4580320" y="2870715"/>
            <a:ext cx="4149867" cy="369332"/>
          </a:xfrm>
          <a:prstGeom prst="rect">
            <a:avLst/>
          </a:prstGeom>
        </p:spPr>
        <p:txBody>
          <a:bodyPr wrap="square">
            <a:spAutoFit/>
          </a:bodyPr>
          <a:lstStyle/>
          <a:p>
            <a:pPr marL="533400" lvl="0" indent="-177800">
              <a:spcBef>
                <a:spcPts val="600"/>
              </a:spcBef>
            </a:pP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を定義する際のルール</a:t>
            </a:r>
            <a:endParaRPr lang="en-US" altLang="ja-JP" sz="900" dirty="0">
              <a:solidFill>
                <a:prstClr val="black"/>
              </a:solidFill>
              <a:latin typeface="Meiryo UI" panose="020B0604030504040204" pitchFamily="50" charset="-128"/>
              <a:ea typeface="Meiryo UI" panose="020B0604030504040204" pitchFamily="50" charset="-128"/>
            </a:endParaRPr>
          </a:p>
          <a:p>
            <a:pPr marL="533400" lvl="0" indent="1588"/>
            <a:r>
              <a:rPr lang="en-US" altLang="ja-JP" sz="900" dirty="0" smtClean="0">
                <a:solidFill>
                  <a:prstClr val="black"/>
                </a:solidFill>
                <a:latin typeface="Meiryo UI" panose="020B0604030504040204" pitchFamily="50" charset="-128"/>
                <a:ea typeface="Meiryo UI" panose="020B0604030504040204" pitchFamily="50" charset="-128"/>
              </a:rPr>
              <a:t>10</a:t>
            </a:r>
            <a:r>
              <a:rPr lang="ja-JP" altLang="en-US" sz="900" dirty="0">
                <a:solidFill>
                  <a:prstClr val="black"/>
                </a:solidFill>
                <a:latin typeface="Meiryo UI" panose="020B0604030504040204" pitchFamily="50" charset="-128"/>
                <a:ea typeface="Meiryo UI" panose="020B0604030504040204" pitchFamily="50" charset="-128"/>
              </a:rPr>
              <a:t>年より短い勤続年数でも可。</a:t>
            </a:r>
            <a:r>
              <a:rPr lang="ja-JP" altLang="en-US" sz="900" dirty="0" smtClean="0">
                <a:solidFill>
                  <a:prstClr val="black"/>
                </a:solidFill>
                <a:latin typeface="Meiryo UI" panose="020B0604030504040204" pitchFamily="50" charset="-128"/>
                <a:ea typeface="Meiryo UI" panose="020B0604030504040204" pitchFamily="50" charset="-128"/>
              </a:rPr>
              <a:t>他法人</a:t>
            </a:r>
            <a:r>
              <a:rPr lang="ja-JP" altLang="en-US" sz="900" dirty="0">
                <a:solidFill>
                  <a:prstClr val="black"/>
                </a:solidFill>
                <a:latin typeface="Meiryo UI" panose="020B0604030504040204" pitchFamily="50" charset="-128"/>
                <a:ea typeface="Meiryo UI" panose="020B0604030504040204" pitchFamily="50" charset="-128"/>
              </a:rPr>
              <a:t>で</a:t>
            </a:r>
            <a:r>
              <a:rPr lang="ja-JP" altLang="en-US" sz="900" dirty="0" smtClean="0">
                <a:solidFill>
                  <a:prstClr val="black"/>
                </a:solidFill>
                <a:latin typeface="Meiryo UI" panose="020B0604030504040204" pitchFamily="50" charset="-128"/>
                <a:ea typeface="Meiryo UI" panose="020B0604030504040204" pitchFamily="50" charset="-128"/>
              </a:rPr>
              <a:t>の勤続年数も</a:t>
            </a:r>
            <a:r>
              <a:rPr lang="ja-JP" altLang="en-US" sz="900" dirty="0">
                <a:solidFill>
                  <a:prstClr val="black"/>
                </a:solidFill>
                <a:latin typeface="Meiryo UI" panose="020B0604030504040204" pitchFamily="50" charset="-128"/>
                <a:ea typeface="Meiryo UI" panose="020B0604030504040204" pitchFamily="50" charset="-128"/>
              </a:rPr>
              <a:t>カウント可能</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4816782" y="3432801"/>
            <a:ext cx="4142154" cy="261610"/>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どの職員範囲（１、２又は３）で、賃上げするかを決める。</a:t>
            </a:r>
          </a:p>
        </p:txBody>
      </p:sp>
      <p:sp>
        <p:nvSpPr>
          <p:cNvPr id="132" name="楕円 131"/>
          <p:cNvSpPr/>
          <p:nvPr/>
        </p:nvSpPr>
        <p:spPr>
          <a:xfrm>
            <a:off x="4788675" y="3437262"/>
            <a:ext cx="229192" cy="23950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33" name="角丸四角形 132"/>
          <p:cNvSpPr/>
          <p:nvPr/>
        </p:nvSpPr>
        <p:spPr>
          <a:xfrm>
            <a:off x="4926363" y="4271690"/>
            <a:ext cx="3803824" cy="263116"/>
          </a:xfrm>
          <a:prstGeom prst="roundRect">
            <a:avLst>
              <a:gd name="adj" fmla="val 3163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5" name="正方形/長方形 134"/>
          <p:cNvSpPr/>
          <p:nvPr/>
        </p:nvSpPr>
        <p:spPr>
          <a:xfrm>
            <a:off x="5121745" y="3639317"/>
            <a:ext cx="3728597" cy="600164"/>
          </a:xfrm>
          <a:prstGeom prst="rect">
            <a:avLst/>
          </a:prstGeom>
        </p:spPr>
        <p:txBody>
          <a:bodyPr wrap="square">
            <a:spAutoFit/>
          </a:bodyPr>
          <a:lstStyle/>
          <a:p>
            <a:pPr marL="177800" lvl="0" indent="-177800">
              <a:spcBef>
                <a:spcPts val="600"/>
              </a:spcBef>
            </a:pPr>
            <a:r>
              <a:rPr lang="ja-JP" altLang="en-US" sz="1100" dirty="0">
                <a:solidFill>
                  <a:prstClr val="black"/>
                </a:solidFill>
                <a:latin typeface="Meiryo UI" panose="020B0604030504040204" pitchFamily="50" charset="-128"/>
                <a:ea typeface="Meiryo UI" panose="020B0604030504040204" pitchFamily="50" charset="-128"/>
              </a:rPr>
              <a:t>１）経験・技能のある障害福祉人材（</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のみ）</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２</a:t>
            </a:r>
            <a:r>
              <a:rPr lang="ja-JP" altLang="en-US" sz="1100" dirty="0" smtClean="0">
                <a:solidFill>
                  <a:prstClr val="black"/>
                </a:solidFill>
                <a:latin typeface="Meiryo UI" panose="020B0604030504040204" pitchFamily="50" charset="-128"/>
                <a:ea typeface="Meiryo UI" panose="020B0604030504040204" pitchFamily="50" charset="-128"/>
              </a:rPr>
              <a:t>）障害福祉人材全体</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３）職員全体（</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C)</a:t>
            </a:r>
          </a:p>
        </p:txBody>
      </p:sp>
      <p:cxnSp>
        <p:nvCxnSpPr>
          <p:cNvPr id="137" name="直線コネクタ 136"/>
          <p:cNvCxnSpPr/>
          <p:nvPr/>
        </p:nvCxnSpPr>
        <p:spPr>
          <a:xfrm>
            <a:off x="5075720" y="3675470"/>
            <a:ext cx="0" cy="50891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138" name="正方形/長方形 137"/>
          <p:cNvSpPr/>
          <p:nvPr/>
        </p:nvSpPr>
        <p:spPr>
          <a:xfrm>
            <a:off x="4951631" y="4280768"/>
            <a:ext cx="3995936" cy="230832"/>
          </a:xfrm>
          <a:prstGeom prst="rect">
            <a:avLst/>
          </a:prstGeom>
        </p:spPr>
        <p:txBody>
          <a:bodyPr wrap="square">
            <a:spAutoFit/>
          </a:bodyPr>
          <a:lstStyle/>
          <a:p>
            <a:pPr marL="355600" lvl="0" indent="-177800">
              <a:spcBef>
                <a:spcPts val="600"/>
              </a:spcBef>
            </a:pPr>
            <a:r>
              <a:rPr lang="ja-JP" altLang="en-US" sz="900" dirty="0">
                <a:solidFill>
                  <a:prstClr val="black"/>
                </a:solidFill>
                <a:latin typeface="Meiryo UI" panose="020B0604030504040204" pitchFamily="50" charset="-128"/>
                <a:ea typeface="Meiryo UI" panose="020B0604030504040204" pitchFamily="50" charset="-128"/>
              </a:rPr>
              <a:t>加算額を全て</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B</a:t>
            </a:r>
            <a:r>
              <a:rPr lang="ja-JP" altLang="en-US" sz="900" dirty="0">
                <a:solidFill>
                  <a:prstClr val="black"/>
                </a:solidFill>
                <a:latin typeface="Meiryo UI" panose="020B0604030504040204" pitchFamily="50" charset="-128"/>
                <a:ea typeface="Meiryo UI" panose="020B0604030504040204" pitchFamily="50" charset="-128"/>
              </a:rPr>
              <a:t>や</a:t>
            </a:r>
            <a:r>
              <a:rPr lang="en-US" altLang="ja-JP" sz="900" dirty="0">
                <a:solidFill>
                  <a:prstClr val="black"/>
                </a:solidFill>
                <a:latin typeface="Meiryo UI" panose="020B0604030504040204" pitchFamily="50" charset="-128"/>
                <a:ea typeface="Meiryo UI" panose="020B0604030504040204" pitchFamily="50" charset="-128"/>
              </a:rPr>
              <a:t>C</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endParaRPr lang="en-US" altLang="ja-JP" sz="900" dirty="0">
              <a:solidFill>
                <a:prstClr val="black"/>
              </a:solidFill>
              <a:latin typeface="Meiryo UI" panose="020B0604030504040204" pitchFamily="50" charset="-128"/>
              <a:ea typeface="Meiryo UI" panose="020B0604030504040204" pitchFamily="50" charset="-128"/>
            </a:endParaRPr>
          </a:p>
        </p:txBody>
      </p:sp>
      <p:pic>
        <p:nvPicPr>
          <p:cNvPr id="139" name="図 138"/>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62688" y="4644217"/>
            <a:ext cx="3986745" cy="346382"/>
          </a:xfrm>
          <a:prstGeom prst="rect">
            <a:avLst/>
          </a:prstGeom>
        </p:spPr>
      </p:pic>
      <p:sp>
        <p:nvSpPr>
          <p:cNvPr id="140" name="正方形/長方形 139"/>
          <p:cNvSpPr/>
          <p:nvPr/>
        </p:nvSpPr>
        <p:spPr>
          <a:xfrm>
            <a:off x="4776344" y="4688674"/>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２　　　賃上げ額と方法を決める（配分ルール）</a:t>
            </a:r>
          </a:p>
        </p:txBody>
      </p:sp>
      <p:cxnSp>
        <p:nvCxnSpPr>
          <p:cNvPr id="141" name="直線コネクタ 140"/>
          <p:cNvCxnSpPr/>
          <p:nvPr/>
        </p:nvCxnSpPr>
        <p:spPr>
          <a:xfrm>
            <a:off x="5172243" y="4667352"/>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3" name="正方形/長方形 142"/>
          <p:cNvSpPr/>
          <p:nvPr/>
        </p:nvSpPr>
        <p:spPr>
          <a:xfrm>
            <a:off x="5022269" y="5018978"/>
            <a:ext cx="3707918"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a:t>
            </a:r>
            <a:r>
              <a:rPr lang="ja-JP" altLang="en-US" sz="1100" dirty="0">
                <a:latin typeface="Meiryo UI" panose="020B0604030504040204" pitchFamily="50" charset="-128"/>
                <a:ea typeface="Meiryo UI" panose="020B0604030504040204" pitchFamily="50" charset="-128"/>
              </a:rPr>
              <a:t>のうち１人以上は、月額８万円の賃金増又は年収</a:t>
            </a:r>
            <a:r>
              <a:rPr lang="en-US" altLang="ja-JP" sz="1100" dirty="0">
                <a:latin typeface="Meiryo UI" panose="020B0604030504040204" pitchFamily="50" charset="-128"/>
                <a:ea typeface="Meiryo UI" panose="020B0604030504040204" pitchFamily="50" charset="-128"/>
              </a:rPr>
              <a:t>440</a:t>
            </a:r>
            <a:r>
              <a:rPr lang="ja-JP" altLang="en-US" sz="1100" dirty="0">
                <a:latin typeface="Meiryo UI" panose="020B0604030504040204" pitchFamily="50" charset="-128"/>
                <a:ea typeface="Meiryo UI" panose="020B0604030504040204" pitchFamily="50" charset="-128"/>
              </a:rPr>
              <a:t>万円までの賃金増が必要。</a:t>
            </a:r>
          </a:p>
        </p:txBody>
      </p:sp>
      <p:sp>
        <p:nvSpPr>
          <p:cNvPr id="144" name="楕円 143"/>
          <p:cNvSpPr/>
          <p:nvPr/>
        </p:nvSpPr>
        <p:spPr>
          <a:xfrm>
            <a:off x="4808742" y="5064873"/>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45" name="角丸四角形 144"/>
          <p:cNvSpPr/>
          <p:nvPr/>
        </p:nvSpPr>
        <p:spPr>
          <a:xfrm>
            <a:off x="4928421" y="5439865"/>
            <a:ext cx="3803824" cy="381902"/>
          </a:xfrm>
          <a:prstGeom prst="roundRect">
            <a:avLst>
              <a:gd name="adj" fmla="val 2510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7" name="正方形/長方形 146"/>
          <p:cNvSpPr/>
          <p:nvPr/>
        </p:nvSpPr>
        <p:spPr>
          <a:xfrm>
            <a:off x="5123803" y="5439445"/>
            <a:ext cx="4572000" cy="369332"/>
          </a:xfrm>
          <a:prstGeom prst="rect">
            <a:avLst/>
          </a:prstGeom>
        </p:spPr>
        <p:txBody>
          <a:bodyPr>
            <a:spAutoFit/>
          </a:bodyPr>
          <a:lstStyle/>
          <a:p>
            <a:r>
              <a:rPr lang="en-US" altLang="ja-JP" sz="900" dirty="0" smtClean="0">
                <a:latin typeface="Meiryo UI" panose="020B0604030504040204" pitchFamily="50" charset="-128"/>
                <a:ea typeface="Meiryo UI" panose="020B0604030504040204" pitchFamily="50" charset="-128"/>
              </a:rPr>
              <a:t>A</a:t>
            </a:r>
            <a:r>
              <a:rPr lang="ja-JP" altLang="en-US" sz="900" dirty="0" smtClean="0">
                <a:latin typeface="Meiryo UI" panose="020B0604030504040204" pitchFamily="50" charset="-128"/>
                <a:ea typeface="Meiryo UI" panose="020B0604030504040204" pitchFamily="50" charset="-128"/>
              </a:rPr>
              <a:t>の中に既</a:t>
            </a:r>
            <a:r>
              <a:rPr lang="ja-JP" altLang="en-US" sz="900" dirty="0">
                <a:latin typeface="Meiryo UI" panose="020B0604030504040204" pitchFamily="50" charset="-128"/>
                <a:ea typeface="Meiryo UI" panose="020B0604030504040204" pitchFamily="50" charset="-128"/>
              </a:rPr>
              <a:t>に年収</a:t>
            </a:r>
            <a:r>
              <a:rPr lang="en-US" altLang="ja-JP" sz="900" dirty="0">
                <a:latin typeface="Meiryo UI" panose="020B0604030504040204" pitchFamily="50" charset="-128"/>
                <a:ea typeface="Meiryo UI" panose="020B0604030504040204" pitchFamily="50" charset="-128"/>
              </a:rPr>
              <a:t>440</a:t>
            </a:r>
            <a:r>
              <a:rPr lang="ja-JP" altLang="en-US" sz="900" dirty="0">
                <a:latin typeface="Meiryo UI" panose="020B0604030504040204" pitchFamily="50" charset="-128"/>
                <a:ea typeface="Meiryo UI" panose="020B0604030504040204" pitchFamily="50" charset="-128"/>
              </a:rPr>
              <a:t>万円の人がいる場合は新たに設定する必要はない。</a:t>
            </a:r>
          </a:p>
          <a:p>
            <a:r>
              <a:rPr lang="ja-JP" altLang="en-US" sz="900" dirty="0">
                <a:latin typeface="Meiryo UI" panose="020B0604030504040204" pitchFamily="50" charset="-128"/>
                <a:ea typeface="Meiryo UI" panose="020B0604030504040204" pitchFamily="50" charset="-128"/>
              </a:rPr>
              <a:t>小規模な事業所等は、この条件を満たさなくてもよい。</a:t>
            </a:r>
          </a:p>
        </p:txBody>
      </p:sp>
      <p:sp>
        <p:nvSpPr>
          <p:cNvPr id="153" name="正方形/長方形 152"/>
          <p:cNvSpPr/>
          <p:nvPr/>
        </p:nvSpPr>
        <p:spPr>
          <a:xfrm>
            <a:off x="5022269" y="5875824"/>
            <a:ext cx="3707918"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グループ（</a:t>
            </a:r>
            <a:r>
              <a:rPr lang="en-US" altLang="ja-JP" sz="1100" dirty="0" smtClean="0">
                <a:latin typeface="Meiryo UI" panose="020B0604030504040204" pitchFamily="50" charset="-128"/>
                <a:ea typeface="Meiryo UI" panose="020B0604030504040204" pitchFamily="50" charset="-128"/>
              </a:rPr>
              <a:t>A</a:t>
            </a:r>
            <a:r>
              <a:rPr lang="ja-JP" altLang="en-US" sz="1100" dirty="0" err="1">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B</a:t>
            </a:r>
            <a:r>
              <a:rPr lang="ja-JP" altLang="en-US" sz="1100" dirty="0" err="1">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C</a:t>
            </a:r>
            <a:r>
              <a:rPr lang="ja-JP" altLang="en-US" sz="1100" dirty="0" smtClean="0">
                <a:latin typeface="Meiryo UI" panose="020B0604030504040204" pitchFamily="50" charset="-128"/>
                <a:ea typeface="Meiryo UI" panose="020B0604030504040204" pitchFamily="50" charset="-128"/>
              </a:rPr>
              <a:t>）の</a:t>
            </a:r>
            <a:r>
              <a:rPr lang="ja-JP" altLang="en-US" sz="1100" u="sng" dirty="0" smtClean="0">
                <a:latin typeface="Meiryo UI" panose="020B0604030504040204" pitchFamily="50" charset="-128"/>
                <a:ea typeface="Meiryo UI" panose="020B0604030504040204" pitchFamily="50" charset="-128"/>
              </a:rPr>
              <a:t>平均賃金改善</a:t>
            </a:r>
            <a:r>
              <a:rPr lang="ja-JP" altLang="en-US" sz="1100" u="sng" dirty="0">
                <a:latin typeface="Meiryo UI" panose="020B0604030504040204" pitchFamily="50" charset="-128"/>
                <a:ea typeface="Meiryo UI" panose="020B0604030504040204" pitchFamily="50" charset="-128"/>
              </a:rPr>
              <a:t>額</a:t>
            </a:r>
            <a:r>
              <a:rPr lang="ja-JP" altLang="en-US" sz="1100" dirty="0">
                <a:latin typeface="Meiryo UI" panose="020B0604030504040204" pitchFamily="50" charset="-128"/>
                <a:ea typeface="Meiryo UI" panose="020B0604030504040204" pitchFamily="50" charset="-128"/>
              </a:rPr>
              <a:t>について、</a:t>
            </a:r>
          </a:p>
          <a:p>
            <a:r>
              <a:rPr lang="ja-JP" altLang="en-US" sz="1100" dirty="0">
                <a:latin typeface="Meiryo UI" panose="020B0604030504040204" pitchFamily="50" charset="-128"/>
                <a:ea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rPr>
              <a:t>A</a:t>
            </a:r>
            <a:r>
              <a:rPr lang="ja-JP" altLang="en-US" sz="1100" b="1" dirty="0">
                <a:latin typeface="Meiryo UI" panose="020B0604030504040204" pitchFamily="50" charset="-128"/>
                <a:ea typeface="Meiryo UI" panose="020B0604030504040204" pitchFamily="50" charset="-128"/>
              </a:rPr>
              <a:t>は</a:t>
            </a:r>
            <a:r>
              <a:rPr lang="en-US" altLang="ja-JP" sz="1100" b="1" dirty="0" smtClean="0">
                <a:latin typeface="Meiryo UI" panose="020B0604030504040204" pitchFamily="50" charset="-128"/>
                <a:ea typeface="Meiryo UI" panose="020B0604030504040204" pitchFamily="50" charset="-128"/>
              </a:rPr>
              <a:t>B</a:t>
            </a:r>
            <a:r>
              <a:rPr lang="ja-JP" altLang="en-US" sz="1100" b="1" u="sng" dirty="0" smtClean="0">
                <a:latin typeface="Meiryo UI" panose="020B0604030504040204" pitchFamily="50" charset="-128"/>
                <a:ea typeface="Meiryo UI" panose="020B0604030504040204" pitchFamily="50" charset="-128"/>
              </a:rPr>
              <a:t>より高く</a:t>
            </a:r>
            <a:r>
              <a:rPr lang="ja-JP" altLang="en-US" sz="1100" b="1" dirty="0" smtClean="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C</a:t>
            </a:r>
            <a:r>
              <a:rPr lang="ja-JP" altLang="en-US" sz="1100" b="1" dirty="0">
                <a:latin typeface="Meiryo UI" panose="020B0604030504040204" pitchFamily="50" charset="-128"/>
                <a:ea typeface="Meiryo UI" panose="020B0604030504040204" pitchFamily="50" charset="-128"/>
              </a:rPr>
              <a:t>は</a:t>
            </a:r>
            <a:r>
              <a:rPr lang="en-US" altLang="ja-JP" sz="1100" b="1" dirty="0">
                <a:latin typeface="Meiryo UI" panose="020B0604030504040204" pitchFamily="50" charset="-128"/>
                <a:ea typeface="Meiryo UI" panose="020B0604030504040204" pitchFamily="50" charset="-128"/>
              </a:rPr>
              <a:t>B</a:t>
            </a:r>
            <a:r>
              <a:rPr lang="ja-JP" altLang="en-US" sz="1100" b="1" dirty="0">
                <a:latin typeface="Meiryo UI" panose="020B0604030504040204" pitchFamily="50" charset="-128"/>
                <a:ea typeface="Meiryo UI" panose="020B0604030504040204" pitchFamily="50" charset="-128"/>
              </a:rPr>
              <a:t>の</a:t>
            </a:r>
            <a:r>
              <a:rPr lang="ja-JP" altLang="en-US" sz="1100" b="1" u="sng" dirty="0">
                <a:latin typeface="Meiryo UI" panose="020B0604030504040204" pitchFamily="50" charset="-128"/>
                <a:ea typeface="Meiryo UI" panose="020B0604030504040204" pitchFamily="50" charset="-128"/>
              </a:rPr>
              <a:t>２分の１以下</a:t>
            </a:r>
          </a:p>
        </p:txBody>
      </p:sp>
      <p:sp>
        <p:nvSpPr>
          <p:cNvPr id="154" name="楕円 153"/>
          <p:cNvSpPr/>
          <p:nvPr/>
        </p:nvSpPr>
        <p:spPr>
          <a:xfrm>
            <a:off x="4808742" y="5921719"/>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55" name="角丸四角形 154"/>
          <p:cNvSpPr/>
          <p:nvPr/>
        </p:nvSpPr>
        <p:spPr>
          <a:xfrm>
            <a:off x="4936753" y="6317977"/>
            <a:ext cx="3803824" cy="283442"/>
          </a:xfrm>
          <a:prstGeom prst="roundRect">
            <a:avLst>
              <a:gd name="adj" fmla="val 33900"/>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6" name="正方形/長方形 155"/>
          <p:cNvSpPr/>
          <p:nvPr/>
        </p:nvSpPr>
        <p:spPr>
          <a:xfrm>
            <a:off x="5121745" y="6370587"/>
            <a:ext cx="3525630"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rPr>
              <a:t>各グループ内の一人ひとりの賃上げは、一律でもメリハリをつけても可。</a:t>
            </a:r>
          </a:p>
        </p:txBody>
      </p:sp>
      <p:sp>
        <p:nvSpPr>
          <p:cNvPr id="84" name="片側の 2 つの角を丸めた四角形 83"/>
          <p:cNvSpPr>
            <a:spLocks/>
          </p:cNvSpPr>
          <p:nvPr/>
        </p:nvSpPr>
        <p:spPr>
          <a:xfrm rot="10800000">
            <a:off x="4842000" y="140404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520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58112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1400081"/>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463627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545096"/>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a:t>
            </a:fld>
            <a:endParaRPr kumimoji="1" lang="ja-JP" altLang="en-US"/>
          </a:p>
        </p:txBody>
      </p:sp>
    </p:spTree>
    <p:extLst>
      <p:ext uri="{BB962C8B-B14F-4D97-AF65-F5344CB8AC3E}">
        <p14:creationId xmlns:p14="http://schemas.microsoft.com/office/powerpoint/2010/main" val="1594508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323527" y="620689"/>
            <a:ext cx="8511065" cy="936103"/>
          </a:xfrm>
          <a:prstGeom prst="roundRect">
            <a:avLst>
              <a:gd name="adj" fmla="val 1681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角丸四角形 13"/>
          <p:cNvSpPr/>
          <p:nvPr/>
        </p:nvSpPr>
        <p:spPr>
          <a:xfrm>
            <a:off x="379828" y="1734326"/>
            <a:ext cx="8440322" cy="222058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24" name="角丸四角形 23"/>
          <p:cNvSpPr/>
          <p:nvPr/>
        </p:nvSpPr>
        <p:spPr>
          <a:xfrm>
            <a:off x="755577" y="4103182"/>
            <a:ext cx="8136903" cy="184609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6" name="片側の 2 つの角を丸めた四角形 35"/>
          <p:cNvSpPr/>
          <p:nvPr/>
        </p:nvSpPr>
        <p:spPr>
          <a:xfrm rot="5400000">
            <a:off x="6282240" y="-990000"/>
            <a:ext cx="900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rot="5400000">
            <a:off x="5634240" y="756000"/>
            <a:ext cx="2196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片側の 2 つの角を丸めた四角形 43"/>
          <p:cNvSpPr/>
          <p:nvPr/>
        </p:nvSpPr>
        <p:spPr>
          <a:xfrm rot="5400000">
            <a:off x="5868480" y="2916224"/>
            <a:ext cx="1800000" cy="4248000"/>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１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の算定要件の確認</a:t>
            </a:r>
          </a:p>
        </p:txBody>
      </p:sp>
      <p:cxnSp>
        <p:nvCxnSpPr>
          <p:cNvPr id="10" name="直線コネクタ 9"/>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096787" y="692696"/>
            <a:ext cx="333119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現行</a:t>
            </a:r>
            <a:r>
              <a:rPr lang="ja-JP" altLang="en-US" sz="1600" dirty="0" smtClean="0">
                <a:latin typeface="Meiryo UI" panose="020B0604030504040204" pitchFamily="50" charset="-128"/>
                <a:ea typeface="Meiryo UI" panose="020B0604030504040204" pitchFamily="50" charset="-128"/>
              </a:rPr>
              <a:t>の福祉・介護</a:t>
            </a:r>
            <a:r>
              <a:rPr lang="ja-JP" altLang="en-US" sz="1600" dirty="0">
                <a:latin typeface="Meiryo UI" panose="020B0604030504040204" pitchFamily="50" charset="-128"/>
                <a:ea typeface="Meiryo UI" panose="020B0604030504040204" pitchFamily="50" charset="-128"/>
              </a:rPr>
              <a:t>職員処遇改善加算（</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Ⅲ</a:t>
            </a:r>
            <a:r>
              <a:rPr lang="ja-JP" altLang="en-US" sz="1600" dirty="0">
                <a:latin typeface="Meiryo UI" panose="020B0604030504040204" pitchFamily="50" charset="-128"/>
                <a:ea typeface="Meiryo UI" panose="020B0604030504040204" pitchFamily="50" charset="-128"/>
              </a:rPr>
              <a:t>）のいずれか</a:t>
            </a:r>
            <a:r>
              <a:rPr lang="ja-JP" altLang="en-US" sz="1600" dirty="0" smtClean="0">
                <a:latin typeface="Meiryo UI" panose="020B0604030504040204" pitchFamily="50" charset="-128"/>
                <a:ea typeface="Meiryo UI" panose="020B0604030504040204" pitchFamily="50" charset="-128"/>
              </a:rPr>
              <a:t>を算定して</a:t>
            </a:r>
            <a:r>
              <a:rPr lang="ja-JP" altLang="en-US" sz="1600" dirty="0">
                <a:latin typeface="Meiryo UI" panose="020B0604030504040204" pitchFamily="50" charset="-128"/>
                <a:ea typeface="Meiryo UI" panose="020B0604030504040204" pitchFamily="50" charset="-128"/>
              </a:rPr>
              <a:t>いること</a:t>
            </a:r>
          </a:p>
        </p:txBody>
      </p:sp>
      <p:sp>
        <p:nvSpPr>
          <p:cNvPr id="18" name="正方形/長方形 17"/>
          <p:cNvSpPr/>
          <p:nvPr/>
        </p:nvSpPr>
        <p:spPr>
          <a:xfrm>
            <a:off x="1105512" y="2407262"/>
            <a:ext cx="3332545" cy="1077218"/>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福祉・介護</a:t>
            </a:r>
            <a:r>
              <a:rPr lang="ja-JP" altLang="en-US" sz="1600" dirty="0">
                <a:latin typeface="Meiryo UI" panose="020B0604030504040204" pitchFamily="50" charset="-128"/>
                <a:ea typeface="Meiryo UI" panose="020B0604030504040204" pitchFamily="50" charset="-128"/>
              </a:rPr>
              <a:t>職員処遇改善加算の職場環境等要件に関し、複数の取組を</a:t>
            </a:r>
            <a:r>
              <a:rPr lang="ja-JP" altLang="en-US" sz="1600" dirty="0" smtClean="0">
                <a:latin typeface="Meiryo UI" panose="020B0604030504040204" pitchFamily="50" charset="-128"/>
                <a:ea typeface="Meiryo UI" panose="020B0604030504040204" pitchFamily="50" charset="-128"/>
              </a:rPr>
              <a:t>行うこと</a:t>
            </a:r>
            <a:endParaRPr lang="en-US" altLang="ja-JP" sz="1600" dirty="0" smtClean="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p:txBody>
      </p:sp>
      <p:sp>
        <p:nvSpPr>
          <p:cNvPr id="25" name="正方形/長方形 24"/>
          <p:cNvSpPr/>
          <p:nvPr/>
        </p:nvSpPr>
        <p:spPr>
          <a:xfrm>
            <a:off x="1080540" y="4574707"/>
            <a:ext cx="345008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情報公表システム等において、取り組んでいる職場環境等</a:t>
            </a:r>
            <a:r>
              <a:rPr lang="ja-JP" altLang="en-US" sz="1600" dirty="0" smtClean="0">
                <a:latin typeface="Meiryo UI" panose="020B0604030504040204" pitchFamily="50" charset="-128"/>
                <a:ea typeface="Meiryo UI" panose="020B0604030504040204" pitchFamily="50" charset="-128"/>
              </a:rPr>
              <a:t>要件の内容等を</a:t>
            </a:r>
            <a:r>
              <a:rPr lang="ja-JP" altLang="en-US" sz="1600" dirty="0">
                <a:latin typeface="Meiryo UI" panose="020B0604030504040204" pitchFamily="50" charset="-128"/>
                <a:ea typeface="Meiryo UI" panose="020B0604030504040204" pitchFamily="50" charset="-128"/>
              </a:rPr>
              <a:t>公表していること（公表予定含む</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688995" y="858526"/>
            <a:ext cx="3987462" cy="523220"/>
          </a:xfrm>
          <a:prstGeom prst="rect">
            <a:avLst/>
          </a:prstGeom>
        </p:spPr>
        <p:txBody>
          <a:bodyPr wrap="square">
            <a:spAutoFit/>
          </a:bodyPr>
          <a:lstStyle/>
          <a:p>
            <a:pPr marL="179388" lvl="0" indent="-179388"/>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処遇改善加算の算定と</a:t>
            </a:r>
            <a:r>
              <a:rPr lang="ja-JP" altLang="en-US" sz="1400" dirty="0">
                <a:solidFill>
                  <a:prstClr val="black"/>
                </a:solidFill>
                <a:latin typeface="Meiryo UI" panose="020B0604030504040204" pitchFamily="50" charset="-128"/>
                <a:ea typeface="Meiryo UI" panose="020B0604030504040204" pitchFamily="50" charset="-128"/>
              </a:rPr>
              <a:t>同時に</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の届出を行い、算定される場合を含む</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40" name="角丸四角形 39"/>
          <p:cNvSpPr/>
          <p:nvPr/>
        </p:nvSpPr>
        <p:spPr>
          <a:xfrm>
            <a:off x="332481" y="6176562"/>
            <a:ext cx="8494573" cy="487282"/>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1" name="正方形/長方形 40"/>
          <p:cNvSpPr/>
          <p:nvPr/>
        </p:nvSpPr>
        <p:spPr>
          <a:xfrm>
            <a:off x="2051720" y="6235537"/>
            <a:ext cx="6561928" cy="369332"/>
          </a:xfrm>
          <a:prstGeom prst="rect">
            <a:avLst/>
          </a:prstGeom>
        </p:spPr>
        <p:txBody>
          <a:bodyPr wrap="square">
            <a:spAutoFit/>
          </a:bodyPr>
          <a:lstStyle/>
          <a:p>
            <a:pPr marL="266700" lvl="0" indent="-92075">
              <a:spcBef>
                <a:spcPts val="600"/>
              </a:spcBef>
            </a:pPr>
            <a:r>
              <a:rPr lang="ja-JP" altLang="en-US" b="1" dirty="0">
                <a:solidFill>
                  <a:prstClr val="black"/>
                </a:solidFill>
                <a:latin typeface="Meiryo UI" panose="020B0604030504040204" pitchFamily="50" charset="-128"/>
                <a:ea typeface="Meiryo UI" panose="020B0604030504040204" pitchFamily="50" charset="-128"/>
              </a:rPr>
              <a:t>勤続</a:t>
            </a:r>
            <a:r>
              <a:rPr lang="en-US" altLang="ja-JP" b="1" dirty="0">
                <a:solidFill>
                  <a:prstClr val="black"/>
                </a:solidFill>
                <a:latin typeface="Meiryo UI" panose="020B0604030504040204" pitchFamily="50" charset="-128"/>
                <a:ea typeface="Meiryo UI" panose="020B0604030504040204" pitchFamily="50" charset="-128"/>
              </a:rPr>
              <a:t>10</a:t>
            </a:r>
            <a:r>
              <a:rPr lang="ja-JP" altLang="en-US" b="1" dirty="0">
                <a:solidFill>
                  <a:prstClr val="black"/>
                </a:solidFill>
                <a:latin typeface="Meiryo UI" panose="020B0604030504040204" pitchFamily="50" charset="-128"/>
                <a:ea typeface="Meiryo UI" panose="020B0604030504040204" pitchFamily="50" charset="-128"/>
              </a:rPr>
              <a:t>年以上の介護</a:t>
            </a:r>
            <a:r>
              <a:rPr lang="ja-JP" altLang="en-US" b="1" dirty="0" smtClean="0">
                <a:solidFill>
                  <a:prstClr val="black"/>
                </a:solidFill>
                <a:latin typeface="Meiryo UI" panose="020B0604030504040204" pitchFamily="50" charset="-128"/>
                <a:ea typeface="Meiryo UI" panose="020B0604030504040204" pitchFamily="50" charset="-128"/>
              </a:rPr>
              <a:t>福祉士等がい</a:t>
            </a:r>
            <a:r>
              <a:rPr lang="ja-JP" altLang="en-US" b="1" dirty="0">
                <a:solidFill>
                  <a:prstClr val="black"/>
                </a:solidFill>
                <a:latin typeface="Meiryo UI" panose="020B0604030504040204" pitchFamily="50" charset="-128"/>
                <a:ea typeface="Meiryo UI" panose="020B0604030504040204" pitchFamily="50" charset="-128"/>
              </a:rPr>
              <a:t>なくて</a:t>
            </a:r>
            <a:r>
              <a:rPr lang="ja-JP" altLang="en-US" b="1" dirty="0" smtClean="0">
                <a:solidFill>
                  <a:prstClr val="black"/>
                </a:solidFill>
                <a:latin typeface="Meiryo UI" panose="020B0604030504040204" pitchFamily="50" charset="-128"/>
                <a:ea typeface="Meiryo UI" panose="020B0604030504040204" pitchFamily="50" charset="-128"/>
              </a:rPr>
              <a:t>も算定可能</a:t>
            </a:r>
            <a:endParaRPr lang="en-US" altLang="ja-JP" b="1" dirty="0">
              <a:solidFill>
                <a:prstClr val="black"/>
              </a:solidFill>
              <a:latin typeface="Meiryo UI" panose="020B0604030504040204" pitchFamily="50" charset="-128"/>
              <a:ea typeface="Meiryo UI" panose="020B0604030504040204" pitchFamily="50" charset="-128"/>
            </a:endParaRPr>
          </a:p>
        </p:txBody>
      </p:sp>
      <p:pic>
        <p:nvPicPr>
          <p:cNvPr id="42" name="図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4985" y="6167990"/>
            <a:ext cx="479543" cy="479543"/>
          </a:xfrm>
          <a:prstGeom prst="rect">
            <a:avLst/>
          </a:prstGeom>
        </p:spPr>
      </p:pic>
      <p:sp>
        <p:nvSpPr>
          <p:cNvPr id="19" name="正方形/長方形 18"/>
          <p:cNvSpPr/>
          <p:nvPr/>
        </p:nvSpPr>
        <p:spPr>
          <a:xfrm>
            <a:off x="4689209" y="1836907"/>
            <a:ext cx="4113089" cy="307777"/>
          </a:xfrm>
          <a:prstGeom prst="rect">
            <a:avLst/>
          </a:prstGeom>
        </p:spPr>
        <p:txBody>
          <a:bodyPr wrap="square">
            <a:spAutoFit/>
          </a:bodyPr>
          <a:lstStyle/>
          <a:p>
            <a:pPr lvl="0"/>
            <a:r>
              <a:rPr lang="ja-JP" altLang="en-US" sz="1400" dirty="0">
                <a:solidFill>
                  <a:prstClr val="black"/>
                </a:solidFill>
                <a:latin typeface="Meiryo UI" panose="020B0604030504040204" pitchFamily="50" charset="-128"/>
                <a:ea typeface="Meiryo UI" panose="020B0604030504040204" pitchFamily="50" charset="-128"/>
              </a:rPr>
              <a:t>職場環境等要件に関し、複数の取組</a:t>
            </a:r>
            <a:r>
              <a:rPr lang="ja-JP" altLang="en-US" sz="1400" dirty="0" smtClean="0">
                <a:solidFill>
                  <a:prstClr val="black"/>
                </a:solidFill>
                <a:latin typeface="Meiryo UI" panose="020B0604030504040204" pitchFamily="50" charset="-128"/>
                <a:ea typeface="Meiryo UI" panose="020B0604030504040204" pitchFamily="50" charset="-128"/>
              </a:rPr>
              <a:t>を行うこと</a:t>
            </a:r>
            <a:endParaRPr lang="ja-JP" altLang="en-US" sz="1400" dirty="0">
              <a:solidFill>
                <a:prstClr val="black"/>
              </a:solidFill>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3572403256"/>
              </p:ext>
            </p:extLst>
          </p:nvPr>
        </p:nvGraphicFramePr>
        <p:xfrm>
          <a:off x="4788024" y="2420889"/>
          <a:ext cx="3960440" cy="1296000"/>
        </p:xfrm>
        <a:graphic>
          <a:graphicData uri="http://schemas.openxmlformats.org/drawingml/2006/table">
            <a:tbl>
              <a:tblPr/>
              <a:tblGrid>
                <a:gridCol w="2167033">
                  <a:extLst>
                    <a:ext uri="{9D8B030D-6E8A-4147-A177-3AD203B41FA5}">
                      <a16:colId xmlns:a16="http://schemas.microsoft.com/office/drawing/2014/main" val="3122967789"/>
                    </a:ext>
                  </a:extLst>
                </a:gridCol>
                <a:gridCol w="1793407">
                  <a:extLst>
                    <a:ext uri="{9D8B030D-6E8A-4147-A177-3AD203B41FA5}">
                      <a16:colId xmlns:a16="http://schemas.microsoft.com/office/drawing/2014/main" val="2693879845"/>
                    </a:ext>
                  </a:extLst>
                </a:gridCol>
              </a:tblGrid>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入職促進に向けた取組</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marL="75565" indent="-75565">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679599156"/>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資質の向上やキャリアアップに向けた支援</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082977405"/>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両立支援・多様な働き方の推進</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712709749"/>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腰痛を含む心身の健康管理</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706126111"/>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生産性向上のための業務改善の取組</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890668911"/>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やりがい・働きがいの構成</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6860080"/>
                  </a:ext>
                </a:extLst>
              </a:tr>
            </a:tbl>
          </a:graphicData>
        </a:graphic>
      </p:graphicFrame>
      <p:sp>
        <p:nvSpPr>
          <p:cNvPr id="21" name="右中かっこ 20"/>
          <p:cNvSpPr/>
          <p:nvPr/>
        </p:nvSpPr>
        <p:spPr>
          <a:xfrm>
            <a:off x="6948264" y="2420888"/>
            <a:ext cx="144016" cy="1296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正方形/長方形 21"/>
          <p:cNvSpPr/>
          <p:nvPr/>
        </p:nvSpPr>
        <p:spPr>
          <a:xfrm>
            <a:off x="7092280" y="2636913"/>
            <a:ext cx="1656184" cy="892552"/>
          </a:xfrm>
          <a:prstGeom prst="rect">
            <a:avLst/>
          </a:prstGeom>
        </p:spPr>
        <p:txBody>
          <a:bodyPr wrap="square">
            <a:spAutoFit/>
          </a:bodyPr>
          <a:lstStyle/>
          <a:p>
            <a:r>
              <a:rPr lang="ja-JP" altLang="en-US" sz="1300" dirty="0" smtClean="0">
                <a:solidFill>
                  <a:prstClr val="black"/>
                </a:solidFill>
                <a:latin typeface="Meiryo UI" panose="020B0604030504040204" pitchFamily="50" charset="-128"/>
                <a:ea typeface="Meiryo UI" panose="020B0604030504040204" pitchFamily="50" charset="-128"/>
              </a:rPr>
              <a:t>６つ</a:t>
            </a:r>
            <a:r>
              <a:rPr lang="ja-JP" altLang="en-US" sz="1300" dirty="0">
                <a:solidFill>
                  <a:prstClr val="black"/>
                </a:solidFill>
                <a:latin typeface="Meiryo UI" panose="020B0604030504040204" pitchFamily="50" charset="-128"/>
                <a:ea typeface="Meiryo UI" panose="020B0604030504040204" pitchFamily="50" charset="-128"/>
              </a:rPr>
              <a:t>の区分から３つの区分を選択し、それぞれで１つ以上の取組を行うこと</a:t>
            </a:r>
            <a:r>
              <a:rPr lang="ja-JP" altLang="en-US" sz="1300" dirty="0" smtClean="0">
                <a:solidFill>
                  <a:prstClr val="black"/>
                </a:solidFill>
                <a:latin typeface="Meiryo UI" panose="020B0604030504040204" pitchFamily="50" charset="-128"/>
                <a:ea typeface="Meiryo UI" panose="020B0604030504040204" pitchFamily="50" charset="-128"/>
              </a:rPr>
              <a:t>。</a:t>
            </a:r>
            <a:endParaRPr lang="ja-JP" altLang="en-US" sz="1300" dirty="0">
              <a:latin typeface="Meiryo UI" panose="020B0604030504040204" pitchFamily="50" charset="-128"/>
              <a:ea typeface="Meiryo UI" panose="020B0604030504040204" pitchFamily="50" charset="-128"/>
            </a:endParaRPr>
          </a:p>
        </p:txBody>
      </p:sp>
      <p:sp>
        <p:nvSpPr>
          <p:cNvPr id="23" name="正方形/長方形 22"/>
          <p:cNvSpPr/>
          <p:nvPr/>
        </p:nvSpPr>
        <p:spPr>
          <a:xfrm>
            <a:off x="4716016" y="2091036"/>
            <a:ext cx="3888640" cy="276999"/>
          </a:xfrm>
          <a:prstGeom prst="rect">
            <a:avLst/>
          </a:prstGeom>
        </p:spPr>
        <p:txBody>
          <a:bodyPr wrap="square">
            <a:spAutoFit/>
          </a:bodyPr>
          <a:lstStyle/>
          <a:p>
            <a:pPr marL="179388" lvl="0" indent="-179388"/>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処遇改善加算と異なる取組</a:t>
            </a:r>
            <a:r>
              <a:rPr lang="ja-JP" altLang="en-US" sz="1200" dirty="0">
                <a:solidFill>
                  <a:prstClr val="black"/>
                </a:solidFill>
                <a:latin typeface="Meiryo UI" panose="020B0604030504040204" pitchFamily="50" charset="-128"/>
                <a:ea typeface="Meiryo UI" panose="020B0604030504040204" pitchFamily="50" charset="-128"/>
              </a:rPr>
              <a:t>を行うことまでは求めていない</a:t>
            </a:r>
            <a:r>
              <a:rPr lang="ja-JP" altLang="en-US" sz="1200" dirty="0" smtClean="0">
                <a:solidFill>
                  <a:prstClr val="black"/>
                </a:solidFill>
                <a:latin typeface="Meiryo UI" panose="020B0604030504040204" pitchFamily="50" charset="-128"/>
                <a:ea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4580792" y="4204826"/>
            <a:ext cx="4383695" cy="1600438"/>
          </a:xfrm>
          <a:prstGeom prst="rect">
            <a:avLst/>
          </a:prstGeom>
        </p:spPr>
        <p:txBody>
          <a:bodyPr wrap="square">
            <a:spAutoFit/>
          </a:bodyPr>
          <a:lstStyle/>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以下の内容について</a:t>
            </a:r>
            <a:r>
              <a:rPr lang="ja-JP" altLang="en-US" sz="1400" dirty="0" smtClean="0">
                <a:latin typeface="Meiryo UI" panose="020B0604030504040204" pitchFamily="50" charset="-128"/>
                <a:ea typeface="Meiryo UI" panose="020B0604030504040204" pitchFamily="50" charset="-128"/>
              </a:rPr>
              <a:t>、障害福祉サービス</a:t>
            </a:r>
            <a:r>
              <a:rPr lang="ja-JP" altLang="en-US" sz="1400" dirty="0">
                <a:latin typeface="Meiryo UI" panose="020B0604030504040204" pitchFamily="50" charset="-128"/>
                <a:ea typeface="Meiryo UI" panose="020B0604030504040204" pitchFamily="50" charset="-128"/>
              </a:rPr>
              <a:t>情報公表制度を活用し、公表していること</a:t>
            </a:r>
          </a:p>
          <a:p>
            <a:pPr marL="93663"/>
            <a:r>
              <a:rPr lang="ja-JP" altLang="en-US" sz="1400" dirty="0">
                <a:latin typeface="Meiryo UI" panose="020B0604030504040204" pitchFamily="50" charset="-128"/>
                <a:ea typeface="Meiryo UI" panose="020B0604030504040204" pitchFamily="50" charset="-128"/>
              </a:rPr>
              <a:t>・　処遇改善に関する加算</a:t>
            </a:r>
            <a:r>
              <a:rPr lang="ja-JP" altLang="en-US" sz="1400" dirty="0" smtClean="0">
                <a:latin typeface="Meiryo UI" panose="020B0604030504040204" pitchFamily="50" charset="-128"/>
                <a:ea typeface="Meiryo UI" panose="020B0604030504040204" pitchFamily="50" charset="-128"/>
              </a:rPr>
              <a:t>の算定状況</a:t>
            </a:r>
            <a:endParaRPr lang="ja-JP" altLang="en-US" sz="1400" dirty="0">
              <a:latin typeface="Meiryo UI" panose="020B0604030504040204" pitchFamily="50" charset="-128"/>
              <a:ea typeface="Meiryo UI" panose="020B0604030504040204" pitchFamily="50" charset="-128"/>
            </a:endParaRPr>
          </a:p>
          <a:p>
            <a:pPr marL="93663"/>
            <a:r>
              <a:rPr lang="ja-JP" altLang="en-US" sz="1400" dirty="0">
                <a:latin typeface="Meiryo UI" panose="020B0604030504040204" pitchFamily="50" charset="-128"/>
                <a:ea typeface="Meiryo UI" panose="020B0604030504040204" pitchFamily="50" charset="-128"/>
              </a:rPr>
              <a:t>・　賃金以外の処遇改善に関する具体的な取組内容</a:t>
            </a:r>
            <a:endParaRPr lang="en-US" altLang="ja-JP" sz="1400" dirty="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原則は、情報公表システムでの公表だが、事業所の</a:t>
            </a:r>
            <a:r>
              <a:rPr lang="ja-JP" altLang="en-US" sz="1400" dirty="0">
                <a:latin typeface="Meiryo UI" panose="020B0604030504040204" pitchFamily="50" charset="-128"/>
                <a:ea typeface="Meiryo UI" panose="020B0604030504040204" pitchFamily="50" charset="-128"/>
              </a:rPr>
              <a:t>ホームページがある場合は、そのホームページでの公表</a:t>
            </a:r>
            <a:r>
              <a:rPr lang="ja-JP" altLang="en-US" sz="1400" dirty="0" smtClean="0">
                <a:latin typeface="Meiryo UI" panose="020B0604030504040204" pitchFamily="50" charset="-128"/>
                <a:ea typeface="Meiryo UI" panose="020B0604030504040204" pitchFamily="50" charset="-128"/>
              </a:rPr>
              <a:t>も</a:t>
            </a:r>
            <a:r>
              <a:rPr lang="en-US" altLang="ja-JP" sz="1400" dirty="0" smtClean="0">
                <a:latin typeface="Meiryo UI" panose="020B0604030504040204" pitchFamily="50" charset="-128"/>
                <a:ea typeface="Meiryo UI" panose="020B0604030504040204" pitchFamily="50" charset="-128"/>
              </a:rPr>
              <a:t>OK</a:t>
            </a:r>
            <a:endParaRPr lang="en-US" altLang="ja-JP" sz="1400"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379828" y="2638135"/>
            <a:ext cx="350809" cy="584775"/>
          </a:xfrm>
          <a:prstGeom prst="rect">
            <a:avLst/>
          </a:prstGeom>
          <a:noFill/>
        </p:spPr>
        <p:txBody>
          <a:bodyPr wrap="square" rtlCol="0">
            <a:spAutoFit/>
          </a:bodyPr>
          <a:lstStyle/>
          <a:p>
            <a:r>
              <a:rPr kumimoji="1" lang="ja-JP" altLang="en-US" sz="3200" b="1" dirty="0" smtClean="0">
                <a:solidFill>
                  <a:schemeClr val="bg1"/>
                </a:solidFill>
                <a:latin typeface="Meiryo UI" panose="020B0604030504040204" pitchFamily="50" charset="-128"/>
                <a:ea typeface="Meiryo UI" panose="020B0604030504040204" pitchFamily="50" charset="-128"/>
              </a:rPr>
              <a:t>２</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3" name="片側の 2 つの角を丸めた四角形 32"/>
          <p:cNvSpPr/>
          <p:nvPr/>
        </p:nvSpPr>
        <p:spPr>
          <a:xfrm rot="16200000">
            <a:off x="144000" y="728740"/>
            <a:ext cx="936104"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片側の 2 つの角を丸めた四角形 33"/>
          <p:cNvSpPr/>
          <p:nvPr/>
        </p:nvSpPr>
        <p:spPr>
          <a:xfrm rot="16200000">
            <a:off x="-467872" y="2492809"/>
            <a:ext cx="223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片側の 2 つの角を丸めた四角形 34"/>
          <p:cNvSpPr/>
          <p:nvPr/>
        </p:nvSpPr>
        <p:spPr>
          <a:xfrm rot="16200000">
            <a:off x="-288000" y="4653280"/>
            <a:ext cx="187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328430" y="4810891"/>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３</a:t>
            </a:r>
          </a:p>
        </p:txBody>
      </p:sp>
      <p:sp>
        <p:nvSpPr>
          <p:cNvPr id="46" name="テキスト ボックス 45"/>
          <p:cNvSpPr txBox="1"/>
          <p:nvPr/>
        </p:nvSpPr>
        <p:spPr>
          <a:xfrm>
            <a:off x="314901" y="4596161"/>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8" name="テキスト ボックス 37"/>
          <p:cNvSpPr txBox="1"/>
          <p:nvPr/>
        </p:nvSpPr>
        <p:spPr>
          <a:xfrm>
            <a:off x="350734" y="741387"/>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9" name="テキスト ボックス 38"/>
          <p:cNvSpPr txBox="1"/>
          <p:nvPr/>
        </p:nvSpPr>
        <p:spPr>
          <a:xfrm>
            <a:off x="328042" y="2315644"/>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1" name="テキスト ボックス 30"/>
          <p:cNvSpPr txBox="1"/>
          <p:nvPr/>
        </p:nvSpPr>
        <p:spPr>
          <a:xfrm>
            <a:off x="448839" y="919574"/>
            <a:ext cx="350809" cy="584775"/>
          </a:xfrm>
          <a:prstGeom prst="rect">
            <a:avLst/>
          </a:prstGeom>
          <a:noFill/>
        </p:spPr>
        <p:txBody>
          <a:bodyPr wrap="square" rtlCol="0">
            <a:spAutoFit/>
          </a:bodyPr>
          <a:lstStyle/>
          <a:p>
            <a:r>
              <a:rPr kumimoji="1" lang="en-US" altLang="ja-JP" sz="3200" b="1" dirty="0">
                <a:solidFill>
                  <a:schemeClr val="bg1"/>
                </a:solidFill>
                <a:latin typeface="Meiryo UI" panose="020B0604030504040204" pitchFamily="50" charset="-128"/>
                <a:ea typeface="Meiryo UI" panose="020B0604030504040204" pitchFamily="50" charset="-128"/>
              </a:rPr>
              <a:t>1</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341571" y="2530374"/>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a:t>
            </a:fld>
            <a:endParaRPr kumimoji="1" lang="ja-JP" altLang="en-US"/>
          </a:p>
        </p:txBody>
      </p:sp>
    </p:spTree>
    <p:extLst>
      <p:ext uri="{BB962C8B-B14F-4D97-AF65-F5344CB8AC3E}">
        <p14:creationId xmlns:p14="http://schemas.microsoft.com/office/powerpoint/2010/main" val="395493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368312" y="2564904"/>
            <a:ext cx="4334125" cy="1245664"/>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5577" y="692696"/>
            <a:ext cx="8494573" cy="1016465"/>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383" y="848621"/>
            <a:ext cx="599812" cy="599812"/>
          </a:xfrm>
          <a:prstGeom prst="rect">
            <a:avLst/>
          </a:prstGeom>
        </p:spPr>
      </p:pic>
      <p:sp>
        <p:nvSpPr>
          <p:cNvPr id="10" name="正方形/長方形 9"/>
          <p:cNvSpPr/>
          <p:nvPr/>
        </p:nvSpPr>
        <p:spPr>
          <a:xfrm>
            <a:off x="1270635" y="777990"/>
            <a:ext cx="7704981"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特定処遇</a:t>
            </a:r>
            <a:r>
              <a:rPr lang="ja-JP" altLang="en-US" sz="1600" dirty="0">
                <a:latin typeface="Meiryo UI" panose="020B0604030504040204" pitchFamily="50" charset="-128"/>
                <a:ea typeface="Meiryo UI" panose="020B0604030504040204" pitchFamily="50" charset="-128"/>
              </a:rPr>
              <a:t>改善</a:t>
            </a:r>
            <a:r>
              <a:rPr lang="ja-JP" altLang="en-US" sz="1600" dirty="0" smtClean="0">
                <a:latin typeface="Meiryo UI" panose="020B0604030504040204" pitchFamily="50" charset="-128"/>
                <a:ea typeface="Meiryo UI" panose="020B0604030504040204" pitchFamily="50" charset="-128"/>
              </a:rPr>
              <a:t>加算の区分</a:t>
            </a:r>
            <a:r>
              <a:rPr lang="ja-JP" altLang="en-US" sz="1600" dirty="0">
                <a:latin typeface="Meiryo UI" panose="020B0604030504040204" pitchFamily="50" charset="-128"/>
                <a:ea typeface="Meiryo UI" panose="020B0604030504040204" pitchFamily="50" charset="-128"/>
              </a:rPr>
              <a:t>は、</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と</a:t>
            </a:r>
            <a:r>
              <a:rPr lang="en-US" altLang="ja-JP" sz="1600" dirty="0">
                <a:latin typeface="Meiryo UI" panose="020B0604030504040204" pitchFamily="50" charset="-128"/>
                <a:ea typeface="Meiryo UI" panose="020B0604030504040204" pitchFamily="50" charset="-128"/>
              </a:rPr>
              <a:t>Ⅱ</a:t>
            </a:r>
            <a:r>
              <a:rPr lang="ja-JP" altLang="en-US" sz="1600" dirty="0">
                <a:latin typeface="Meiryo UI" panose="020B0604030504040204" pitchFamily="50" charset="-128"/>
                <a:ea typeface="Meiryo UI" panose="020B0604030504040204" pitchFamily="50" charset="-128"/>
              </a:rPr>
              <a:t>の２区分。</a:t>
            </a:r>
          </a:p>
          <a:p>
            <a:r>
              <a:rPr lang="en-US" altLang="ja-JP" sz="1600" dirty="0" smtClean="0">
                <a:latin typeface="Meiryo UI" panose="020B0604030504040204" pitchFamily="50" charset="-128"/>
                <a:ea typeface="Meiryo UI" panose="020B0604030504040204" pitchFamily="50" charset="-128"/>
              </a:rPr>
              <a:t>Ⅰ</a:t>
            </a:r>
            <a:r>
              <a:rPr lang="ja-JP" altLang="en-US" sz="1600" dirty="0" smtClean="0">
                <a:latin typeface="Meiryo UI" panose="020B0604030504040204" pitchFamily="50" charset="-128"/>
                <a:ea typeface="Meiryo UI" panose="020B0604030504040204" pitchFamily="50" charset="-128"/>
              </a:rPr>
              <a:t>は、「配置等要件、現行加算要件、職場環境等要件及び見える化要件」の全てを満たす場合、算定可能。</a:t>
            </a:r>
            <a:endParaRPr lang="ja-JP" altLang="en-US" sz="1600" dirty="0">
              <a:latin typeface="Meiryo UI" panose="020B0604030504040204" pitchFamily="50" charset="-128"/>
              <a:ea typeface="Meiryo UI" panose="020B0604030504040204" pitchFamily="50" charset="-128"/>
            </a:endParaRPr>
          </a:p>
        </p:txBody>
      </p:sp>
      <p:sp>
        <p:nvSpPr>
          <p:cNvPr id="11" name="正方形/長方形 10"/>
          <p:cNvSpPr/>
          <p:nvPr/>
        </p:nvSpPr>
        <p:spPr>
          <a:xfrm>
            <a:off x="7549396" y="3861426"/>
            <a:ext cx="1188000" cy="764954"/>
          </a:xfrm>
          <a:prstGeom prst="rect">
            <a:avLst/>
          </a:prstGeom>
          <a:solidFill>
            <a:schemeClr val="bg1">
              <a:lumMod val="8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45702" rIns="72000"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 name="正方形/長方形 11"/>
          <p:cNvSpPr/>
          <p:nvPr/>
        </p:nvSpPr>
        <p:spPr>
          <a:xfrm>
            <a:off x="6360751" y="3485234"/>
            <a:ext cx="1188000" cy="1141146"/>
          </a:xfrm>
          <a:prstGeom prst="rect">
            <a:avLst/>
          </a:prstGeom>
          <a:solidFill>
            <a:schemeClr val="accent1">
              <a:lumMod val="40000"/>
              <a:lumOff val="6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223078" y="3079090"/>
            <a:ext cx="1188000" cy="1547290"/>
          </a:xfrm>
          <a:prstGeom prst="rect">
            <a:avLst/>
          </a:prstGeom>
          <a:solidFill>
            <a:schemeClr val="accent1">
              <a:lumMod val="60000"/>
              <a:lumOff val="4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正方形/長方形 13"/>
          <p:cNvSpPr/>
          <p:nvPr/>
        </p:nvSpPr>
        <p:spPr>
          <a:xfrm>
            <a:off x="5034454"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 name="正方形/長方形 14"/>
          <p:cNvSpPr/>
          <p:nvPr/>
        </p:nvSpPr>
        <p:spPr>
          <a:xfrm>
            <a:off x="6196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 name="正方形/長方形 15"/>
          <p:cNvSpPr/>
          <p:nvPr/>
        </p:nvSpPr>
        <p:spPr>
          <a:xfrm>
            <a:off x="7384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1.5</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正方形/長方形 16"/>
          <p:cNvSpPr/>
          <p:nvPr/>
        </p:nvSpPr>
        <p:spPr>
          <a:xfrm>
            <a:off x="6946330" y="2117532"/>
            <a:ext cx="1765472" cy="505463"/>
          </a:xfrm>
          <a:prstGeom prst="rect">
            <a:avLst/>
          </a:prstGeom>
          <a:solidFill>
            <a:srgbClr val="F3B3B3"/>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p:cNvSpPr/>
          <p:nvPr/>
        </p:nvSpPr>
        <p:spPr>
          <a:xfrm>
            <a:off x="5223079" y="1757492"/>
            <a:ext cx="1723251" cy="853054"/>
          </a:xfrm>
          <a:prstGeom prst="rect">
            <a:avLst/>
          </a:prstGeom>
          <a:solidFill>
            <a:srgbClr val="EB8686"/>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220072" y="2160942"/>
            <a:ext cx="1728192"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Ⅰ</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020272" y="2160000"/>
            <a:ext cx="1656184"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Ⅱ</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5" name="加算 24"/>
          <p:cNvSpPr/>
          <p:nvPr/>
        </p:nvSpPr>
        <p:spPr bwMode="auto">
          <a:xfrm>
            <a:off x="6733546" y="2743862"/>
            <a:ext cx="442409" cy="399133"/>
          </a:xfrm>
          <a:prstGeom prst="mathPlus">
            <a:avLst/>
          </a:prstGeom>
          <a:solidFill>
            <a:schemeClr val="bg1">
              <a:lumMod val="65000"/>
            </a:schemeClr>
          </a:solidFill>
          <a:ln w="12700" algn="ctr">
            <a:noFill/>
            <a:miter lim="800000"/>
            <a:headEnd/>
            <a:tailEnd/>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205009" y="3886530"/>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(Ⅰ)</a:t>
            </a:r>
            <a:endParaRPr kumimoji="1" lang="ja-JP" altLang="en-US" sz="16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6334261"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(Ⅱ)</a:t>
            </a:r>
            <a:endParaRPr kumimoji="1" lang="ja-JP" altLang="en-US" sz="16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7532560"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(Ⅲ)</a:t>
            </a:r>
            <a:endParaRPr kumimoji="1" lang="ja-JP" altLang="en-US" sz="16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205010" y="1757492"/>
            <a:ext cx="1741320" cy="853053"/>
          </a:xfrm>
          <a:prstGeom prst="rect">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二等辺三角形 29"/>
          <p:cNvSpPr/>
          <p:nvPr/>
        </p:nvSpPr>
        <p:spPr>
          <a:xfrm rot="5400000">
            <a:off x="4699544" y="2059795"/>
            <a:ext cx="386297" cy="303283"/>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正方形/長方形 31"/>
          <p:cNvSpPr/>
          <p:nvPr/>
        </p:nvSpPr>
        <p:spPr>
          <a:xfrm>
            <a:off x="368312" y="1822577"/>
            <a:ext cx="4117275" cy="738664"/>
          </a:xfrm>
          <a:prstGeom prst="rect">
            <a:avLst/>
          </a:prstGeom>
        </p:spPr>
        <p:txBody>
          <a:bodyPr wrap="square">
            <a:spAutoFit/>
          </a:bodyPr>
          <a:lstStyle/>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区分（</a:t>
            </a:r>
            <a:r>
              <a:rPr lang="en-US" altLang="ja-JP" sz="1400" dirty="0" smtClean="0">
                <a:solidFill>
                  <a:prstClr val="black"/>
                </a:solidFill>
                <a:latin typeface="Meiryo UI" panose="020B0604030504040204" pitchFamily="50" charset="-128"/>
                <a:ea typeface="Meiryo UI" panose="020B0604030504040204" pitchFamily="50" charset="-128"/>
              </a:rPr>
              <a:t>Ⅰ</a:t>
            </a:r>
            <a:r>
              <a:rPr lang="ja-JP" altLang="en-US" sz="1400" dirty="0" smtClean="0">
                <a:solidFill>
                  <a:prstClr val="black"/>
                </a:solidFill>
                <a:latin typeface="Meiryo UI" panose="020B0604030504040204" pitchFamily="50" charset="-128"/>
                <a:ea typeface="Meiryo UI" panose="020B0604030504040204" pitchFamily="50" charset="-128"/>
              </a:rPr>
              <a:t>）は、「配置等要件、現行加算要件、職場</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環境等要件及び見える化要件」の全てを満たす場合、</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算定可能。</a:t>
            </a:r>
            <a:endParaRPr lang="en-US" altLang="ja-JP" sz="1400" dirty="0" smtClean="0">
              <a:solidFill>
                <a:prstClr val="black"/>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91028" y="2607143"/>
            <a:ext cx="4424988" cy="1215717"/>
          </a:xfrm>
          <a:prstGeom prst="rect">
            <a:avLst/>
          </a:prstGeom>
        </p:spPr>
        <p:txBody>
          <a:bodyPr wrap="square">
            <a:spAutoFit/>
          </a:bodyPr>
          <a:lstStyle/>
          <a:p>
            <a:pPr marL="177800" lvl="0" indent="3175">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配置</a:t>
            </a:r>
            <a:r>
              <a:rPr lang="ja-JP" altLang="en-US" sz="1200" dirty="0">
                <a:solidFill>
                  <a:prstClr val="black"/>
                </a:solidFill>
                <a:latin typeface="Meiryo UI" panose="020B0604030504040204" pitchFamily="50" charset="-128"/>
                <a:ea typeface="Meiryo UI" panose="020B0604030504040204" pitchFamily="50" charset="-128"/>
              </a:rPr>
              <a:t>等</a:t>
            </a:r>
            <a:r>
              <a:rPr lang="ja-JP" altLang="en-US" sz="1200" dirty="0" smtClean="0">
                <a:solidFill>
                  <a:prstClr val="black"/>
                </a:solidFill>
                <a:latin typeface="Meiryo UI" panose="020B0604030504040204" pitchFamily="50" charset="-128"/>
                <a:ea typeface="Meiryo UI" panose="020B0604030504040204" pitchFamily="50" charset="-128"/>
              </a:rPr>
              <a:t>要件</a:t>
            </a:r>
            <a:endParaRPr lang="en-US" altLang="ja-JP" sz="12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ja-JP" altLang="en-US" sz="1200" dirty="0" smtClean="0">
                <a:solidFill>
                  <a:prstClr val="black"/>
                </a:solidFill>
                <a:latin typeface="Meiryo UI" panose="020B0604030504040204" pitchFamily="50" charset="-128"/>
                <a:ea typeface="Meiryo UI" panose="020B0604030504040204" pitchFamily="50" charset="-128"/>
              </a:rPr>
              <a:t>福祉</a:t>
            </a:r>
            <a:r>
              <a:rPr lang="ja-JP" altLang="en-US" sz="1200" dirty="0">
                <a:solidFill>
                  <a:prstClr val="black"/>
                </a:solidFill>
                <a:latin typeface="Meiryo UI" panose="020B0604030504040204" pitchFamily="50" charset="-128"/>
                <a:ea typeface="Meiryo UI" panose="020B0604030504040204" pitchFamily="50" charset="-128"/>
              </a:rPr>
              <a:t>専門職員配置等加算（居宅介護、重度訪問介護、同行援護、行動援護にあたっては特定事業所加算）を算定していること。</a:t>
            </a:r>
            <a:endParaRPr lang="en-US" altLang="ja-JP" sz="1200" dirty="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重度障害者等包括支援、施設入所支援</a:t>
            </a:r>
            <a:r>
              <a:rPr lang="ja-JP" altLang="en-US" sz="900" dirty="0" smtClean="0">
                <a:solidFill>
                  <a:prstClr val="black"/>
                </a:solidFill>
                <a:latin typeface="Meiryo UI" panose="020B0604030504040204" pitchFamily="50" charset="-128"/>
                <a:ea typeface="Meiryo UI" panose="020B0604030504040204" pitchFamily="50" charset="-128"/>
              </a:rPr>
              <a:t>、短期入所、居宅</a:t>
            </a:r>
            <a:r>
              <a:rPr lang="ja-JP" altLang="en-US" sz="900" dirty="0">
                <a:solidFill>
                  <a:prstClr val="black"/>
                </a:solidFill>
                <a:latin typeface="Meiryo UI" panose="020B0604030504040204" pitchFamily="50" charset="-128"/>
                <a:ea typeface="Meiryo UI" panose="020B0604030504040204" pitchFamily="50" charset="-128"/>
              </a:rPr>
              <a:t>訪問型児童発達支援、保育所等訪問支援にあたっては、配置等要件がない</a:t>
            </a:r>
            <a:r>
              <a:rPr lang="ja-JP" altLang="en-US" sz="900" dirty="0" smtClean="0">
                <a:solidFill>
                  <a:prstClr val="black"/>
                </a:solidFill>
                <a:latin typeface="Meiryo UI" panose="020B0604030504040204" pitchFamily="50" charset="-128"/>
                <a:ea typeface="Meiryo UI" panose="020B0604030504040204" pitchFamily="50" charset="-128"/>
              </a:rPr>
              <a:t>ため、加算</a:t>
            </a:r>
            <a:r>
              <a:rPr lang="ja-JP" altLang="en-US" sz="900" dirty="0">
                <a:solidFill>
                  <a:prstClr val="black"/>
                </a:solidFill>
                <a:latin typeface="Meiryo UI" panose="020B0604030504040204" pitchFamily="50" charset="-128"/>
                <a:ea typeface="Meiryo UI" panose="020B0604030504040204" pitchFamily="50" charset="-128"/>
              </a:rPr>
              <a:t>区分は</a:t>
            </a:r>
            <a:r>
              <a:rPr lang="ja-JP" altLang="en-US" sz="900" dirty="0" smtClean="0">
                <a:solidFill>
                  <a:prstClr val="black"/>
                </a:solidFill>
                <a:latin typeface="Meiryo UI" panose="020B0604030504040204" pitchFamily="50" charset="-128"/>
                <a:ea typeface="Meiryo UI" panose="020B0604030504040204" pitchFamily="50" charset="-128"/>
              </a:rPr>
              <a:t>一つ（区分なし）となる</a:t>
            </a:r>
            <a:endParaRPr lang="en-US" altLang="ja-JP" sz="900" dirty="0">
              <a:solidFill>
                <a:prstClr val="black"/>
              </a:solidFill>
              <a:latin typeface="Meiryo UI" panose="020B0604030504040204" pitchFamily="50" charset="-128"/>
              <a:ea typeface="Meiryo UI" panose="020B0604030504040204" pitchFamily="50" charset="-128"/>
            </a:endParaRPr>
          </a:p>
        </p:txBody>
      </p:sp>
      <p:cxnSp>
        <p:nvCxnSpPr>
          <p:cNvPr id="39" name="直線コネクタ 38"/>
          <p:cNvCxnSpPr/>
          <p:nvPr/>
        </p:nvCxnSpPr>
        <p:spPr>
          <a:xfrm>
            <a:off x="5223078" y="4807282"/>
            <a:ext cx="351431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6018646" y="4928149"/>
            <a:ext cx="1872208"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現行の加算区分</a:t>
            </a:r>
          </a:p>
        </p:txBody>
      </p:sp>
      <p:sp>
        <p:nvSpPr>
          <p:cNvPr id="41" name="メモ 40"/>
          <p:cNvSpPr/>
          <p:nvPr/>
        </p:nvSpPr>
        <p:spPr>
          <a:xfrm>
            <a:off x="325577" y="3987169"/>
            <a:ext cx="4376860" cy="1881960"/>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401693" y="4091942"/>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留意点：年度途中での変更の届出</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445986" y="4415255"/>
            <a:ext cx="4039602" cy="1092607"/>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配置等要件に関する適合状況に変更があり、</a:t>
            </a:r>
            <a:r>
              <a:rPr lang="ja-JP" altLang="en-US" sz="1200" dirty="0" smtClean="0">
                <a:solidFill>
                  <a:prstClr val="black"/>
                </a:solidFill>
                <a:latin typeface="Meiryo UI" panose="020B0604030504040204" pitchFamily="50" charset="-128"/>
                <a:ea typeface="Meiryo UI" panose="020B0604030504040204" pitchFamily="50" charset="-128"/>
              </a:rPr>
              <a:t>該当する加算区分に変更が生じる場合には、届出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a:p>
            <a:pPr marL="179388" lvl="0" indent="-179388">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喀痰吸引</a:t>
            </a:r>
            <a:r>
              <a:rPr lang="ja-JP" altLang="en-US" sz="1200" dirty="0">
                <a:solidFill>
                  <a:prstClr val="black"/>
                </a:solidFill>
                <a:latin typeface="Meiryo UI" panose="020B0604030504040204" pitchFamily="50" charset="-128"/>
                <a:ea typeface="Meiryo UI" panose="020B0604030504040204" pitchFamily="50" charset="-128"/>
              </a:rPr>
              <a:t>を必要とする利用者割合についての要件などを満たせないことで</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u="sng" dirty="0" smtClean="0">
                <a:solidFill>
                  <a:prstClr val="black"/>
                </a:solidFill>
                <a:latin typeface="Meiryo UI" panose="020B0604030504040204" pitchFamily="50" charset="-128"/>
                <a:ea typeface="Meiryo UI" panose="020B0604030504040204" pitchFamily="50" charset="-128"/>
              </a:rPr>
              <a:t>特定事業所加算を算定できない状況が、</a:t>
            </a:r>
            <a:r>
              <a:rPr lang="ja-JP" altLang="en-US" sz="1200" u="sng" dirty="0">
                <a:solidFill>
                  <a:prstClr val="black"/>
                </a:solidFill>
                <a:latin typeface="Meiryo UI" panose="020B0604030504040204" pitchFamily="50" charset="-128"/>
                <a:ea typeface="Meiryo UI" panose="020B0604030504040204" pitchFamily="50" charset="-128"/>
              </a:rPr>
              <a:t>３ヶ月を超えて常態化した場合は届出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a:t>
            </a:fld>
            <a:endParaRPr kumimoji="1" lang="ja-JP" altLang="en-US"/>
          </a:p>
        </p:txBody>
      </p:sp>
    </p:spTree>
    <p:extLst>
      <p:ext uri="{BB962C8B-B14F-4D97-AF65-F5344CB8AC3E}">
        <p14:creationId xmlns:p14="http://schemas.microsoft.com/office/powerpoint/2010/main" val="273975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　</a:t>
            </a:r>
            <a:r>
              <a:rPr lang="en-US" altLang="ja-JP" b="1" dirty="0">
                <a:solidFill>
                  <a:schemeClr val="bg1"/>
                </a:solidFill>
                <a:latin typeface="Meiryo UI" panose="020B0604030504040204" pitchFamily="50" charset="-128"/>
                <a:ea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rPr>
              <a:t>（参考）加算率</a:t>
            </a: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1119820472"/>
              </p:ext>
            </p:extLst>
          </p:nvPr>
        </p:nvGraphicFramePr>
        <p:xfrm>
          <a:off x="323849" y="6100192"/>
          <a:ext cx="8495981" cy="713184"/>
        </p:xfrm>
        <a:graphic>
          <a:graphicData uri="http://schemas.openxmlformats.org/drawingml/2006/table">
            <a:tbl>
              <a:tblPr firstRow="1" bandRow="1">
                <a:tableStyleId>{5C22544A-7EE6-4342-B048-85BDC9FD1C3A}</a:tableStyleId>
              </a:tblPr>
              <a:tblGrid>
                <a:gridCol w="5112247">
                  <a:extLst>
                    <a:ext uri="{9D8B030D-6E8A-4147-A177-3AD203B41FA5}">
                      <a16:colId xmlns:a16="http://schemas.microsoft.com/office/drawing/2014/main" val="20000"/>
                    </a:ext>
                  </a:extLst>
                </a:gridCol>
                <a:gridCol w="3383734">
                  <a:extLst>
                    <a:ext uri="{9D8B030D-6E8A-4147-A177-3AD203B41FA5}">
                      <a16:colId xmlns:a16="http://schemas.microsoft.com/office/drawing/2014/main" val="20001"/>
                    </a:ext>
                  </a:extLst>
                </a:gridCol>
              </a:tblGrid>
              <a:tr h="251553">
                <a:tc>
                  <a:txBody>
                    <a:bodyPr/>
                    <a:lstStyle/>
                    <a:p>
                      <a:pPr algn="ctr" hangingPunct="0">
                        <a:spcAft>
                          <a:spcPts val="0"/>
                        </a:spcAft>
                      </a:pPr>
                      <a:r>
                        <a:rPr lang="ja-JP" sz="1200" b="0" spc="-40" dirty="0" smtClean="0">
                          <a:solidFill>
                            <a:schemeClr val="bg1"/>
                          </a:solidFill>
                          <a:effectLst/>
                          <a:latin typeface="Meiryo UI" panose="020B0604030504040204" pitchFamily="50" charset="-128"/>
                          <a:ea typeface="Meiryo UI" panose="020B0604030504040204" pitchFamily="50" charset="-128"/>
                          <a:cs typeface="Century"/>
                        </a:rPr>
                        <a:t>サービス区分</a:t>
                      </a:r>
                      <a:endParaRPr lang="ja-JP" sz="12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tc>
                  <a:txBody>
                    <a:bodyPr/>
                    <a:lstStyle/>
                    <a:p>
                      <a:pPr marL="19685" indent="-19685" algn="ctr" hangingPunct="0">
                        <a:spcAft>
                          <a:spcPts val="0"/>
                        </a:spcAft>
                      </a:pPr>
                      <a:r>
                        <a:rPr lang="ja-JP" sz="1200" b="0" spc="-40" dirty="0">
                          <a:solidFill>
                            <a:schemeClr val="bg1"/>
                          </a:solidFill>
                          <a:effectLst/>
                          <a:latin typeface="Meiryo UI" panose="020B0604030504040204" pitchFamily="50" charset="-128"/>
                          <a:ea typeface="Meiryo UI" panose="020B0604030504040204" pitchFamily="50" charset="-128"/>
                          <a:cs typeface="Century"/>
                        </a:rPr>
                        <a:t>加算率</a:t>
                      </a:r>
                      <a:endParaRPr lang="ja-JP" sz="12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extLst>
                  <a:ext uri="{0D108BD9-81ED-4DB2-BD59-A6C34878D82A}">
                    <a16:rowId xmlns:a16="http://schemas.microsoft.com/office/drawing/2014/main" val="10000"/>
                  </a:ext>
                </a:extLst>
              </a:tr>
              <a:tr h="461631">
                <a:tc>
                  <a:txBody>
                    <a:bodyPr/>
                    <a:lstStyle/>
                    <a:p>
                      <a:pPr algn="just" hangingPunct="0">
                        <a:spcAft>
                          <a:spcPts val="0"/>
                        </a:spcAft>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就労定着支援、自立生活援助、計画相談支援、障害児相談支援、地域相談支援（移行）、地域相談支援（定着）</a:t>
                      </a:r>
                      <a:endParaRPr lang="ja-JP" sz="12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hangingPunct="0">
                        <a:spcAft>
                          <a:spcPts val="0"/>
                        </a:spcAft>
                      </a:pPr>
                      <a:r>
                        <a:rPr lang="ja-JP" sz="1200" spc="-40" dirty="0">
                          <a:solidFill>
                            <a:srgbClr val="000000"/>
                          </a:solidFill>
                          <a:effectLst/>
                          <a:latin typeface="Meiryo UI" panose="020B0604030504040204" pitchFamily="50" charset="-128"/>
                          <a:ea typeface="Meiryo UI" panose="020B0604030504040204" pitchFamily="50" charset="-128"/>
                          <a:cs typeface="Century"/>
                        </a:rPr>
                        <a:t>０％</a:t>
                      </a:r>
                      <a:endParaRPr lang="ja-JP" sz="12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323528" y="5792415"/>
            <a:ext cx="2385589" cy="307777"/>
          </a:xfrm>
          <a:prstGeom prst="rect">
            <a:avLst/>
          </a:prstGeom>
          <a:noFill/>
        </p:spPr>
        <p:txBody>
          <a:bodyPr wrap="none" rtlCol="0">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２．</a:t>
            </a:r>
            <a:r>
              <a:rPr lang="ja-JP" altLang="ja-JP" sz="1400" b="1" dirty="0">
                <a:solidFill>
                  <a:prstClr val="black"/>
                </a:solidFill>
                <a:latin typeface="Meiryo UI" panose="020B0604030504040204" pitchFamily="50" charset="-128"/>
                <a:ea typeface="Meiryo UI" panose="020B0604030504040204" pitchFamily="50" charset="-128"/>
              </a:rPr>
              <a:t>加算算定</a:t>
            </a:r>
            <a:r>
              <a:rPr lang="ja-JP" altLang="en-US" sz="1400" b="1" dirty="0">
                <a:solidFill>
                  <a:prstClr val="black"/>
                </a:solidFill>
                <a:latin typeface="Meiryo UI" panose="020B0604030504040204" pitchFamily="50" charset="-128"/>
                <a:ea typeface="Meiryo UI" panose="020B0604030504040204" pitchFamily="50" charset="-128"/>
              </a:rPr>
              <a:t>非</a:t>
            </a:r>
            <a:r>
              <a:rPr lang="ja-JP" altLang="ja-JP" sz="1400" b="1" dirty="0">
                <a:solidFill>
                  <a:prstClr val="black"/>
                </a:solidFill>
                <a:latin typeface="Meiryo UI" panose="020B0604030504040204" pitchFamily="50" charset="-128"/>
                <a:ea typeface="Meiryo UI" panose="020B0604030504040204" pitchFamily="50" charset="-128"/>
              </a:rPr>
              <a:t>対象サービス</a:t>
            </a:r>
          </a:p>
        </p:txBody>
      </p:sp>
      <p:sp>
        <p:nvSpPr>
          <p:cNvPr id="11" name="正方形/長方形 10"/>
          <p:cNvSpPr/>
          <p:nvPr/>
        </p:nvSpPr>
        <p:spPr>
          <a:xfrm>
            <a:off x="323528" y="476672"/>
            <a:ext cx="2304256" cy="307777"/>
          </a:xfrm>
          <a:prstGeom prst="rect">
            <a:avLst/>
          </a:prstGeom>
        </p:spPr>
        <p:txBody>
          <a:bodyPr wrap="square">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１．</a:t>
            </a:r>
            <a:r>
              <a:rPr lang="ja-JP" altLang="ja-JP" sz="1400" b="1" dirty="0">
                <a:solidFill>
                  <a:prstClr val="black"/>
                </a:solidFill>
                <a:latin typeface="Meiryo UI" panose="020B0604030504040204" pitchFamily="50" charset="-128"/>
                <a:ea typeface="Meiryo UI" panose="020B0604030504040204" pitchFamily="50" charset="-128"/>
              </a:rPr>
              <a:t>加算算定対象サービス</a:t>
            </a:r>
          </a:p>
        </p:txBody>
      </p:sp>
      <p:graphicFrame>
        <p:nvGraphicFramePr>
          <p:cNvPr id="3" name="表 2"/>
          <p:cNvGraphicFramePr>
            <a:graphicFrameLocks noGrp="1"/>
          </p:cNvGraphicFramePr>
          <p:nvPr>
            <p:extLst>
              <p:ext uri="{D42A27DB-BD31-4B8C-83A1-F6EECF244321}">
                <p14:modId xmlns:p14="http://schemas.microsoft.com/office/powerpoint/2010/main" val="544410942"/>
              </p:ext>
            </p:extLst>
          </p:nvPr>
        </p:nvGraphicFramePr>
        <p:xfrm>
          <a:off x="323528" y="784454"/>
          <a:ext cx="8352528" cy="4868635"/>
        </p:xfrm>
        <a:graphic>
          <a:graphicData uri="http://schemas.openxmlformats.org/drawingml/2006/table">
            <a:tbl>
              <a:tblPr bandRow="1">
                <a:tableStyleId>{5C22544A-7EE6-4342-B048-85BDC9FD1C3A}</a:tableStyleId>
              </a:tblPr>
              <a:tblGrid>
                <a:gridCol w="4752528">
                  <a:extLst>
                    <a:ext uri="{9D8B030D-6E8A-4147-A177-3AD203B41FA5}">
                      <a16:colId xmlns:a16="http://schemas.microsoft.com/office/drawing/2014/main" val="3948110480"/>
                    </a:ext>
                  </a:extLst>
                </a:gridCol>
                <a:gridCol w="1800000">
                  <a:extLst>
                    <a:ext uri="{9D8B030D-6E8A-4147-A177-3AD203B41FA5}">
                      <a16:colId xmlns:a16="http://schemas.microsoft.com/office/drawing/2014/main" val="1590265354"/>
                    </a:ext>
                  </a:extLst>
                </a:gridCol>
                <a:gridCol w="1800000">
                  <a:extLst>
                    <a:ext uri="{9D8B030D-6E8A-4147-A177-3AD203B41FA5}">
                      <a16:colId xmlns:a16="http://schemas.microsoft.com/office/drawing/2014/main" val="1794181555"/>
                    </a:ext>
                  </a:extLst>
                </a:gridCol>
              </a:tblGrid>
              <a:tr h="365757">
                <a:tc rowSpan="2">
                  <a:txBody>
                    <a:bodyPr/>
                    <a:lstStyle/>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サービス区分</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solidFill>
                      <a:schemeClr val="accent1">
                        <a:lumMod val="75000"/>
                      </a:schemeClr>
                    </a:solidFill>
                  </a:tcPr>
                </a:tc>
                <a:tc gridSpan="2">
                  <a:txBody>
                    <a:bodyPr/>
                    <a:lstStyle/>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福祉専門職員配置等加算等の</a:t>
                      </a:r>
                    </a:p>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算定状況に応じた加算率</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tc hMerge="1">
                  <a:txBody>
                    <a:bodyPr/>
                    <a:lstStyle/>
                    <a:p>
                      <a:endParaRPr kumimoji="1" lang="ja-JP" altLang="en-US"/>
                    </a:p>
                  </a:txBody>
                  <a:tcPr/>
                </a:tc>
                <a:extLst>
                  <a:ext uri="{0D108BD9-81ED-4DB2-BD59-A6C34878D82A}">
                    <a16:rowId xmlns:a16="http://schemas.microsoft.com/office/drawing/2014/main" val="1517906904"/>
                  </a:ext>
                </a:extLst>
              </a:tr>
              <a:tr h="182878">
                <a:tc vMerge="1">
                  <a:txBody>
                    <a:bodyPr/>
                    <a:lstStyle/>
                    <a:p>
                      <a:endParaRPr kumimoji="1" lang="ja-JP" altLang="en-US"/>
                    </a:p>
                  </a:txBody>
                  <a:tcPr/>
                </a:tc>
                <a:tc>
                  <a:txBody>
                    <a:bodyPr/>
                    <a:lstStyle/>
                    <a:p>
                      <a:pPr algn="ctr" hangingPunct="1">
                        <a:lnSpc>
                          <a:spcPts val="1400"/>
                        </a:lnSpc>
                        <a:spcAft>
                          <a:spcPts val="0"/>
                        </a:spcAft>
                      </a:pPr>
                      <a:r>
                        <a:rPr lang="ja-JP" altLang="en-US" sz="1200" dirty="0" smtClean="0">
                          <a:solidFill>
                            <a:schemeClr val="bg1"/>
                          </a:solidFill>
                          <a:effectLst/>
                          <a:latin typeface="Meiryo UI" panose="020B0604030504040204" pitchFamily="50" charset="-128"/>
                          <a:ea typeface="Meiryo UI" panose="020B0604030504040204" pitchFamily="50" charset="-128"/>
                        </a:rPr>
                        <a:t>区分</a:t>
                      </a:r>
                      <a:r>
                        <a:rPr lang="ja-JP" sz="1200" dirty="0" smtClean="0">
                          <a:solidFill>
                            <a:schemeClr val="bg1"/>
                          </a:solidFill>
                          <a:effectLst/>
                          <a:latin typeface="Meiryo UI" panose="020B0604030504040204" pitchFamily="50" charset="-128"/>
                          <a:ea typeface="Meiryo UI" panose="020B0604030504040204" pitchFamily="50" charset="-128"/>
                        </a:rPr>
                        <a:t>（</a:t>
                      </a:r>
                      <a:r>
                        <a:rPr lang="ja-JP" sz="1200" dirty="0">
                          <a:solidFill>
                            <a:schemeClr val="bg1"/>
                          </a:solidFill>
                          <a:effectLst/>
                          <a:latin typeface="Meiryo UI" panose="020B0604030504040204" pitchFamily="50" charset="-128"/>
                          <a:ea typeface="Meiryo UI" panose="020B0604030504040204" pitchFamily="50" charset="-128"/>
                        </a:rPr>
                        <a:t>Ⅰ）</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tc>
                  <a:txBody>
                    <a:bodyPr/>
                    <a:lstStyle/>
                    <a:p>
                      <a:pPr algn="ctr" hangingPunct="1">
                        <a:lnSpc>
                          <a:spcPts val="1400"/>
                        </a:lnSpc>
                        <a:spcAft>
                          <a:spcPts val="0"/>
                        </a:spcAft>
                      </a:pPr>
                      <a:r>
                        <a:rPr lang="ja-JP" altLang="en-US" sz="1200" dirty="0" smtClean="0">
                          <a:solidFill>
                            <a:schemeClr val="bg1"/>
                          </a:solidFill>
                          <a:effectLst/>
                          <a:latin typeface="Meiryo UI" panose="020B0604030504040204" pitchFamily="50" charset="-128"/>
                          <a:ea typeface="Meiryo UI" panose="020B0604030504040204" pitchFamily="50" charset="-128"/>
                        </a:rPr>
                        <a:t>区分</a:t>
                      </a:r>
                      <a:r>
                        <a:rPr lang="ja-JP" sz="1200" dirty="0" smtClean="0">
                          <a:solidFill>
                            <a:schemeClr val="bg1"/>
                          </a:solidFill>
                          <a:effectLst/>
                          <a:latin typeface="Meiryo UI" panose="020B0604030504040204" pitchFamily="50" charset="-128"/>
                          <a:ea typeface="Meiryo UI" panose="020B0604030504040204" pitchFamily="50" charset="-128"/>
                        </a:rPr>
                        <a:t>（</a:t>
                      </a:r>
                      <a:r>
                        <a:rPr lang="ja-JP" sz="1200" dirty="0">
                          <a:solidFill>
                            <a:schemeClr val="bg1"/>
                          </a:solidFill>
                          <a:effectLst/>
                          <a:latin typeface="Meiryo UI" panose="020B0604030504040204" pitchFamily="50" charset="-128"/>
                          <a:ea typeface="Meiryo UI" panose="020B0604030504040204" pitchFamily="50" charset="-128"/>
                        </a:rPr>
                        <a:t>Ⅱ）</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1763347431"/>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居宅</a:t>
                      </a:r>
                      <a:r>
                        <a:rPr lang="ja-JP" sz="1200" dirty="0" smtClean="0">
                          <a:effectLst/>
                          <a:latin typeface="Meiryo UI" panose="020B0604030504040204" pitchFamily="50" charset="-128"/>
                          <a:ea typeface="Meiryo UI" panose="020B0604030504040204" pitchFamily="50" charset="-128"/>
                        </a:rPr>
                        <a:t>介護</a:t>
                      </a:r>
                      <a:r>
                        <a:rPr lang="ja-JP" altLang="en-US" sz="1200" dirty="0" smtClean="0">
                          <a:effectLst/>
                          <a:latin typeface="Meiryo UI" panose="020B0604030504040204" pitchFamily="50" charset="-128"/>
                          <a:ea typeface="Meiryo UI" panose="020B0604030504040204" pitchFamily="50" charset="-128"/>
                        </a:rPr>
                        <a:t>、重度訪問介護、同行援護、行動援護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７．</a:t>
                      </a:r>
                      <a:r>
                        <a:rPr lang="ja-JP" altLang="en-US" sz="1200" dirty="0" smtClean="0">
                          <a:effectLst/>
                          <a:latin typeface="Meiryo UI" panose="020B0604030504040204" pitchFamily="50" charset="-128"/>
                          <a:ea typeface="Meiryo UI" panose="020B0604030504040204" pitchFamily="50" charset="-128"/>
                        </a:rPr>
                        <a:t>０</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５．</a:t>
                      </a:r>
                      <a:r>
                        <a:rPr lang="ja-JP" altLang="en-US" sz="1200" dirty="0" smtClean="0">
                          <a:effectLst/>
                          <a:latin typeface="Meiryo UI" panose="020B0604030504040204" pitchFamily="50" charset="-128"/>
                          <a:ea typeface="Meiryo UI" panose="020B0604030504040204" pitchFamily="50" charset="-128"/>
                        </a:rPr>
                        <a:t>５</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20069353"/>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重度障害者等包括支援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dirty="0"/>
                    </a:p>
                  </a:txBody>
                  <a:tcPr/>
                </a:tc>
                <a:extLst>
                  <a:ext uri="{0D108BD9-81ED-4DB2-BD59-A6C34878D82A}">
                    <a16:rowId xmlns:a16="http://schemas.microsoft.com/office/drawing/2014/main" val="3001996605"/>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生活介護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a:effectLst/>
                          <a:latin typeface="Meiryo UI" panose="020B0604030504040204" pitchFamily="50" charset="-128"/>
                          <a:ea typeface="Meiryo UI" panose="020B0604030504040204" pitchFamily="50" charset="-128"/>
                        </a:rPr>
                        <a:t>１．４％</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a:effectLst/>
                          <a:latin typeface="Meiryo UI" panose="020B0604030504040204" pitchFamily="50" charset="-128"/>
                          <a:ea typeface="Meiryo UI" panose="020B0604030504040204" pitchFamily="50" charset="-128"/>
                        </a:rPr>
                        <a:t>１．３％</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3925041924"/>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施設入所</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、短期入所</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２</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662558330"/>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療養介護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１．９％</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extLst>
                  <a:ext uri="{0D108BD9-81ED-4DB2-BD59-A6C34878D82A}">
                    <a16:rowId xmlns:a16="http://schemas.microsoft.com/office/drawing/2014/main" val="3049742433"/>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自立訓練（機能</a:t>
                      </a:r>
                      <a:r>
                        <a:rPr lang="ja-JP" sz="1200" dirty="0" smtClean="0">
                          <a:effectLst/>
                          <a:latin typeface="Meiryo UI" panose="020B0604030504040204" pitchFamily="50" charset="-128"/>
                          <a:ea typeface="Meiryo UI" panose="020B0604030504040204" pitchFamily="50" charset="-128"/>
                        </a:rPr>
                        <a:t>訓練</a:t>
                      </a:r>
                      <a:r>
                        <a:rPr lang="ja-JP" altLang="en-US" sz="1200" dirty="0" smtClean="0">
                          <a:effectLst/>
                          <a:latin typeface="Meiryo UI" panose="020B0604030504040204" pitchFamily="50" charset="-128"/>
                          <a:ea typeface="Meiryo UI" panose="020B0604030504040204" pitchFamily="50" charset="-128"/>
                        </a:rPr>
                        <a:t>、生活訓練</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４</a:t>
                      </a:r>
                      <a:r>
                        <a:rPr lang="ja-JP" sz="1200" dirty="0" smtClean="0">
                          <a:effectLst/>
                          <a:latin typeface="Meiryo UI" panose="020B0604030504040204" pitchFamily="50" charset="-128"/>
                          <a:ea typeface="Meiryo UI" panose="020B0604030504040204" pitchFamily="50" charset="-128"/>
                        </a:rPr>
                        <a:t>．０％</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824183388"/>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就労移行</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、就労継続支援（Ａ型、Ｂ型）</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７</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５</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2024187041"/>
                  </a:ext>
                </a:extLst>
              </a:tr>
              <a:tr h="288000">
                <a:tc>
                  <a:txBody>
                    <a:bodyPr/>
                    <a:lstStyle/>
                    <a:p>
                      <a:pPr algn="just" hangingPunct="1">
                        <a:lnSpc>
                          <a:spcPts val="1000"/>
                        </a:lnSpc>
                        <a:spcAft>
                          <a:spcPts val="0"/>
                        </a:spcAft>
                      </a:pPr>
                      <a:r>
                        <a:rPr lang="ja-JP" sz="1200" dirty="0">
                          <a:effectLst/>
                          <a:latin typeface="Meiryo UI" panose="020B0604030504040204" pitchFamily="50" charset="-128"/>
                          <a:ea typeface="Meiryo UI" panose="020B0604030504040204" pitchFamily="50" charset="-128"/>
                        </a:rPr>
                        <a:t>共同生活</a:t>
                      </a:r>
                      <a:r>
                        <a:rPr lang="ja-JP" sz="1200" dirty="0" smtClean="0">
                          <a:effectLst/>
                          <a:latin typeface="Meiryo UI" panose="020B0604030504040204" pitchFamily="50" charset="-128"/>
                          <a:ea typeface="Meiryo UI" panose="020B0604030504040204" pitchFamily="50" charset="-128"/>
                        </a:rPr>
                        <a:t>援助</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９</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4005437465"/>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児童発達</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、医療型児童発達支援、放課後等デイサービス</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０</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16728147"/>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居宅訪問型児童発達</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、保育所等訪問支援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491818762"/>
                  </a:ext>
                </a:extLst>
              </a:tr>
              <a:tr h="288000">
                <a:tc>
                  <a:txBody>
                    <a:bodyPr/>
                    <a:lstStyle/>
                    <a:p>
                      <a:pPr algn="just" hangingPunct="1">
                        <a:lnSpc>
                          <a:spcPts val="1400"/>
                        </a:lnSpc>
                        <a:spcAft>
                          <a:spcPts val="0"/>
                        </a:spcAft>
                      </a:pPr>
                      <a:r>
                        <a:rPr lang="ja-JP" sz="1200" dirty="0" smtClean="0">
                          <a:effectLst/>
                          <a:latin typeface="Meiryo UI" panose="020B0604030504040204" pitchFamily="50" charset="-128"/>
                          <a:ea typeface="Meiryo UI" panose="020B0604030504040204" pitchFamily="50" charset="-128"/>
                        </a:rPr>
                        <a:t>障害児</a:t>
                      </a:r>
                      <a:r>
                        <a:rPr lang="ja-JP" sz="1200" dirty="0">
                          <a:effectLst/>
                          <a:latin typeface="Meiryo UI" panose="020B0604030504040204" pitchFamily="50" charset="-128"/>
                          <a:ea typeface="Meiryo UI" panose="020B0604030504040204" pitchFamily="50" charset="-128"/>
                        </a:rPr>
                        <a:t>入所</a:t>
                      </a:r>
                      <a:r>
                        <a:rPr lang="ja-JP" sz="1200" dirty="0" smtClean="0">
                          <a:effectLst/>
                          <a:latin typeface="Meiryo UI" panose="020B0604030504040204" pitchFamily="50" charset="-128"/>
                          <a:ea typeface="Meiryo UI" panose="020B0604030504040204" pitchFamily="50" charset="-128"/>
                        </a:rPr>
                        <a:t>施設</a:t>
                      </a:r>
                      <a:r>
                        <a:rPr lang="ja-JP" altLang="en-US" sz="1200" dirty="0" smtClean="0">
                          <a:effectLst/>
                          <a:latin typeface="Meiryo UI" panose="020B0604030504040204" pitchFamily="50" charset="-128"/>
                          <a:ea typeface="Meiryo UI" panose="020B0604030504040204" pitchFamily="50" charset="-128"/>
                        </a:rPr>
                        <a:t>（福祉型、医療型 ）</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４</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９</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203834882"/>
                  </a:ext>
                </a:extLst>
              </a:tr>
              <a:tr h="288000">
                <a:tc>
                  <a:txBody>
                    <a:bodyPr/>
                    <a:lstStyle/>
                    <a:p>
                      <a:pPr algn="just" hangingPunct="1">
                        <a:lnSpc>
                          <a:spcPts val="1400"/>
                        </a:lnSpc>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3269307176"/>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障害者支援施設が行う生活介護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１．７％</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819893667"/>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障害者支援施設が行う自立訓練（機能訓練、生活訓練）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２．６％</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79885344"/>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障害者支援施設が行う就労移行支援、就労継続支援（Ａ型、Ｂ型）</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１．８％</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86224523"/>
                  </a:ext>
                </a:extLst>
              </a:tr>
            </a:tbl>
          </a:graphicData>
        </a:graphic>
      </p:graphicFrame>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a:t>
            </a:fld>
            <a:endParaRPr kumimoji="1" lang="ja-JP" altLang="en-US"/>
          </a:p>
        </p:txBody>
      </p:sp>
    </p:spTree>
    <p:extLst>
      <p:ext uri="{BB962C8B-B14F-4D97-AF65-F5344CB8AC3E}">
        <p14:creationId xmlns:p14="http://schemas.microsoft.com/office/powerpoint/2010/main" val="4062373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３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の見込額の計算</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3528" y="599203"/>
            <a:ext cx="8496622" cy="1440159"/>
          </a:xfrm>
          <a:prstGeom prst="roundRect">
            <a:avLst>
              <a:gd name="adj" fmla="val 1201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重度訪問</a:t>
            </a:r>
            <a:endParaRPr kumimoji="1" lang="ja-JP" altLang="en-US"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rotWithShape="1">
          <a:blip r:embed="rId2">
            <a:duotone>
              <a:prstClr val="black"/>
              <a:schemeClr val="accent2">
                <a:tint val="45000"/>
                <a:satMod val="400000"/>
              </a:schemeClr>
            </a:duotone>
            <a:extLst>
              <a:ext uri="{BEBA8EAE-BF5A-486C-A8C5-ECC9F3942E4B}">
                <a14:imgProps xmlns:a14="http://schemas.microsoft.com/office/drawing/2010/main">
                  <a14:imgLayer r:embed="rId3">
                    <a14:imgEffect>
                      <a14:colorTemperature colorTemp="11200"/>
                    </a14:imgEffect>
                    <a14:imgEffect>
                      <a14:saturation sat="400000"/>
                    </a14:imgEffect>
                    <a14:imgEffect>
                      <a14:brightnessContrast contrast="-52000"/>
                    </a14:imgEffect>
                  </a14:imgLayer>
                </a14:imgProps>
              </a:ext>
            </a:extLst>
          </a:blip>
          <a:srcRect l="22" b="70618"/>
          <a:stretch/>
        </p:blipFill>
        <p:spPr>
          <a:xfrm>
            <a:off x="323528" y="599203"/>
            <a:ext cx="8496622" cy="360039"/>
          </a:xfrm>
          <a:prstGeom prst="rect">
            <a:avLst/>
          </a:prstGeom>
        </p:spPr>
      </p:pic>
      <p:sp>
        <p:nvSpPr>
          <p:cNvPr id="8" name="正方形/長方形 7"/>
          <p:cNvSpPr/>
          <p:nvPr/>
        </p:nvSpPr>
        <p:spPr>
          <a:xfrm>
            <a:off x="3430921" y="627778"/>
            <a:ext cx="3013287" cy="338554"/>
          </a:xfrm>
          <a:prstGeom prst="rect">
            <a:avLst/>
          </a:prstGeom>
        </p:spPr>
        <p:txBody>
          <a:bodyPr wrap="square">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配置等要件を満たしている</a:t>
            </a:r>
            <a:r>
              <a:rPr lang="ja-JP" altLang="en-US" sz="1600" b="1" dirty="0">
                <a:solidFill>
                  <a:schemeClr val="bg1"/>
                </a:solidFill>
                <a:latin typeface="Meiryo UI" panose="020B0604030504040204" pitchFamily="50" charset="-128"/>
                <a:ea typeface="Meiryo UI" panose="020B0604030504040204" pitchFamily="50" charset="-128"/>
              </a:rPr>
              <a:t>か？</a:t>
            </a:r>
          </a:p>
        </p:txBody>
      </p:sp>
      <p:sp>
        <p:nvSpPr>
          <p:cNvPr id="14" name="正方形/長方形 13"/>
          <p:cNvSpPr/>
          <p:nvPr/>
        </p:nvSpPr>
        <p:spPr>
          <a:xfrm>
            <a:off x="1691805" y="1004681"/>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a:t>
            </a:r>
            <a:r>
              <a:rPr lang="ja-JP" altLang="en-US" sz="1600" b="1" dirty="0">
                <a:latin typeface="Meiryo UI" panose="020B0604030504040204" pitchFamily="50" charset="-128"/>
                <a:ea typeface="Meiryo UI" panose="020B0604030504040204" pitchFamily="50" charset="-128"/>
              </a:rPr>
              <a:t>いる</a:t>
            </a:r>
          </a:p>
        </p:txBody>
      </p:sp>
      <p:sp>
        <p:nvSpPr>
          <p:cNvPr id="15" name="正方形/長方形 14"/>
          <p:cNvSpPr/>
          <p:nvPr/>
        </p:nvSpPr>
        <p:spPr>
          <a:xfrm>
            <a:off x="467544" y="1268760"/>
            <a:ext cx="4032448" cy="723275"/>
          </a:xfrm>
          <a:prstGeom prst="rect">
            <a:avLst/>
          </a:prstGeom>
        </p:spPr>
        <p:txBody>
          <a:bodyPr wrap="square">
            <a:spAutoFit/>
          </a:bodyPr>
          <a:lstStyle/>
          <a:p>
            <a:pPr marL="177800" lvl="0" indent="3175">
              <a:spcBef>
                <a:spcPts val="600"/>
              </a:spcBef>
            </a:pPr>
            <a:r>
              <a:rPr lang="ja-JP" altLang="en-US" sz="900" dirty="0" smtClean="0">
                <a:solidFill>
                  <a:prstClr val="black"/>
                </a:solidFill>
                <a:latin typeface="Meiryo UI" panose="020B0604030504040204" pitchFamily="50" charset="-128"/>
                <a:ea typeface="Meiryo UI" panose="020B0604030504040204" pitchFamily="50" charset="-128"/>
              </a:rPr>
              <a:t>福祉専門職員等加算（居宅介護、重度訪問介護、同行援護、行動援護にあたっては特定事業所加算）を算定していること。</a:t>
            </a:r>
            <a:endParaRPr lang="en-US" altLang="ja-JP" sz="9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重度障害等包括支援、施設入所支援、短期入所、居宅訪問型児童発達支援、保育所等訪問支援にあたっては配置等要件がないため、区分は一つ</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6067303" y="978286"/>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満たしていない</a:t>
            </a:r>
            <a:endParaRPr lang="ja-JP" altLang="en-US" sz="1600" b="1" dirty="0">
              <a:latin typeface="Meiryo UI" panose="020B0604030504040204" pitchFamily="50" charset="-128"/>
              <a:ea typeface="Meiryo UI" panose="020B0604030504040204" pitchFamily="50" charset="-128"/>
            </a:endParaRPr>
          </a:p>
        </p:txBody>
      </p:sp>
      <p:cxnSp>
        <p:nvCxnSpPr>
          <p:cNvPr id="18" name="直線コネクタ 17"/>
          <p:cNvCxnSpPr/>
          <p:nvPr/>
        </p:nvCxnSpPr>
        <p:spPr>
          <a:xfrm>
            <a:off x="4572000" y="1080872"/>
            <a:ext cx="0" cy="856224"/>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0" name="二等辺三角形 19"/>
          <p:cNvSpPr/>
          <p:nvPr/>
        </p:nvSpPr>
        <p:spPr>
          <a:xfrm rot="10800000">
            <a:off x="207512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1" name="二等辺三角形 20"/>
          <p:cNvSpPr/>
          <p:nvPr/>
        </p:nvSpPr>
        <p:spPr>
          <a:xfrm rot="10800000">
            <a:off x="651621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角丸四角形 21"/>
          <p:cNvSpPr/>
          <p:nvPr/>
        </p:nvSpPr>
        <p:spPr>
          <a:xfrm>
            <a:off x="323850" y="2379412"/>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4" name="正方形/長方形 23"/>
          <p:cNvSpPr/>
          <p:nvPr/>
        </p:nvSpPr>
        <p:spPr>
          <a:xfrm>
            <a:off x="683568" y="2408610"/>
            <a:ext cx="3456384"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Ⅰ</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5" name="角丸四角形 24"/>
          <p:cNvSpPr/>
          <p:nvPr/>
        </p:nvSpPr>
        <p:spPr>
          <a:xfrm>
            <a:off x="4711856" y="2372150"/>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6" name="正方形/長方形 25"/>
          <p:cNvSpPr/>
          <p:nvPr/>
        </p:nvSpPr>
        <p:spPr>
          <a:xfrm>
            <a:off x="5004048" y="2408610"/>
            <a:ext cx="352839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7" name="二等辺三角形 26"/>
          <p:cNvSpPr/>
          <p:nvPr/>
        </p:nvSpPr>
        <p:spPr>
          <a:xfrm rot="10800000">
            <a:off x="207512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8" name="二等辺三角形 27"/>
          <p:cNvSpPr/>
          <p:nvPr/>
        </p:nvSpPr>
        <p:spPr>
          <a:xfrm rot="10800000">
            <a:off x="651621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9" name="角丸四角形 28"/>
          <p:cNvSpPr/>
          <p:nvPr/>
        </p:nvSpPr>
        <p:spPr>
          <a:xfrm>
            <a:off x="323850"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正方形/長方形 29"/>
          <p:cNvSpPr/>
          <p:nvPr/>
        </p:nvSpPr>
        <p:spPr>
          <a:xfrm>
            <a:off x="467544" y="3158723"/>
            <a:ext cx="3816424"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33" name="角丸四角形 32"/>
          <p:cNvSpPr/>
          <p:nvPr/>
        </p:nvSpPr>
        <p:spPr>
          <a:xfrm>
            <a:off x="450931" y="3560983"/>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474225" y="3612645"/>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35" name="正方形/長方形 34"/>
          <p:cNvSpPr/>
          <p:nvPr/>
        </p:nvSpPr>
        <p:spPr>
          <a:xfrm>
            <a:off x="1798352" y="3690140"/>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角丸四角形 35"/>
          <p:cNvSpPr/>
          <p:nvPr/>
        </p:nvSpPr>
        <p:spPr>
          <a:xfrm>
            <a:off x="2152084" y="3563765"/>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2175000" y="3631163"/>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の加算率</a:t>
            </a:r>
          </a:p>
        </p:txBody>
      </p:sp>
      <p:sp>
        <p:nvSpPr>
          <p:cNvPr id="38" name="正方形/長方形 37"/>
          <p:cNvSpPr/>
          <p:nvPr/>
        </p:nvSpPr>
        <p:spPr>
          <a:xfrm>
            <a:off x="3028114" y="3672661"/>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39" name="角丸四角形 38"/>
          <p:cNvSpPr/>
          <p:nvPr/>
        </p:nvSpPr>
        <p:spPr>
          <a:xfrm>
            <a:off x="3417810" y="3560983"/>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3443612" y="3621637"/>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による収入</a:t>
            </a:r>
          </a:p>
        </p:txBody>
      </p:sp>
      <p:sp>
        <p:nvSpPr>
          <p:cNvPr id="41" name="角丸四角形 40"/>
          <p:cNvSpPr/>
          <p:nvPr/>
        </p:nvSpPr>
        <p:spPr>
          <a:xfrm>
            <a:off x="4711856"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2" name="正方形/長方形 41"/>
          <p:cNvSpPr/>
          <p:nvPr/>
        </p:nvSpPr>
        <p:spPr>
          <a:xfrm>
            <a:off x="4860032" y="3158723"/>
            <a:ext cx="3816423"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52" name="正方形/長方形 51"/>
          <p:cNvSpPr/>
          <p:nvPr/>
        </p:nvSpPr>
        <p:spPr>
          <a:xfrm>
            <a:off x="5656346" y="4416130"/>
            <a:ext cx="3166808" cy="261610"/>
          </a:xfrm>
          <a:prstGeom prst="rect">
            <a:avLst/>
          </a:prstGeom>
        </p:spPr>
        <p:txBody>
          <a:bodyPr wrap="square">
            <a:spAutoFit/>
          </a:bodyPr>
          <a:lstStyle/>
          <a:p>
            <a:pPr algn="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各サービスの加算率は</a:t>
            </a:r>
            <a:r>
              <a:rPr lang="en-US" altLang="ja-JP" sz="1100" dirty="0">
                <a:latin typeface="Meiryo UI" panose="020B0604030504040204" pitchFamily="50" charset="-128"/>
                <a:ea typeface="Meiryo UI" panose="020B0604030504040204" pitchFamily="50" charset="-128"/>
              </a:rPr>
              <a:t>P.4</a:t>
            </a:r>
            <a:r>
              <a:rPr lang="ja-JP" altLang="en-US" sz="1100" dirty="0">
                <a:latin typeface="Meiryo UI" panose="020B0604030504040204" pitchFamily="50" charset="-128"/>
                <a:ea typeface="Meiryo UI" panose="020B0604030504040204" pitchFamily="50" charset="-128"/>
              </a:rPr>
              <a:t>を参照</a:t>
            </a:r>
          </a:p>
        </p:txBody>
      </p:sp>
      <p:sp>
        <p:nvSpPr>
          <p:cNvPr id="53" name="二等辺三角形 52"/>
          <p:cNvSpPr/>
          <p:nvPr/>
        </p:nvSpPr>
        <p:spPr>
          <a:xfrm rot="10800000">
            <a:off x="4292388" y="4507998"/>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角丸四角形 54"/>
          <p:cNvSpPr/>
          <p:nvPr/>
        </p:nvSpPr>
        <p:spPr>
          <a:xfrm>
            <a:off x="329833" y="4750322"/>
            <a:ext cx="8494577" cy="1904830"/>
          </a:xfrm>
          <a:prstGeom prst="roundRect">
            <a:avLst>
              <a:gd name="adj" fmla="val 10787"/>
            </a:avLst>
          </a:prstGeom>
          <a:solidFill>
            <a:srgbClr val="FFF0C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正方形/長方形 53"/>
          <p:cNvSpPr/>
          <p:nvPr/>
        </p:nvSpPr>
        <p:spPr>
          <a:xfrm>
            <a:off x="2072418" y="4851095"/>
            <a:ext cx="503665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ja-JP" altLang="en-US" sz="1600" b="1" dirty="0">
                <a:latin typeface="Meiryo UI" panose="020B0604030504040204" pitchFamily="50" charset="-128"/>
                <a:ea typeface="Meiryo UI" panose="020B0604030504040204" pitchFamily="50" charset="-128"/>
              </a:rPr>
              <a:t>の算定額に相当する賃金改善の実施</a:t>
            </a:r>
          </a:p>
        </p:txBody>
      </p:sp>
      <p:sp>
        <p:nvSpPr>
          <p:cNvPr id="57" name="角丸四角形 56"/>
          <p:cNvSpPr/>
          <p:nvPr/>
        </p:nvSpPr>
        <p:spPr>
          <a:xfrm>
            <a:off x="810721" y="4941168"/>
            <a:ext cx="485082" cy="1634276"/>
          </a:xfrm>
          <a:prstGeom prst="roundRect">
            <a:avLst>
              <a:gd name="adj" fmla="val 1931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898645" y="4941168"/>
            <a:ext cx="338554" cy="1673543"/>
          </a:xfrm>
          <a:prstGeom prst="rect">
            <a:avLst/>
          </a:prstGeom>
        </p:spPr>
        <p:txBody>
          <a:bodyPr vert="eaVert" wrap="square">
            <a:spAutoFit/>
          </a:bodyPr>
          <a:lstStyle/>
          <a:p>
            <a:r>
              <a:rPr lang="ja-JP" altLang="en-US" sz="1000" b="1" dirty="0" smtClean="0">
                <a:latin typeface="Meiryo UI" panose="020B0604030504040204" pitchFamily="50" charset="-128"/>
                <a:ea typeface="Meiryo UI" panose="020B0604030504040204" pitchFamily="50" charset="-128"/>
              </a:rPr>
              <a:t>特定処遇改善加算の算定額</a:t>
            </a:r>
            <a:endParaRPr lang="ja-JP" altLang="en-US" sz="1000" b="1" dirty="0">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418" y="5170543"/>
            <a:ext cx="505473" cy="551441"/>
          </a:xfrm>
          <a:prstGeom prst="rect">
            <a:avLst/>
          </a:prstGeom>
        </p:spPr>
      </p:pic>
      <p:pic>
        <p:nvPicPr>
          <p:cNvPr id="62" name="図 61"/>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2107942" y="5630817"/>
            <a:ext cx="431806" cy="477186"/>
          </a:xfrm>
          <a:prstGeom prst="rect">
            <a:avLst/>
          </a:prstGeom>
        </p:spPr>
      </p:pic>
      <p:pic>
        <p:nvPicPr>
          <p:cNvPr id="63" name="図 6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215" y="6016836"/>
            <a:ext cx="505473" cy="551441"/>
          </a:xfrm>
          <a:prstGeom prst="rect">
            <a:avLst/>
          </a:prstGeom>
        </p:spPr>
      </p:pic>
      <p:sp>
        <p:nvSpPr>
          <p:cNvPr id="65" name="正方形/長方形 64"/>
          <p:cNvSpPr/>
          <p:nvPr/>
        </p:nvSpPr>
        <p:spPr>
          <a:xfrm>
            <a:off x="2799121" y="5276230"/>
            <a:ext cx="5872854" cy="815608"/>
          </a:xfrm>
          <a:prstGeom prst="rect">
            <a:avLst/>
          </a:prstGeom>
        </p:spPr>
        <p:txBody>
          <a:bodyPr wrap="square">
            <a:spAutoFit/>
          </a:bodyPr>
          <a:lstStyle/>
          <a:p>
            <a:pPr marL="266700" lvl="0" indent="-2667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は、事業所毎の勤続</a:t>
            </a:r>
            <a:r>
              <a:rPr lang="en-US" altLang="ja-JP" sz="1400" dirty="0">
                <a:solidFill>
                  <a:prstClr val="black"/>
                </a:solidFill>
                <a:latin typeface="Meiryo UI" panose="020B0604030504040204" pitchFamily="50" charset="-128"/>
                <a:ea typeface="Meiryo UI" panose="020B0604030504040204" pitchFamily="50" charset="-128"/>
              </a:rPr>
              <a:t>10</a:t>
            </a:r>
            <a:r>
              <a:rPr lang="ja-JP" altLang="en-US" sz="1400" dirty="0">
                <a:solidFill>
                  <a:prstClr val="black"/>
                </a:solidFill>
                <a:latin typeface="Meiryo UI" panose="020B0604030504040204" pitchFamily="50" charset="-128"/>
                <a:ea typeface="Meiryo UI" panose="020B0604030504040204" pitchFamily="50" charset="-128"/>
              </a:rPr>
              <a:t>年以上の介護</a:t>
            </a:r>
            <a:r>
              <a:rPr lang="ja-JP" altLang="en-US" sz="1400" dirty="0" smtClean="0">
                <a:solidFill>
                  <a:prstClr val="black"/>
                </a:solidFill>
                <a:latin typeface="Meiryo UI" panose="020B0604030504040204" pitchFamily="50" charset="-128"/>
                <a:ea typeface="Meiryo UI" panose="020B0604030504040204" pitchFamily="50" charset="-128"/>
              </a:rPr>
              <a:t>福祉士等の</a:t>
            </a:r>
            <a:r>
              <a:rPr lang="ja-JP" altLang="en-US" sz="1400" dirty="0">
                <a:solidFill>
                  <a:prstClr val="black"/>
                </a:solidFill>
                <a:latin typeface="Meiryo UI" panose="020B0604030504040204" pitchFamily="50" charset="-128"/>
                <a:ea typeface="Meiryo UI" panose="020B0604030504040204" pitchFamily="50" charset="-128"/>
              </a:rPr>
              <a:t>数に応じて配分されるものではない</a:t>
            </a:r>
            <a:endParaRPr lang="en-US" altLang="ja-JP" sz="1400" dirty="0">
              <a:solidFill>
                <a:prstClr val="black"/>
              </a:solidFill>
              <a:latin typeface="Meiryo UI" panose="020B0604030504040204" pitchFamily="50" charset="-128"/>
              <a:ea typeface="Meiryo UI" panose="020B0604030504040204" pitchFamily="50" charset="-128"/>
            </a:endParaRPr>
          </a:p>
          <a:p>
            <a:pPr marL="266700" indent="-2667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配分ルールはＰ</a:t>
            </a:r>
            <a:r>
              <a:rPr lang="en-US" altLang="ja-JP" sz="1400" dirty="0">
                <a:solidFill>
                  <a:prstClr val="black"/>
                </a:solidFill>
                <a:latin typeface="Meiryo UI" panose="020B0604030504040204" pitchFamily="50" charset="-128"/>
                <a:ea typeface="Meiryo UI" panose="020B0604030504040204" pitchFamily="50" charset="-128"/>
              </a:rPr>
              <a:t>.7</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8</a:t>
            </a:r>
            <a:r>
              <a:rPr lang="ja-JP" altLang="en-US" sz="1400" dirty="0">
                <a:solidFill>
                  <a:prstClr val="black"/>
                </a:solidFill>
                <a:latin typeface="Meiryo UI" panose="020B0604030504040204" pitchFamily="50" charset="-128"/>
                <a:ea typeface="Meiryo UI" panose="020B0604030504040204" pitchFamily="50" charset="-128"/>
              </a:rPr>
              <a:t>の考え方で決める</a:t>
            </a:r>
            <a:endParaRPr lang="en-US" altLang="ja-JP" sz="1400" dirty="0">
              <a:solidFill>
                <a:prstClr val="black"/>
              </a:solidFill>
              <a:latin typeface="Meiryo UI" panose="020B0604030504040204" pitchFamily="50" charset="-128"/>
              <a:ea typeface="Meiryo UI" panose="020B0604030504040204" pitchFamily="50" charset="-128"/>
            </a:endParaRPr>
          </a:p>
        </p:txBody>
      </p:sp>
      <p:cxnSp>
        <p:nvCxnSpPr>
          <p:cNvPr id="67" name="直線矢印コネクタ 66"/>
          <p:cNvCxnSpPr>
            <a:endCxn id="61" idx="1"/>
          </p:cNvCxnSpPr>
          <p:nvPr/>
        </p:nvCxnSpPr>
        <p:spPr>
          <a:xfrm flipV="1">
            <a:off x="1331640" y="5446264"/>
            <a:ext cx="740778" cy="431008"/>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endCxn id="62" idx="1"/>
          </p:cNvCxnSpPr>
          <p:nvPr/>
        </p:nvCxnSpPr>
        <p:spPr>
          <a:xfrm>
            <a:off x="1331640" y="5869410"/>
            <a:ext cx="776302" cy="0"/>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endCxn id="63" idx="1"/>
          </p:cNvCxnSpPr>
          <p:nvPr/>
        </p:nvCxnSpPr>
        <p:spPr>
          <a:xfrm>
            <a:off x="1329365" y="5876394"/>
            <a:ext cx="742850" cy="416163"/>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534978" y="5446263"/>
            <a:ext cx="346249" cy="1051289"/>
          </a:xfrm>
          <a:prstGeom prst="rect">
            <a:avLst/>
          </a:prstGeom>
        </p:spPr>
        <p:txBody>
          <a:bodyPr vert="eaVert" wrap="square">
            <a:spAutoFit/>
          </a:bodyPr>
          <a:lstStyle/>
          <a:p>
            <a:r>
              <a:rPr lang="ja-JP" altLang="en-US" sz="1050" b="1" dirty="0">
                <a:solidFill>
                  <a:schemeClr val="tx2"/>
                </a:solidFill>
                <a:latin typeface="Meiryo UI" panose="020B0604030504040204" pitchFamily="50" charset="-128"/>
                <a:ea typeface="Meiryo UI" panose="020B0604030504040204" pitchFamily="50" charset="-128"/>
              </a:rPr>
              <a:t>賃上げの実施</a:t>
            </a:r>
          </a:p>
        </p:txBody>
      </p:sp>
      <p:sp>
        <p:nvSpPr>
          <p:cNvPr id="74" name="角丸四角形 73"/>
          <p:cNvSpPr/>
          <p:nvPr/>
        </p:nvSpPr>
        <p:spPr>
          <a:xfrm>
            <a:off x="4819679" y="356419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842973" y="3615861"/>
            <a:ext cx="1423298"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基本サービス費</a:t>
            </a:r>
            <a:endParaRPr lang="en-US" altLang="ja-JP" sz="1000" b="1" dirty="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76" name="正方形/長方形 75"/>
          <p:cNvSpPr/>
          <p:nvPr/>
        </p:nvSpPr>
        <p:spPr>
          <a:xfrm>
            <a:off x="6167100" y="369335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77" name="角丸四角形 76"/>
          <p:cNvSpPr/>
          <p:nvPr/>
        </p:nvSpPr>
        <p:spPr>
          <a:xfrm>
            <a:off x="6520832" y="3564200"/>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8" name="正方形/長方形 77"/>
          <p:cNvSpPr/>
          <p:nvPr/>
        </p:nvSpPr>
        <p:spPr>
          <a:xfrm>
            <a:off x="6543748" y="363437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の加算率</a:t>
            </a:r>
          </a:p>
        </p:txBody>
      </p:sp>
      <p:sp>
        <p:nvSpPr>
          <p:cNvPr id="79" name="正方形/長方形 78"/>
          <p:cNvSpPr/>
          <p:nvPr/>
        </p:nvSpPr>
        <p:spPr>
          <a:xfrm>
            <a:off x="7396862" y="367587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80" name="角丸四角形 79"/>
          <p:cNvSpPr/>
          <p:nvPr/>
        </p:nvSpPr>
        <p:spPr>
          <a:xfrm>
            <a:off x="7786558" y="3564199"/>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1" name="正方形/長方形 80"/>
          <p:cNvSpPr/>
          <p:nvPr/>
        </p:nvSpPr>
        <p:spPr>
          <a:xfrm>
            <a:off x="7812360" y="3624853"/>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による収入</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a:t>
            </a:fld>
            <a:endParaRPr kumimoji="1" lang="ja-JP" altLang="en-US"/>
          </a:p>
        </p:txBody>
      </p:sp>
    </p:spTree>
    <p:extLst>
      <p:ext uri="{BB962C8B-B14F-4D97-AF65-F5344CB8AC3E}">
        <p14:creationId xmlns:p14="http://schemas.microsoft.com/office/powerpoint/2010/main" val="2044820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8136904" cy="369332"/>
          </a:xfrm>
          <a:prstGeom prst="rect">
            <a:avLst/>
          </a:prstGeom>
        </p:spPr>
        <p:txBody>
          <a:bodyPr wrap="square">
            <a:spAutoFit/>
          </a:bodyPr>
          <a:lstStyle/>
          <a:p>
            <a:r>
              <a:rPr lang="ja-JP" altLang="en-US" b="1" dirty="0">
                <a:solidFill>
                  <a:schemeClr val="bg1"/>
                </a:solidFill>
              </a:rPr>
              <a:t>４　　　処遇改善計画書の作成する単位の</a:t>
            </a:r>
            <a:r>
              <a:rPr lang="ja-JP" altLang="en-US" b="1" dirty="0" smtClean="0">
                <a:solidFill>
                  <a:schemeClr val="bg1"/>
                </a:solidFill>
              </a:rPr>
              <a:t>決定（複数事業所を有する場合）</a:t>
            </a:r>
            <a:endParaRPr lang="ja-JP" altLang="en-US" b="1" dirty="0">
              <a:solidFill>
                <a:schemeClr val="bg1"/>
              </a:solidFill>
            </a:endParaRP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419798" y="529928"/>
            <a:ext cx="8472681" cy="338554"/>
          </a:xfrm>
          <a:prstGeom prst="rect">
            <a:avLst/>
          </a:prstGeom>
        </p:spPr>
        <p:txBody>
          <a:bodyPr wrap="square">
            <a:spAutoFit/>
          </a:bodyPr>
          <a:lstStyle/>
          <a:p>
            <a:pPr marL="177800" lvl="0" indent="-177800"/>
            <a:r>
              <a:rPr lang="ja-JP" altLang="en-US" sz="1600" b="1" dirty="0" smtClean="0">
                <a:solidFill>
                  <a:schemeClr val="tx2"/>
                </a:solidFill>
                <a:latin typeface="Meiryo UI" panose="020B0604030504040204" pitchFamily="50" charset="-128"/>
                <a:ea typeface="Meiryo UI" panose="020B0604030504040204" pitchFamily="50" charset="-128"/>
              </a:rPr>
              <a:t>処遇</a:t>
            </a:r>
            <a:r>
              <a:rPr lang="ja-JP" altLang="en-US" sz="1600" b="1" dirty="0">
                <a:solidFill>
                  <a:schemeClr val="tx2"/>
                </a:solidFill>
                <a:latin typeface="Meiryo UI" panose="020B0604030504040204" pitchFamily="50" charset="-128"/>
                <a:ea typeface="Meiryo UI" panose="020B0604030504040204" pitchFamily="50" charset="-128"/>
              </a:rPr>
              <a:t>改善計画書と同じ単位で</a:t>
            </a:r>
            <a:r>
              <a:rPr lang="ja-JP" altLang="en-US" sz="1600" b="1" dirty="0" smtClean="0">
                <a:solidFill>
                  <a:schemeClr val="tx2"/>
                </a:solidFill>
                <a:latin typeface="Meiryo UI" panose="020B0604030504040204" pitchFamily="50" charset="-128"/>
                <a:ea typeface="Meiryo UI" panose="020B0604030504040204" pitchFamily="50" charset="-128"/>
              </a:rPr>
              <a:t>実績報告を行うことを念頭</a:t>
            </a:r>
            <a:r>
              <a:rPr lang="ja-JP" altLang="en-US" sz="1600" b="1" dirty="0">
                <a:solidFill>
                  <a:schemeClr val="tx2"/>
                </a:solidFill>
                <a:latin typeface="Meiryo UI" panose="020B0604030504040204" pitchFamily="50" charset="-128"/>
                <a:ea typeface="Meiryo UI" panose="020B0604030504040204" pitchFamily="50" charset="-128"/>
              </a:rPr>
              <a:t>に、計画書の</a:t>
            </a:r>
            <a:r>
              <a:rPr lang="ja-JP" altLang="en-US" sz="1600" b="1" dirty="0" smtClean="0">
                <a:solidFill>
                  <a:schemeClr val="tx2"/>
                </a:solidFill>
                <a:latin typeface="Meiryo UI" panose="020B0604030504040204" pitchFamily="50" charset="-128"/>
                <a:ea typeface="Meiryo UI" panose="020B0604030504040204" pitchFamily="50" charset="-128"/>
              </a:rPr>
              <a:t>作成（申請）単位</a:t>
            </a:r>
            <a:r>
              <a:rPr lang="ja-JP" altLang="en-US" sz="1600" b="1" dirty="0">
                <a:solidFill>
                  <a:schemeClr val="tx2"/>
                </a:solidFill>
                <a:latin typeface="Meiryo UI" panose="020B0604030504040204" pitchFamily="50" charset="-128"/>
                <a:ea typeface="Meiryo UI" panose="020B0604030504040204" pitchFamily="50" charset="-128"/>
              </a:rPr>
              <a:t>を決める</a:t>
            </a:r>
            <a:r>
              <a:rPr lang="ja-JP" altLang="en-US" sz="1600" b="1" dirty="0" smtClean="0">
                <a:solidFill>
                  <a:schemeClr val="tx2"/>
                </a:solidFill>
                <a:latin typeface="Meiryo UI" panose="020B0604030504040204" pitchFamily="50" charset="-128"/>
                <a:ea typeface="Meiryo UI" panose="020B0604030504040204" pitchFamily="50" charset="-128"/>
              </a:rPr>
              <a:t>。</a:t>
            </a:r>
            <a:endParaRPr lang="en-US" altLang="ja-JP" sz="1600" b="1" dirty="0">
              <a:solidFill>
                <a:schemeClr val="tx2"/>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419798" y="876473"/>
            <a:ext cx="8256658"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300" dirty="0">
                <a:solidFill>
                  <a:prstClr val="black"/>
                </a:solidFill>
                <a:latin typeface="Meiryo UI" panose="020B0604030504040204" pitchFamily="50" charset="-128"/>
                <a:ea typeface="Meiryo UI" panose="020B0604030504040204" pitchFamily="50" charset="-128"/>
              </a:rPr>
              <a:t>の配分</a:t>
            </a:r>
            <a:r>
              <a:rPr lang="ja-JP" altLang="en-US" sz="1300" dirty="0" smtClean="0">
                <a:solidFill>
                  <a:prstClr val="black"/>
                </a:solidFill>
                <a:latin typeface="Meiryo UI" panose="020B0604030504040204" pitchFamily="50" charset="-128"/>
                <a:ea typeface="Meiryo UI" panose="020B0604030504040204" pitchFamily="50" charset="-128"/>
              </a:rPr>
              <a:t>ルール（Ｐ</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rPr>
              <a:t>７、８）に</a:t>
            </a:r>
            <a:r>
              <a:rPr lang="ja-JP" altLang="en-US" sz="1300" dirty="0">
                <a:solidFill>
                  <a:prstClr val="black"/>
                </a:solidFill>
                <a:latin typeface="Meiryo UI" panose="020B0604030504040204" pitchFamily="50" charset="-128"/>
                <a:ea typeface="Meiryo UI" panose="020B0604030504040204" pitchFamily="50" charset="-128"/>
              </a:rPr>
              <a:t>ついて</a:t>
            </a:r>
            <a:r>
              <a:rPr lang="ja-JP" altLang="en-US" sz="1300" dirty="0" smtClean="0">
                <a:solidFill>
                  <a:prstClr val="black"/>
                </a:solidFill>
                <a:latin typeface="Meiryo UI" panose="020B0604030504040204" pitchFamily="50" charset="-128"/>
                <a:ea typeface="Meiryo UI" panose="020B0604030504040204" pitchFamily="50" charset="-128"/>
              </a:rPr>
              <a:t>、複数事業所を一括で</a:t>
            </a:r>
            <a:r>
              <a:rPr lang="ja-JP" altLang="en-US" sz="1300" dirty="0">
                <a:solidFill>
                  <a:prstClr val="black"/>
                </a:solidFill>
                <a:latin typeface="Meiryo UI" panose="020B0604030504040204" pitchFamily="50" charset="-128"/>
                <a:ea typeface="Meiryo UI" panose="020B0604030504040204" pitchFamily="50" charset="-128"/>
              </a:rPr>
              <a:t>取り扱うときには、以下に留意。</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550535" y="1219323"/>
            <a:ext cx="8042930" cy="1768302"/>
          </a:xfrm>
          <a:prstGeom prst="rect">
            <a:avLst/>
          </a:prstGeom>
          <a:pattFill prst="dkUpDiag">
            <a:fgClr>
              <a:srgbClr val="FFF0C1"/>
            </a:fgClr>
            <a:bgClr>
              <a:schemeClr val="bg1"/>
            </a:bgClr>
          </a:patt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2" name="正方形/長方形 11"/>
          <p:cNvSpPr/>
          <p:nvPr/>
        </p:nvSpPr>
        <p:spPr>
          <a:xfrm>
            <a:off x="638165" y="1310675"/>
            <a:ext cx="7929052"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法人等の）申請単位で</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１人ではなく、</a:t>
            </a:r>
            <a:r>
              <a:rPr kumimoji="1" lang="ja-JP" altLang="en-US" sz="1100" b="1"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一括して申請する事業所の数に応じた設定</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が必要</a:t>
            </a:r>
            <a:endParaRPr kumimoji="1" lang="en-US" altLang="ja-JP"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（設定することが困難な事業所が含まれる場合は、その合理的説明を行うことにより、設定人数から除くことが可能）　</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56542" y="1944173"/>
            <a:ext cx="7890742" cy="977191"/>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平均</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の賃金改善額について、</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3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ある障害福祉人材は</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：他の障害福祉人材より高くする</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こと</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C</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その他の職種（役職者を除く全産業平均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水準（年収</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円）以上</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の者</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は賃金改善の対象外</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）は、</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：他の障害福祉人材の</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２分の１を上回らないこと</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a:p>
            <a:pPr marL="269875" lvl="0" indent="-93663" algn="just" defTabSz="883590">
              <a:defRPr/>
            </a:pPr>
            <a:r>
              <a:rPr lang="ja-JP" altLang="en-US" sz="1100" dirty="0">
                <a:latin typeface="Meiryo UI" panose="020B0604030504040204" pitchFamily="50" charset="-128"/>
                <a:ea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法人等の）申請単位の全体を一つの単位</a:t>
            </a:r>
            <a:r>
              <a:rPr lang="ja-JP" altLang="en-US" sz="1100" b="1" dirty="0">
                <a:latin typeface="Meiryo UI" panose="020B0604030504040204" pitchFamily="50" charset="-128"/>
                <a:ea typeface="Meiryo UI" panose="020B0604030504040204" pitchFamily="50" charset="-128"/>
              </a:rPr>
              <a:t>として取り扱うことが可能。</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8A77760-D460-4285-9D4F-992952A92C1F}"/>
              </a:ext>
            </a:extLst>
          </p:cNvPr>
          <p:cNvSpPr/>
          <p:nvPr/>
        </p:nvSpPr>
        <p:spPr>
          <a:xfrm>
            <a:off x="404445" y="3070276"/>
            <a:ext cx="8049827"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算定区分</a:t>
            </a:r>
            <a:r>
              <a:rPr lang="ja-JP" altLang="en-US" sz="1300" dirty="0">
                <a:solidFill>
                  <a:prstClr val="black"/>
                </a:solidFill>
                <a:latin typeface="Meiryo UI" panose="020B0604030504040204" pitchFamily="50" charset="-128"/>
                <a:ea typeface="Meiryo UI" panose="020B0604030504040204" pitchFamily="50" charset="-128"/>
              </a:rPr>
              <a:t>が（</a:t>
            </a:r>
            <a:r>
              <a:rPr lang="en-US" altLang="ja-JP" sz="1300" dirty="0">
                <a:solidFill>
                  <a:prstClr val="black"/>
                </a:solidFill>
                <a:latin typeface="Meiryo UI" panose="020B0604030504040204" pitchFamily="50" charset="-128"/>
                <a:ea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rPr>
              <a:t>）で異なる場合であっても、一括の申請は可能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16DFEF88-CDB4-411D-99F4-49524A52FC9F}"/>
              </a:ext>
            </a:extLst>
          </p:cNvPr>
          <p:cNvSpPr/>
          <p:nvPr/>
        </p:nvSpPr>
        <p:spPr>
          <a:xfrm>
            <a:off x="404444" y="3353904"/>
            <a:ext cx="8049827"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一括申請が可能な事業所の範囲（オレンジ部分）</a:t>
            </a:r>
            <a:endParaRPr lang="en-US" altLang="ja-JP" sz="1400" dirty="0">
              <a:solidFill>
                <a:prstClr val="black"/>
              </a:solidFill>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C6DDAF33-4A48-4BE1-8692-BBAE9733EA7D}"/>
              </a:ext>
            </a:extLst>
          </p:cNvPr>
          <p:cNvGraphicFramePr>
            <a:graphicFrameLocks noGrp="1"/>
          </p:cNvGraphicFramePr>
          <p:nvPr>
            <p:extLst>
              <p:ext uri="{D42A27DB-BD31-4B8C-83A1-F6EECF244321}">
                <p14:modId xmlns:p14="http://schemas.microsoft.com/office/powerpoint/2010/main" val="1367474714"/>
              </p:ext>
            </p:extLst>
          </p:nvPr>
        </p:nvGraphicFramePr>
        <p:xfrm>
          <a:off x="1650320" y="3703775"/>
          <a:ext cx="5807968" cy="887096"/>
        </p:xfrm>
        <a:graphic>
          <a:graphicData uri="http://schemas.openxmlformats.org/drawingml/2006/table">
            <a:tbl>
              <a:tblPr firstRow="1" bandRow="1"/>
              <a:tblGrid>
                <a:gridCol w="3696072">
                  <a:extLst>
                    <a:ext uri="{9D8B030D-6E8A-4147-A177-3AD203B41FA5}">
                      <a16:colId xmlns:a16="http://schemas.microsoft.com/office/drawing/2014/main" val="3028491430"/>
                    </a:ext>
                  </a:extLst>
                </a:gridCol>
                <a:gridCol w="720080">
                  <a:extLst>
                    <a:ext uri="{9D8B030D-6E8A-4147-A177-3AD203B41FA5}">
                      <a16:colId xmlns:a16="http://schemas.microsoft.com/office/drawing/2014/main" val="2430759827"/>
                    </a:ext>
                  </a:extLst>
                </a:gridCol>
                <a:gridCol w="885924">
                  <a:extLst>
                    <a:ext uri="{9D8B030D-6E8A-4147-A177-3AD203B41FA5}">
                      <a16:colId xmlns:a16="http://schemas.microsoft.com/office/drawing/2014/main" val="1705455458"/>
                    </a:ext>
                  </a:extLst>
                </a:gridCol>
                <a:gridCol w="505892">
                  <a:extLst>
                    <a:ext uri="{9D8B030D-6E8A-4147-A177-3AD203B41FA5}">
                      <a16:colId xmlns:a16="http://schemas.microsoft.com/office/drawing/2014/main" val="1673582565"/>
                    </a:ext>
                  </a:extLst>
                </a:gridCol>
              </a:tblGrid>
              <a:tr h="393680">
                <a:tc>
                  <a:txBody>
                    <a:bodyPr/>
                    <a:lstStyle/>
                    <a:p>
                      <a:pPr algn="ctr"/>
                      <a:r>
                        <a:rPr kumimoji="1" lang="ja-JP" altLang="en-US" sz="1000" dirty="0">
                          <a:latin typeface="Meiryo UI" panose="020B0604030504040204" pitchFamily="50" charset="-128"/>
                          <a:ea typeface="Meiryo UI" panose="020B0604030504040204" pitchFamily="50" charset="-128"/>
                        </a:rPr>
                        <a:t>加算取得事業所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B52C"/>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加算未取得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事業所</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1000" dirty="0">
                          <a:latin typeface="Meiryo UI" panose="020B0604030504040204" pitchFamily="50" charset="-128"/>
                          <a:ea typeface="Meiryo UI" panose="020B0604030504040204" pitchFamily="50" charset="-128"/>
                        </a:rPr>
                        <a:t>特定処遇</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改善加算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非対象サービス</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a:r>
                        <a:rPr kumimoji="1" lang="ja-JP" altLang="en-US" sz="1000" dirty="0">
                          <a:latin typeface="Meiryo UI" panose="020B0604030504040204" pitchFamily="50" charset="-128"/>
                          <a:ea typeface="Meiryo UI" panose="020B0604030504040204" pitchFamily="50" charset="-128"/>
                        </a:rPr>
                        <a:t>医療</a:t>
                      </a:r>
                    </a:p>
                    <a:p>
                      <a:pPr algn="ctr"/>
                      <a:r>
                        <a:rPr kumimoji="1" lang="ja-JP" altLang="en-US" sz="1000" dirty="0" smtClean="0">
                          <a:latin typeface="Meiryo UI" panose="020B0604030504040204" pitchFamily="50" charset="-128"/>
                          <a:ea typeface="Meiryo UI" panose="020B0604030504040204" pitchFamily="50" charset="-128"/>
                        </a:rPr>
                        <a:t>介護</a:t>
                      </a:r>
                      <a:endParaRPr kumimoji="1" lang="ja-JP" altLang="en-US"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保育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928306"/>
                  </a:ext>
                </a:extLst>
              </a:tr>
              <a:tr h="245428">
                <a:tc gridSpan="2">
                  <a:txBody>
                    <a:bodyPr/>
                    <a:lstStyle/>
                    <a:p>
                      <a:pPr algn="ctr"/>
                      <a:r>
                        <a:rPr kumimoji="1" lang="ja-JP" altLang="en-US" sz="1000" dirty="0">
                          <a:latin typeface="Meiryo UI" panose="020B0604030504040204" pitchFamily="50" charset="-128"/>
                          <a:ea typeface="Meiryo UI" panose="020B0604030504040204" pitchFamily="50" charset="-128"/>
                        </a:rPr>
                        <a:t>特定処遇改善加算対象サービス</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pPr algn="ctr"/>
                      <a:endParaRPr kumimoji="1" lang="ja-JP" altLang="en-US" sz="1200" dirty="0">
                        <a:latin typeface="HGPｺﾞｼｯｸM" panose="020B0600000000000000" pitchFamily="50" charset="-128"/>
                        <a:ea typeface="HGPｺﾞｼｯｸM" panose="020B0600000000000000" pitchFamily="50" charset="-128"/>
                      </a:endParaRPr>
                    </a:p>
                  </a:txBody>
                  <a:tcPr anchor="b"/>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1442757406"/>
                  </a:ext>
                </a:extLst>
              </a:tr>
              <a:tr h="245428">
                <a:tc gridSpan="3">
                  <a:txBody>
                    <a:bodyPr/>
                    <a:lstStyle/>
                    <a:p>
                      <a:pPr algn="ctr"/>
                      <a:r>
                        <a:rPr kumimoji="1" lang="ja-JP" altLang="en-US" sz="1000" dirty="0" smtClean="0">
                          <a:latin typeface="Meiryo UI" panose="020B0604030504040204" pitchFamily="50" charset="-128"/>
                          <a:ea typeface="Meiryo UI" panose="020B0604030504040204" pitchFamily="50" charset="-128"/>
                        </a:rPr>
                        <a:t>障害福祉サービス等</a:t>
                      </a:r>
                      <a:endParaRPr kumimoji="1" lang="ja-JP" altLang="en-US" sz="1000" dirty="0">
                        <a:latin typeface="Meiryo UI" panose="020B0604030504040204" pitchFamily="50" charset="-128"/>
                        <a:ea typeface="Meiryo UI" panose="020B0604030504040204" pitchFamily="50" charset="-128"/>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3628247604"/>
                  </a:ext>
                </a:extLst>
              </a:tr>
            </a:tbl>
          </a:graphicData>
        </a:graphic>
      </p:graphicFrame>
      <p:sp>
        <p:nvSpPr>
          <p:cNvPr id="2" name="楕円 1">
            <a:extLst>
              <a:ext uri="{FF2B5EF4-FFF2-40B4-BE49-F238E27FC236}">
                <a16:creationId xmlns:a16="http://schemas.microsoft.com/office/drawing/2014/main" id="{A2BF0ED7-C5E0-484A-AB22-DAF51B357FA9}"/>
              </a:ext>
            </a:extLst>
          </p:cNvPr>
          <p:cNvSpPr/>
          <p:nvPr/>
        </p:nvSpPr>
        <p:spPr>
          <a:xfrm>
            <a:off x="323850" y="4673531"/>
            <a:ext cx="504056" cy="50405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例</a:t>
            </a:r>
          </a:p>
        </p:txBody>
      </p:sp>
      <p:sp>
        <p:nvSpPr>
          <p:cNvPr id="3" name="正方形/長方形 2">
            <a:extLst>
              <a:ext uri="{FF2B5EF4-FFF2-40B4-BE49-F238E27FC236}">
                <a16:creationId xmlns:a16="http://schemas.microsoft.com/office/drawing/2014/main" id="{213E74C7-2E18-4875-958D-5EBE20A51002}"/>
              </a:ext>
            </a:extLst>
          </p:cNvPr>
          <p:cNvSpPr/>
          <p:nvPr/>
        </p:nvSpPr>
        <p:spPr>
          <a:xfrm>
            <a:off x="899592" y="4766100"/>
            <a:ext cx="3358612"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法人が４事業所分を一括して申請する場合</a:t>
            </a:r>
          </a:p>
        </p:txBody>
      </p:sp>
      <p:cxnSp>
        <p:nvCxnSpPr>
          <p:cNvPr id="19" name="直線コネクタ 18">
            <a:extLst>
              <a:ext uri="{FF2B5EF4-FFF2-40B4-BE49-F238E27FC236}">
                <a16:creationId xmlns:a16="http://schemas.microsoft.com/office/drawing/2014/main" id="{43E1EFC5-6C0E-4D9A-BE4B-3386E7EE521D}"/>
              </a:ext>
            </a:extLst>
          </p:cNvPr>
          <p:cNvCxnSpPr>
            <a:cxnSpLocks/>
          </p:cNvCxnSpPr>
          <p:nvPr/>
        </p:nvCxnSpPr>
        <p:spPr>
          <a:xfrm>
            <a:off x="780660" y="5075926"/>
            <a:ext cx="803949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pic>
        <p:nvPicPr>
          <p:cNvPr id="21" name="図 20">
            <a:extLst>
              <a:ext uri="{FF2B5EF4-FFF2-40B4-BE49-F238E27FC236}">
                <a16:creationId xmlns:a16="http://schemas.microsoft.com/office/drawing/2014/main" id="{2E79F284-FEC5-4782-9682-DB15335F0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3753" y="5220993"/>
            <a:ext cx="894397" cy="801174"/>
          </a:xfrm>
          <a:prstGeom prst="rect">
            <a:avLst/>
          </a:prstGeom>
        </p:spPr>
      </p:pic>
      <p:pic>
        <p:nvPicPr>
          <p:cNvPr id="22" name="図 21">
            <a:extLst>
              <a:ext uri="{FF2B5EF4-FFF2-40B4-BE49-F238E27FC236}">
                <a16:creationId xmlns:a16="http://schemas.microsoft.com/office/drawing/2014/main" id="{DA4FE214-ED0B-46C7-99C4-DEAE71014E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999" y="5955167"/>
            <a:ext cx="743534" cy="701427"/>
          </a:xfrm>
          <a:prstGeom prst="rect">
            <a:avLst/>
          </a:prstGeom>
        </p:spPr>
      </p:pic>
      <p:pic>
        <p:nvPicPr>
          <p:cNvPr id="23" name="図 22">
            <a:extLst>
              <a:ext uri="{FF2B5EF4-FFF2-40B4-BE49-F238E27FC236}">
                <a16:creationId xmlns:a16="http://schemas.microsoft.com/office/drawing/2014/main" id="{D014C6F0-F4AC-4B5A-9A89-0B5C65A35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0030" y="5965422"/>
            <a:ext cx="743534" cy="701427"/>
          </a:xfrm>
          <a:prstGeom prst="rect">
            <a:avLst/>
          </a:prstGeom>
        </p:spPr>
      </p:pic>
      <p:pic>
        <p:nvPicPr>
          <p:cNvPr id="24" name="図 23">
            <a:extLst>
              <a:ext uri="{FF2B5EF4-FFF2-40B4-BE49-F238E27FC236}">
                <a16:creationId xmlns:a16="http://schemas.microsoft.com/office/drawing/2014/main" id="{3D9372FC-01CB-4F5B-B229-B9138FE310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860" y="5236643"/>
            <a:ext cx="894397" cy="801174"/>
          </a:xfrm>
          <a:prstGeom prst="rect">
            <a:avLst/>
          </a:prstGeom>
        </p:spPr>
      </p:pic>
      <p:pic>
        <p:nvPicPr>
          <p:cNvPr id="25" name="図 24">
            <a:extLst>
              <a:ext uri="{FF2B5EF4-FFF2-40B4-BE49-F238E27FC236}">
                <a16:creationId xmlns:a16="http://schemas.microsoft.com/office/drawing/2014/main" id="{55C2A826-AA40-4552-BCF2-39A55BAECFC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945263" y="5492314"/>
            <a:ext cx="424270" cy="462853"/>
          </a:xfrm>
          <a:prstGeom prst="rect">
            <a:avLst/>
          </a:prstGeom>
        </p:spPr>
      </p:pic>
      <p:pic>
        <p:nvPicPr>
          <p:cNvPr id="26" name="図 25">
            <a:extLst>
              <a:ext uri="{FF2B5EF4-FFF2-40B4-BE49-F238E27FC236}">
                <a16:creationId xmlns:a16="http://schemas.microsoft.com/office/drawing/2014/main" id="{206569D9-6ABB-4744-99D2-22E5BE1B65F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911797" y="5484629"/>
            <a:ext cx="425790" cy="470538"/>
          </a:xfrm>
          <a:prstGeom prst="rect">
            <a:avLst/>
          </a:prstGeom>
        </p:spPr>
      </p:pic>
      <p:pic>
        <p:nvPicPr>
          <p:cNvPr id="27" name="図 26">
            <a:extLst>
              <a:ext uri="{FF2B5EF4-FFF2-40B4-BE49-F238E27FC236}">
                <a16:creationId xmlns:a16="http://schemas.microsoft.com/office/drawing/2014/main" id="{21F4EC3F-B8C2-4377-A23B-3FC3EFBA16A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39236" y="6173648"/>
            <a:ext cx="425790" cy="470538"/>
          </a:xfrm>
          <a:prstGeom prst="rect">
            <a:avLst/>
          </a:prstGeom>
        </p:spPr>
      </p:pic>
      <p:pic>
        <p:nvPicPr>
          <p:cNvPr id="28" name="図 27">
            <a:extLst>
              <a:ext uri="{FF2B5EF4-FFF2-40B4-BE49-F238E27FC236}">
                <a16:creationId xmlns:a16="http://schemas.microsoft.com/office/drawing/2014/main" id="{8DCCB375-0778-4588-BCD4-AB66D9EBBC1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927219" y="6189201"/>
            <a:ext cx="424270" cy="462853"/>
          </a:xfrm>
          <a:prstGeom prst="rect">
            <a:avLst/>
          </a:prstGeom>
        </p:spPr>
      </p:pic>
      <p:sp>
        <p:nvSpPr>
          <p:cNvPr id="29" name="正方形/長方形 28">
            <a:extLst>
              <a:ext uri="{FF2B5EF4-FFF2-40B4-BE49-F238E27FC236}">
                <a16:creationId xmlns:a16="http://schemas.microsoft.com/office/drawing/2014/main" id="{3BD59E40-7E39-499B-B2AA-7B51705DAA23}"/>
              </a:ext>
            </a:extLst>
          </p:cNvPr>
          <p:cNvSpPr/>
          <p:nvPr/>
        </p:nvSpPr>
        <p:spPr>
          <a:xfrm>
            <a:off x="2574749" y="5421410"/>
            <a:ext cx="6109697"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法人内で各事業所</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１人分として、</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合計４名の設定・確保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C84D9D8B-F9F8-4B37-A2E9-991E801B1915}"/>
              </a:ext>
            </a:extLst>
          </p:cNvPr>
          <p:cNvSpPr/>
          <p:nvPr/>
        </p:nvSpPr>
        <p:spPr>
          <a:xfrm>
            <a:off x="2483848" y="6128979"/>
            <a:ext cx="6264616" cy="430887"/>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lang="ja-JP" altLang="en-US" sz="1100" b="1" spc="-40" dirty="0">
                <a:latin typeface="Meiryo UI" panose="020B0604030504040204" pitchFamily="50" charset="-128"/>
                <a:ea typeface="Meiryo UI" panose="020B0604030504040204" pitchFamily="50" charset="-128"/>
              </a:rPr>
              <a:t>法人の職員全体で</a:t>
            </a:r>
            <a:r>
              <a:rPr lang="ja-JP" altLang="en-US" sz="1100" spc="-40" dirty="0">
                <a:latin typeface="Meiryo UI" panose="020B0604030504040204" pitchFamily="50" charset="-128"/>
                <a:ea typeface="Meiryo UI" panose="020B0604030504040204" pitchFamily="50" charset="-128"/>
              </a:rPr>
              <a:t>、</a:t>
            </a:r>
          </a:p>
          <a:p>
            <a:pPr marL="269875" lvl="0" indent="-93663" algn="just" defTabSz="883590">
              <a:defRPr/>
            </a:pPr>
            <a:r>
              <a:rPr lang="ja-JP" altLang="en-US" sz="1100" spc="-40" dirty="0" smtClean="0">
                <a:latin typeface="Meiryo UI" panose="020B0604030504040204" pitchFamily="50" charset="-128"/>
                <a:ea typeface="Meiryo UI" panose="020B0604030504040204" pitchFamily="50" charset="-128"/>
              </a:rPr>
              <a:t>Ａ</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経験</a:t>
            </a:r>
            <a:r>
              <a:rPr lang="ja-JP" altLang="en-US" sz="1100" spc="-40" dirty="0">
                <a:latin typeface="Meiryo UI" panose="020B0604030504040204" pitchFamily="50" charset="-128"/>
                <a:ea typeface="Meiryo UI" panose="020B0604030504040204" pitchFamily="50" charset="-128"/>
              </a:rPr>
              <a:t>・技能の</a:t>
            </a:r>
            <a:r>
              <a:rPr lang="ja-JP" altLang="en-US" sz="1100" spc="-40" dirty="0" smtClean="0">
                <a:latin typeface="Meiryo UI" panose="020B0604030504040204" pitchFamily="50" charset="-128"/>
                <a:ea typeface="Meiryo UI" panose="020B0604030504040204" pitchFamily="50" charset="-128"/>
              </a:rPr>
              <a:t>ある障害福祉人材、Ｂ</a:t>
            </a:r>
            <a:r>
              <a:rPr lang="en-US" altLang="ja-JP" sz="1100" spc="-40" dirty="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他の障害福祉人材、Ｃ</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その他</a:t>
            </a:r>
            <a:r>
              <a:rPr lang="ja-JP" altLang="en-US" sz="1100" spc="-40" dirty="0">
                <a:latin typeface="Meiryo UI" panose="020B0604030504040204" pitchFamily="50" charset="-128"/>
                <a:ea typeface="Meiryo UI" panose="020B0604030504040204" pitchFamily="50" charset="-128"/>
              </a:rPr>
              <a:t>の職種を設定し、処遇改善額を設定</a:t>
            </a:r>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6</a:t>
            </a:fld>
            <a:endParaRPr kumimoji="1" lang="ja-JP" altLang="en-US"/>
          </a:p>
        </p:txBody>
      </p:sp>
    </p:spTree>
    <p:extLst>
      <p:ext uri="{BB962C8B-B14F-4D97-AF65-F5344CB8AC3E}">
        <p14:creationId xmlns:p14="http://schemas.microsoft.com/office/powerpoint/2010/main" val="596370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971599" y="1844824"/>
            <a:ext cx="7764685" cy="70425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5" name="四角形: 角を丸くする 64">
            <a:extLst>
              <a:ext uri="{FF2B5EF4-FFF2-40B4-BE49-F238E27FC236}">
                <a16:creationId xmlns:a16="http://schemas.microsoft.com/office/drawing/2014/main" id="{AFF7F5AE-446F-4CE8-8BE6-2E4068A66098}"/>
              </a:ext>
            </a:extLst>
          </p:cNvPr>
          <p:cNvSpPr/>
          <p:nvPr/>
        </p:nvSpPr>
        <p:spPr>
          <a:xfrm>
            <a:off x="6156758" y="3101375"/>
            <a:ext cx="2579526"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6" name="図 65">
            <a:extLst>
              <a:ext uri="{FF2B5EF4-FFF2-40B4-BE49-F238E27FC236}">
                <a16:creationId xmlns:a16="http://schemas.microsoft.com/office/drawing/2014/main" id="{8895856A-5A48-402C-A82B-B6BEEBC0DF9B}"/>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6156758" y="3102480"/>
            <a:ext cx="2567969" cy="453092"/>
          </a:xfrm>
          <a:prstGeom prst="rect">
            <a:avLst/>
          </a:prstGeom>
        </p:spPr>
      </p:pic>
      <p:sp>
        <p:nvSpPr>
          <p:cNvPr id="63" name="四角形: 角を丸くする 62">
            <a:extLst>
              <a:ext uri="{FF2B5EF4-FFF2-40B4-BE49-F238E27FC236}">
                <a16:creationId xmlns:a16="http://schemas.microsoft.com/office/drawing/2014/main" id="{1E6F6D9D-3B2C-423E-9775-684E6BBF5E4A}"/>
              </a:ext>
            </a:extLst>
          </p:cNvPr>
          <p:cNvSpPr/>
          <p:nvPr/>
        </p:nvSpPr>
        <p:spPr>
          <a:xfrm>
            <a:off x="417012" y="3101200"/>
            <a:ext cx="2926689"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4" name="図 63">
            <a:extLst>
              <a:ext uri="{FF2B5EF4-FFF2-40B4-BE49-F238E27FC236}">
                <a16:creationId xmlns:a16="http://schemas.microsoft.com/office/drawing/2014/main" id="{FE7129CD-522C-4B4E-A853-2885D669AA51}"/>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417012" y="3102305"/>
            <a:ext cx="2926689" cy="453092"/>
          </a:xfrm>
          <a:prstGeom prst="rect">
            <a:avLst/>
          </a:prstGeom>
        </p:spPr>
      </p:pic>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１</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3373039"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賃上げを行う職員の範囲を決める</a:t>
            </a: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13571"/>
            <a:ext cx="8013160" cy="738664"/>
          </a:xfrm>
          <a:prstGeom prst="rect">
            <a:avLst/>
          </a:prstGeom>
        </p:spPr>
        <p:txBody>
          <a:bodyPr wrap="square">
            <a:spAutoFit/>
          </a:bodyPr>
          <a:lstStyle/>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１．</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ある障害福祉人材を</a:t>
            </a:r>
            <a:r>
              <a:rPr lang="ja-JP" altLang="en-US" sz="1400" dirty="0">
                <a:latin typeface="Meiryo UI" panose="020B0604030504040204" pitchFamily="50" charset="-128"/>
                <a:ea typeface="Meiryo UI" panose="020B0604030504040204" pitchFamily="50" charset="-128"/>
              </a:rPr>
              <a:t>定義した上で、全ての職員を「</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「Ｂ</a:t>
            </a:r>
            <a:r>
              <a:rPr lang="ja-JP" altLang="en-US" sz="1400" dirty="0" smtClean="0">
                <a:latin typeface="Meiryo UI" panose="020B0604030504040204" pitchFamily="50" charset="-128"/>
                <a:ea typeface="Meiryo UI" panose="020B0604030504040204" pitchFamily="50" charset="-128"/>
              </a:rPr>
              <a:t>：他の障害福祉人材」</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C</a:t>
            </a:r>
            <a:r>
              <a:rPr lang="ja-JP" altLang="en-US" sz="1400" dirty="0" smtClean="0">
                <a:latin typeface="Meiryo UI" panose="020B0604030504040204" pitchFamily="50" charset="-128"/>
                <a:ea typeface="Meiryo UI" panose="020B0604030504040204" pitchFamily="50" charset="-128"/>
              </a:rPr>
              <a:t>：その他の職種」</a:t>
            </a:r>
            <a:r>
              <a:rPr lang="ja-JP" altLang="en-US" sz="1400" dirty="0">
                <a:latin typeface="Meiryo UI" panose="020B0604030504040204" pitchFamily="50" charset="-128"/>
                <a:ea typeface="Meiryo UI" panose="020B0604030504040204" pitchFamily="50" charset="-128"/>
              </a:rPr>
              <a:t>に分ける。</a:t>
            </a:r>
            <a:endParaRPr lang="en-US" altLang="ja-JP" sz="1400" dirty="0">
              <a:latin typeface="Meiryo UI" panose="020B0604030504040204" pitchFamily="50" charset="-128"/>
              <a:ea typeface="Meiryo UI" panose="020B0604030504040204" pitchFamily="50" charset="-128"/>
            </a:endParaRPr>
          </a:p>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２．</a:t>
            </a:r>
            <a:r>
              <a:rPr lang="ja-JP" altLang="en-US" sz="1400" dirty="0">
                <a:latin typeface="Meiryo UI" panose="020B0604030504040204" pitchFamily="50" charset="-128"/>
                <a:ea typeface="Meiryo UI" panose="020B0604030504040204" pitchFamily="50" charset="-128"/>
              </a:rPr>
              <a:t>どの職員範囲で配分するか決める。</a:t>
            </a:r>
          </a:p>
        </p:txBody>
      </p:sp>
      <p:sp>
        <p:nvSpPr>
          <p:cNvPr id="25" name="正方形/長方形 24">
            <a:extLst>
              <a:ext uri="{FF2B5EF4-FFF2-40B4-BE49-F238E27FC236}">
                <a16:creationId xmlns:a16="http://schemas.microsoft.com/office/drawing/2014/main" id="{B518243C-0E39-4062-AECA-962475FD8E91}"/>
              </a:ext>
            </a:extLst>
          </p:cNvPr>
          <p:cNvSpPr/>
          <p:nvPr/>
        </p:nvSpPr>
        <p:spPr>
          <a:xfrm>
            <a:off x="432231" y="3622728"/>
            <a:ext cx="2908712" cy="1800493"/>
          </a:xfrm>
          <a:prstGeom prst="rect">
            <a:avLst/>
          </a:prstGeom>
        </p:spPr>
        <p:txBody>
          <a:bodyPr wrap="square">
            <a:spAutoFit/>
          </a:bodyPr>
          <a:lstStyle/>
          <a:p>
            <a:pPr algn="ctr"/>
            <a:r>
              <a:rPr lang="ja-JP" altLang="en-US" sz="1200" dirty="0" smtClean="0">
                <a:latin typeface="Meiryo UI" panose="020B0604030504040204" pitchFamily="50" charset="-128"/>
                <a:ea typeface="Meiryo UI" panose="020B0604030504040204" pitchFamily="50" charset="-128"/>
              </a:rPr>
              <a:t>（定義する際のルール）</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・勤続</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年以上の職員を基本</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・介護福祉士等に該当すること</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・勤続年数は、他の法人や医療機関等での経験等も通算可能</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・事業所の能力評価や等級システムを活用するなど、</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年以上の勤続年数がなくても業務や技能等を勘案し対象とできる</a:t>
            </a:r>
            <a:endParaRPr lang="ja-JP" altLang="en-US" sz="1200" dirty="0">
              <a:latin typeface="Meiryo UI" panose="020B0604030504040204" pitchFamily="50" charset="-128"/>
              <a:ea typeface="Meiryo UI" panose="020B0604030504040204" pitchFamily="50" charset="-128"/>
            </a:endParaRPr>
          </a:p>
        </p:txBody>
      </p:sp>
      <p:sp>
        <p:nvSpPr>
          <p:cNvPr id="32" name="四角形: 角を丸くする 31">
            <a:extLst>
              <a:ext uri="{FF2B5EF4-FFF2-40B4-BE49-F238E27FC236}">
                <a16:creationId xmlns:a16="http://schemas.microsoft.com/office/drawing/2014/main" id="{135E059E-6EAC-4AB1-9225-0C628C318745}"/>
              </a:ext>
            </a:extLst>
          </p:cNvPr>
          <p:cNvSpPr/>
          <p:nvPr/>
        </p:nvSpPr>
        <p:spPr>
          <a:xfrm>
            <a:off x="3491879" y="3109630"/>
            <a:ext cx="2552535"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F106EA64-F54C-4564-A109-961610BEC73E}"/>
              </a:ext>
            </a:extLst>
          </p:cNvPr>
          <p:cNvSpPr/>
          <p:nvPr/>
        </p:nvSpPr>
        <p:spPr>
          <a:xfrm>
            <a:off x="3419872" y="3622728"/>
            <a:ext cx="2657957" cy="1754326"/>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a:t>
            </a:r>
            <a:r>
              <a:rPr lang="ja-JP" altLang="en-US" sz="1200" dirty="0">
                <a:latin typeface="Meiryo UI" panose="020B0604030504040204" pitchFamily="50" charset="-128"/>
                <a:ea typeface="Meiryo UI" panose="020B0604030504040204" pitchFamily="50" charset="-128"/>
              </a:rPr>
              <a:t>：経験・技能の</a:t>
            </a:r>
            <a:r>
              <a:rPr lang="ja-JP" altLang="en-US" sz="1200" dirty="0" smtClean="0">
                <a:latin typeface="Meiryo UI" panose="020B0604030504040204" pitchFamily="50" charset="-128"/>
                <a:ea typeface="Meiryo UI" panose="020B0604030504040204" pitchFamily="50" charset="-128"/>
              </a:rPr>
              <a:t>ある障害福祉人材」に該当しない障害福祉人材</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a:t>
            </a:r>
            <a:r>
              <a:rPr lang="ja-JP" altLang="en-US" sz="1100" dirty="0" smtClean="0">
                <a:latin typeface="Meiryo UI" panose="020B0604030504040204" pitchFamily="50" charset="-128"/>
                <a:ea typeface="Meiryo UI" panose="020B0604030504040204" pitchFamily="50" charset="-128"/>
              </a:rPr>
              <a:t>に該当しない福祉・介護職員、心理</a:t>
            </a:r>
            <a:r>
              <a:rPr lang="ja-JP" altLang="en-US" sz="1100" dirty="0">
                <a:latin typeface="Meiryo UI" panose="020B0604030504040204" pitchFamily="50" charset="-128"/>
                <a:ea typeface="Meiryo UI" panose="020B0604030504040204" pitchFamily="50" charset="-128"/>
              </a:rPr>
              <a:t>指導担当職員（公認心理師含む）、サービス管理責任者、児童発達支援管理責任者、サービス提供責任者</a:t>
            </a:r>
          </a:p>
          <a:p>
            <a:pPr marL="179388" indent="-179388">
              <a:spcBef>
                <a:spcPts val="600"/>
              </a:spcBef>
            </a:pPr>
            <a:endParaRPr lang="ja-JP" altLang="en-US" sz="120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73348B48-6D03-4EAF-8202-325AE9D9C9EC}"/>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3491880" y="3110735"/>
            <a:ext cx="2552534" cy="453092"/>
          </a:xfrm>
          <a:prstGeom prst="rect">
            <a:avLst/>
          </a:prstGeom>
        </p:spPr>
      </p:pic>
      <p:sp>
        <p:nvSpPr>
          <p:cNvPr id="35" name="正方形/長方形 34">
            <a:extLst>
              <a:ext uri="{FF2B5EF4-FFF2-40B4-BE49-F238E27FC236}">
                <a16:creationId xmlns:a16="http://schemas.microsoft.com/office/drawing/2014/main" id="{19FAE940-837F-45F2-8D68-B0BC34AE4453}"/>
              </a:ext>
            </a:extLst>
          </p:cNvPr>
          <p:cNvSpPr/>
          <p:nvPr/>
        </p:nvSpPr>
        <p:spPr>
          <a:xfrm>
            <a:off x="3547739" y="3201403"/>
            <a:ext cx="2363932" cy="307777"/>
          </a:xfrm>
          <a:prstGeom prst="rect">
            <a:avLst/>
          </a:prstGeom>
        </p:spPr>
        <p:txBody>
          <a:bodyPr wrap="square">
            <a:spAutoFit/>
          </a:bodyPr>
          <a:lstStyle/>
          <a:p>
            <a:r>
              <a:rPr lang="ja-JP" altLang="en-US" sz="1400" b="1" dirty="0">
                <a:solidFill>
                  <a:schemeClr val="bg1"/>
                </a:solidFill>
                <a:latin typeface="Meiryo UI" panose="020B0604030504040204" pitchFamily="50" charset="-128"/>
                <a:ea typeface="Meiryo UI" panose="020B0604030504040204" pitchFamily="50" charset="-128"/>
              </a:rPr>
              <a:t>Ｂ　　</a:t>
            </a:r>
            <a:r>
              <a:rPr lang="ja-JP" altLang="en-US" sz="1400" b="1" dirty="0" smtClean="0">
                <a:solidFill>
                  <a:schemeClr val="bg1"/>
                </a:solidFill>
                <a:latin typeface="Meiryo UI" panose="020B0604030504040204" pitchFamily="50" charset="-128"/>
                <a:ea typeface="Meiryo UI" panose="020B0604030504040204" pitchFamily="50" charset="-128"/>
              </a:rPr>
              <a:t>他の障害福祉人材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6" name="直線コネクタ 35">
            <a:extLst>
              <a:ext uri="{FF2B5EF4-FFF2-40B4-BE49-F238E27FC236}">
                <a16:creationId xmlns:a16="http://schemas.microsoft.com/office/drawing/2014/main" id="{F763ED5E-AA0A-44DA-A721-5AC62C7E5F75}"/>
              </a:ext>
            </a:extLst>
          </p:cNvPr>
          <p:cNvCxnSpPr/>
          <p:nvPr/>
        </p:nvCxnSpPr>
        <p:spPr>
          <a:xfrm>
            <a:off x="3926728"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5DA6BA64-9216-47F2-AA84-8FD66DA79A83}"/>
              </a:ext>
            </a:extLst>
          </p:cNvPr>
          <p:cNvSpPr/>
          <p:nvPr/>
        </p:nvSpPr>
        <p:spPr>
          <a:xfrm>
            <a:off x="417012" y="3197148"/>
            <a:ext cx="3017620" cy="307777"/>
          </a:xfrm>
          <a:prstGeom prst="rect">
            <a:avLst/>
          </a:prstGeom>
        </p:spPr>
        <p:txBody>
          <a:bodyPr wrap="square">
            <a:spAutoFit/>
          </a:bodyPr>
          <a:lstStyle/>
          <a:p>
            <a:r>
              <a:rPr lang="en-US" altLang="ja-JP" sz="1400" b="1" dirty="0">
                <a:solidFill>
                  <a:schemeClr val="bg1"/>
                </a:solidFill>
                <a:latin typeface="Meiryo UI" panose="020B0604030504040204" pitchFamily="50" charset="-128"/>
                <a:ea typeface="Meiryo UI" panose="020B0604030504040204" pitchFamily="50" charset="-128"/>
              </a:rPr>
              <a:t>A</a:t>
            </a:r>
            <a:r>
              <a:rPr lang="ja-JP" altLang="en-US" sz="1400" b="1" dirty="0">
                <a:solidFill>
                  <a:schemeClr val="bg1"/>
                </a:solidFill>
                <a:latin typeface="Meiryo UI" panose="020B0604030504040204" pitchFamily="50" charset="-128"/>
                <a:ea typeface="Meiryo UI" panose="020B0604030504040204" pitchFamily="50" charset="-128"/>
              </a:rPr>
              <a:t>　　経験・技能の</a:t>
            </a:r>
            <a:r>
              <a:rPr lang="ja-JP" altLang="en-US" sz="1400" b="1" dirty="0" smtClean="0">
                <a:solidFill>
                  <a:schemeClr val="bg1"/>
                </a:solidFill>
                <a:latin typeface="Meiryo UI" panose="020B0604030504040204" pitchFamily="50" charset="-128"/>
                <a:ea typeface="Meiryo UI" panose="020B0604030504040204" pitchFamily="50" charset="-128"/>
              </a:rPr>
              <a:t>ある障害福祉人材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1" name="直線コネクタ 30">
            <a:extLst>
              <a:ext uri="{FF2B5EF4-FFF2-40B4-BE49-F238E27FC236}">
                <a16:creationId xmlns:a16="http://schemas.microsoft.com/office/drawing/2014/main" id="{63CF38B3-3E91-450C-BA0A-B42701D8615F}"/>
              </a:ext>
            </a:extLst>
          </p:cNvPr>
          <p:cNvCxnSpPr/>
          <p:nvPr/>
        </p:nvCxnSpPr>
        <p:spPr>
          <a:xfrm>
            <a:off x="754603"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6BA6351F-F081-41E8-BC6B-8C3925532B07}"/>
              </a:ext>
            </a:extLst>
          </p:cNvPr>
          <p:cNvSpPr/>
          <p:nvPr/>
        </p:nvSpPr>
        <p:spPr>
          <a:xfrm>
            <a:off x="6156758" y="3606576"/>
            <a:ext cx="2657957" cy="538609"/>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・障害福祉人材以外の職員</a:t>
            </a:r>
            <a:endParaRPr lang="ja-JP" altLang="en-US" sz="1200"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AD13A7A9-8D69-4471-9B04-05CD5960B091}"/>
              </a:ext>
            </a:extLst>
          </p:cNvPr>
          <p:cNvSpPr/>
          <p:nvPr/>
        </p:nvSpPr>
        <p:spPr>
          <a:xfrm>
            <a:off x="6197909" y="3177728"/>
            <a:ext cx="2550555" cy="307777"/>
          </a:xfrm>
          <a:prstGeom prst="rect">
            <a:avLst/>
          </a:prstGeom>
        </p:spPr>
        <p:txBody>
          <a:bodyPr wrap="square">
            <a:spAutoFit/>
          </a:bodyPr>
          <a:lstStyle/>
          <a:p>
            <a:r>
              <a:rPr lang="ja-JP" altLang="en-US" sz="1400" b="1" dirty="0" smtClean="0">
                <a:solidFill>
                  <a:schemeClr val="bg1"/>
                </a:solidFill>
                <a:latin typeface="Meiryo UI" panose="020B0604030504040204" pitchFamily="50" charset="-128"/>
                <a:ea typeface="Meiryo UI" panose="020B0604030504040204" pitchFamily="50" charset="-128"/>
              </a:rPr>
              <a:t>Ｃ　　　　その他の職種</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578693" y="3175935"/>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6BB4A3B8-EBE8-4E36-8B80-032E3AE98175}"/>
              </a:ext>
            </a:extLst>
          </p:cNvPr>
          <p:cNvSpPr/>
          <p:nvPr/>
        </p:nvSpPr>
        <p:spPr>
          <a:xfrm>
            <a:off x="971600" y="1833935"/>
            <a:ext cx="7632848" cy="730969"/>
          </a:xfrm>
          <a:prstGeom prst="rect">
            <a:avLst/>
          </a:prstGeom>
        </p:spPr>
        <p:txBody>
          <a:bodyPr wrap="square">
            <a:spAutoFit/>
          </a:bodyPr>
          <a:lstStyle/>
          <a:p>
            <a:pPr marL="266700" lvl="0" indent="-266700">
              <a:spcBef>
                <a:spcPts val="600"/>
              </a:spcBef>
            </a:pPr>
            <a:r>
              <a:rPr lang="ja-JP" altLang="en-US" sz="105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加算</a:t>
            </a:r>
            <a:r>
              <a:rPr lang="ja-JP" altLang="en-US" sz="1050" dirty="0">
                <a:latin typeface="Meiryo UI" panose="020B0604030504040204" pitchFamily="50" charset="-128"/>
                <a:ea typeface="Meiryo UI" panose="020B0604030504040204" pitchFamily="50" charset="-128"/>
              </a:rPr>
              <a:t>額を全て</a:t>
            </a: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や</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。（全て</a:t>
            </a:r>
            <a:r>
              <a:rPr lang="ja-JP" altLang="en-US" sz="1050" dirty="0">
                <a:latin typeface="Meiryo UI" panose="020B0604030504040204" pitchFamily="50" charset="-128"/>
                <a:ea typeface="Meiryo UI" panose="020B0604030504040204" pitchFamily="50" charset="-128"/>
              </a:rPr>
              <a:t>の職員を</a:t>
            </a:r>
            <a:r>
              <a:rPr lang="en-US" altLang="ja-JP" sz="1050" dirty="0">
                <a:latin typeface="Meiryo UI" panose="020B0604030504040204" pitchFamily="50" charset="-128"/>
                <a:ea typeface="Meiryo UI" panose="020B0604030504040204" pitchFamily="50" charset="-128"/>
              </a:rPr>
              <a:t>A</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B</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a:t>
            </a:r>
            <a:r>
              <a:rPr lang="ja-JP" altLang="en-US" sz="1050" dirty="0" smtClean="0">
                <a:latin typeface="Meiryo UI" panose="020B0604030504040204" pitchFamily="50" charset="-128"/>
                <a:ea typeface="Meiryo UI" panose="020B0604030504040204" pitchFamily="50" charset="-128"/>
              </a:rPr>
              <a:t>分ける）</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介護福祉士等の要件：福祉・介護職員のうち介護福祉士、社会福祉士、精神保健福祉士又は保育士のいずれかの資格を保有する者、</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smtClean="0">
                <a:latin typeface="Meiryo UI" panose="020B0604030504040204" pitchFamily="50" charset="-128"/>
                <a:ea typeface="Meiryo UI" panose="020B0604030504040204" pitchFamily="50" charset="-128"/>
              </a:rPr>
              <a:t>　　 心理指導担当職員（公認心理師含む）、サービス管理責任者、児童発達支援管理責任者、サービス提供責任者</a:t>
            </a:r>
            <a:endParaRPr lang="en-US" altLang="ja-JP" sz="1050" dirty="0" smtClean="0">
              <a:latin typeface="Meiryo UI" panose="020B0604030504040204" pitchFamily="50" charset="-128"/>
              <a:ea typeface="Meiryo UI" panose="020B0604030504040204" pitchFamily="50" charset="-128"/>
            </a:endParaRPr>
          </a:p>
        </p:txBody>
      </p:sp>
      <p:sp>
        <p:nvSpPr>
          <p:cNvPr id="70" name="角丸四角形 6">
            <a:extLst>
              <a:ext uri="{FF2B5EF4-FFF2-40B4-BE49-F238E27FC236}">
                <a16:creationId xmlns:a16="http://schemas.microsoft.com/office/drawing/2014/main" id="{059DE2D8-F180-40C5-B762-2F5BA918C08D}"/>
              </a:ext>
            </a:extLst>
          </p:cNvPr>
          <p:cNvSpPr/>
          <p:nvPr/>
        </p:nvSpPr>
        <p:spPr>
          <a:xfrm>
            <a:off x="408134" y="5517232"/>
            <a:ext cx="8328150" cy="1296000"/>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5661248"/>
            <a:ext cx="658203" cy="658203"/>
          </a:xfrm>
          <a:prstGeom prst="rect">
            <a:avLst/>
          </a:prstGeom>
        </p:spPr>
      </p:pic>
      <p:cxnSp>
        <p:nvCxnSpPr>
          <p:cNvPr id="73" name="直線矢印コネクタ 72">
            <a:extLst>
              <a:ext uri="{FF2B5EF4-FFF2-40B4-BE49-F238E27FC236}">
                <a16:creationId xmlns:a16="http://schemas.microsoft.com/office/drawing/2014/main" id="{30AD3358-CD87-4539-AA27-414D34374BB4}"/>
              </a:ext>
            </a:extLst>
          </p:cNvPr>
          <p:cNvCxnSpPr>
            <a:cxnSpLocks/>
          </p:cNvCxnSpPr>
          <p:nvPr/>
        </p:nvCxnSpPr>
        <p:spPr>
          <a:xfrm>
            <a:off x="408134" y="2996952"/>
            <a:ext cx="267317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36E7BDC9-6E6E-4CDD-84A4-697EC736D984}"/>
              </a:ext>
            </a:extLst>
          </p:cNvPr>
          <p:cNvCxnSpPr>
            <a:cxnSpLocks/>
          </p:cNvCxnSpPr>
          <p:nvPr/>
        </p:nvCxnSpPr>
        <p:spPr>
          <a:xfrm>
            <a:off x="408134" y="2811037"/>
            <a:ext cx="556858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5737F21B-C455-4210-8B0C-855CB9B119C1}"/>
              </a:ext>
            </a:extLst>
          </p:cNvPr>
          <p:cNvSpPr/>
          <p:nvPr/>
        </p:nvSpPr>
        <p:spPr>
          <a:xfrm>
            <a:off x="723125" y="2647900"/>
            <a:ext cx="2310248" cy="338554"/>
          </a:xfrm>
          <a:prstGeom prst="rect">
            <a:avLst/>
          </a:prstGeom>
        </p:spPr>
        <p:txBody>
          <a:bodyPr wrap="none">
            <a:spAutoFit/>
          </a:bodyPr>
          <a:lstStyle/>
          <a:p>
            <a:r>
              <a:rPr lang="ja-JP" altLang="en-US" sz="1600" b="1" dirty="0">
                <a:latin typeface="Meiryo UI" panose="020B0604030504040204" pitchFamily="50" charset="-128"/>
                <a:ea typeface="Meiryo UI" panose="020B0604030504040204" pitchFamily="50" charset="-128"/>
              </a:rPr>
              <a:t>いずれの範囲も選択可能</a:t>
            </a:r>
          </a:p>
        </p:txBody>
      </p:sp>
      <p:cxnSp>
        <p:nvCxnSpPr>
          <p:cNvPr id="79" name="直線矢印コネクタ 78">
            <a:extLst>
              <a:ext uri="{FF2B5EF4-FFF2-40B4-BE49-F238E27FC236}">
                <a16:creationId xmlns:a16="http://schemas.microsoft.com/office/drawing/2014/main" id="{8B68E063-B20B-4BC5-A7AA-7B3EBBDF1770}"/>
              </a:ext>
            </a:extLst>
          </p:cNvPr>
          <p:cNvCxnSpPr>
            <a:cxnSpLocks/>
          </p:cNvCxnSpPr>
          <p:nvPr/>
        </p:nvCxnSpPr>
        <p:spPr>
          <a:xfrm>
            <a:off x="408134" y="2643212"/>
            <a:ext cx="8397702"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FBDCCE07-FE42-49D8-8022-E6270754EFB8}"/>
              </a:ext>
            </a:extLst>
          </p:cNvPr>
          <p:cNvSpPr/>
          <p:nvPr/>
        </p:nvSpPr>
        <p:spPr>
          <a:xfrm>
            <a:off x="1264094" y="5517232"/>
            <a:ext cx="7416000" cy="1323439"/>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Ａは</a:t>
            </a:r>
            <a:r>
              <a:rPr lang="ja-JP" altLang="en-US" sz="1200" dirty="0" smtClean="0">
                <a:latin typeface="Meiryo UI" panose="020B0604030504040204" pitchFamily="50" charset="-128"/>
                <a:ea typeface="Meiryo UI" panose="020B0604030504040204" pitchFamily="50" charset="-128"/>
              </a:rPr>
              <a:t>、介護福祉士等に該当する者がいない場合</a:t>
            </a:r>
            <a:r>
              <a:rPr lang="ja-JP" altLang="en-US" sz="1200" dirty="0">
                <a:latin typeface="Meiryo UI" panose="020B0604030504040204" pitchFamily="50" charset="-128"/>
                <a:ea typeface="Meiryo UI" panose="020B0604030504040204" pitchFamily="50" charset="-128"/>
              </a:rPr>
              <a:t>や、比較的新しい事業所で研修・実務経験の蓄積等に一定期間を有するなど</a:t>
            </a:r>
            <a:r>
              <a:rPr lang="ja-JP" altLang="en-US" sz="1200" dirty="0" smtClean="0">
                <a:latin typeface="Meiryo UI" panose="020B0604030504040204" pitchFamily="50" charset="-128"/>
                <a:ea typeface="Meiryo UI" panose="020B0604030504040204" pitchFamily="50" charset="-128"/>
              </a:rPr>
              <a:t>、職員間</a:t>
            </a:r>
            <a:r>
              <a:rPr lang="ja-JP" altLang="en-US" sz="1200" dirty="0">
                <a:latin typeface="Meiryo UI" panose="020B0604030504040204" pitchFamily="50" charset="-128"/>
                <a:ea typeface="Meiryo UI" panose="020B0604030504040204" pitchFamily="50" charset="-128"/>
              </a:rPr>
              <a:t>における経験・技能に明らかな差がない場合にまで、設定を求めるものではない</a:t>
            </a:r>
            <a:r>
              <a:rPr lang="ja-JP" altLang="en-US" sz="1200" dirty="0" smtClean="0">
                <a:latin typeface="Meiryo UI" panose="020B0604030504040204" pitchFamily="50" charset="-128"/>
                <a:ea typeface="Meiryo UI" panose="020B0604030504040204" pitchFamily="50" charset="-128"/>
              </a:rPr>
              <a:t>。（設定しない場合は、処遇改善計画書及び実績報告書に具体的な理由を記載する。）</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Ａで</a:t>
            </a:r>
            <a:r>
              <a:rPr lang="ja-JP" altLang="en-US" sz="1200" dirty="0" smtClean="0">
                <a:latin typeface="Meiryo UI" panose="020B0604030504040204" pitchFamily="50" charset="-128"/>
                <a:ea typeface="Meiryo UI" panose="020B0604030504040204" pitchFamily="50" charset="-128"/>
              </a:rPr>
              <a:t>は介護福祉士等に該当することを求める</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年より短い勤続年数でも可。他の法人での経験もカウント可能</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上記のうち、特に職種により分類している部分について、職員分類の変更特例の適用を行わずに、分類ルールに沿わない職員分類で届出を行っている不適切な事例が散見されるため注意が必要。</a:t>
            </a:r>
            <a:endParaRPr lang="ja-JP" altLang="en-US" sz="1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7</a:t>
            </a:fld>
            <a:endParaRPr kumimoji="1" lang="ja-JP" altLang="en-US"/>
          </a:p>
        </p:txBody>
      </p:sp>
    </p:spTree>
    <p:extLst>
      <p:ext uri="{BB962C8B-B14F-4D97-AF65-F5344CB8AC3E}">
        <p14:creationId xmlns:p14="http://schemas.microsoft.com/office/powerpoint/2010/main" val="436251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6">
            <a:extLst>
              <a:ext uri="{FF2B5EF4-FFF2-40B4-BE49-F238E27FC236}">
                <a16:creationId xmlns:a16="http://schemas.microsoft.com/office/drawing/2014/main" id="{336ACD61-988D-4707-A632-3E4858CF4715}"/>
              </a:ext>
            </a:extLst>
          </p:cNvPr>
          <p:cNvSpPr/>
          <p:nvPr/>
        </p:nvSpPr>
        <p:spPr>
          <a:xfrm>
            <a:off x="667401" y="1158044"/>
            <a:ext cx="8081063" cy="702292"/>
          </a:xfrm>
          <a:prstGeom prst="roundRect">
            <a:avLst>
              <a:gd name="adj" fmla="val 13259"/>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6059E6C9-8D9B-4A06-A1B8-B1466A7F1C2F}"/>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43FC776-9D71-4C5E-89A6-117651217707}"/>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94717736-C884-4789-A03B-EB2D8DDEF616}"/>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 name="正方形/長方形 7">
            <a:extLst>
              <a:ext uri="{FF2B5EF4-FFF2-40B4-BE49-F238E27FC236}">
                <a16:creationId xmlns:a16="http://schemas.microsoft.com/office/drawing/2014/main" id="{E20EFC89-AAD6-4047-ADF9-924FECCCC9C7}"/>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9" name="直線コネクタ 8">
            <a:extLst>
              <a:ext uri="{FF2B5EF4-FFF2-40B4-BE49-F238E27FC236}">
                <a16:creationId xmlns:a16="http://schemas.microsoft.com/office/drawing/2014/main" id="{C1455743-141B-4B7E-A781-EBF75C70C294}"/>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楕円 9">
            <a:extLst>
              <a:ext uri="{FF2B5EF4-FFF2-40B4-BE49-F238E27FC236}">
                <a16:creationId xmlns:a16="http://schemas.microsoft.com/office/drawing/2014/main" id="{ECD5F662-9A32-4645-AB47-188B1BC4A09E}"/>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1" name="正方形/長方形 10">
            <a:extLst>
              <a:ext uri="{FF2B5EF4-FFF2-40B4-BE49-F238E27FC236}">
                <a16:creationId xmlns:a16="http://schemas.microsoft.com/office/drawing/2014/main" id="{797F83F9-39F3-4F5F-B303-5C9A3A36B74E}"/>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43E75B0A-AD0E-4E3E-A550-43F226026B6B}"/>
              </a:ext>
            </a:extLst>
          </p:cNvPr>
          <p:cNvSpPr/>
          <p:nvPr/>
        </p:nvSpPr>
        <p:spPr>
          <a:xfrm>
            <a:off x="1115616" y="1196125"/>
            <a:ext cx="8204298" cy="609398"/>
          </a:xfrm>
          <a:prstGeom prst="rect">
            <a:avLst/>
          </a:prstGeom>
        </p:spPr>
        <p:txBody>
          <a:bodyPr wrap="square">
            <a:spAutoFit/>
          </a:bodyPr>
          <a:lstStyle/>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a:t>
            </a:r>
            <a:r>
              <a:rPr lang="ja-JP" altLang="en-US" sz="1400" dirty="0">
                <a:solidFill>
                  <a:prstClr val="black"/>
                </a:solidFill>
                <a:latin typeface="Meiryo UI" panose="020B0604030504040204" pitchFamily="50" charset="-128"/>
                <a:ea typeface="Meiryo UI" panose="020B0604030504040204" pitchFamily="50" charset="-128"/>
              </a:rPr>
              <a:t>：経験・技能の</a:t>
            </a:r>
            <a:r>
              <a:rPr lang="ja-JP" altLang="en-US" sz="14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400" dirty="0">
                <a:solidFill>
                  <a:prstClr val="black"/>
                </a:solidFill>
                <a:latin typeface="Meiryo UI" panose="020B0604030504040204" pitchFamily="50" charset="-128"/>
                <a:ea typeface="Meiryo UI" panose="020B0604030504040204" pitchFamily="50" charset="-128"/>
              </a:rPr>
              <a:t>のうち１人以上は、</a:t>
            </a:r>
            <a:endParaRPr lang="en-US" altLang="ja-JP" sz="1400" dirty="0">
              <a:solidFill>
                <a:prstClr val="black"/>
              </a:solidFill>
              <a:latin typeface="Meiryo UI" panose="020B0604030504040204" pitchFamily="50" charset="-128"/>
              <a:ea typeface="Meiryo UI" panose="020B0604030504040204" pitchFamily="50" charset="-128"/>
            </a:endParaRPr>
          </a:p>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rPr>
              <a:t>月額８万円の賃上げ又は年収</a:t>
            </a:r>
            <a:r>
              <a:rPr lang="en-US" altLang="ja-JP" sz="1400" b="1" dirty="0">
                <a:solidFill>
                  <a:prstClr val="black"/>
                </a:solidFill>
                <a:latin typeface="Meiryo UI" panose="020B0604030504040204" pitchFamily="50" charset="-128"/>
                <a:ea typeface="Meiryo UI" panose="020B0604030504040204" pitchFamily="50" charset="-128"/>
              </a:rPr>
              <a:t>440</a:t>
            </a:r>
            <a:r>
              <a:rPr lang="ja-JP" altLang="en-US" sz="1400" b="1" dirty="0">
                <a:solidFill>
                  <a:prstClr val="black"/>
                </a:solidFill>
                <a:latin typeface="Meiryo UI" panose="020B0604030504040204" pitchFamily="50" charset="-128"/>
                <a:ea typeface="Meiryo UI" panose="020B0604030504040204" pitchFamily="50" charset="-128"/>
              </a:rPr>
              <a:t>万円までの賃金増が必要</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40D4C26A-ECC2-49BF-B2FB-3E49D96E55E4}"/>
              </a:ext>
            </a:extLst>
          </p:cNvPr>
          <p:cNvSpPr/>
          <p:nvPr/>
        </p:nvSpPr>
        <p:spPr>
          <a:xfrm>
            <a:off x="512341" y="1844824"/>
            <a:ext cx="2660004"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月額８万円の賃上げ</a:t>
            </a:r>
            <a:endParaRPr lang="en-US" altLang="ja-JP" b="1" dirty="0">
              <a:solidFill>
                <a:schemeClr val="tx2"/>
              </a:solidFill>
              <a:latin typeface="Meiryo UI" panose="020B0604030504040204" pitchFamily="50" charset="-128"/>
              <a:ea typeface="Meiryo UI" panose="020B0604030504040204" pitchFamily="50" charset="-128"/>
            </a:endParaRPr>
          </a:p>
        </p:txBody>
      </p:sp>
      <p:cxnSp>
        <p:nvCxnSpPr>
          <p:cNvPr id="23" name="コネクタ: カギ線 22">
            <a:extLst>
              <a:ext uri="{FF2B5EF4-FFF2-40B4-BE49-F238E27FC236}">
                <a16:creationId xmlns:a16="http://schemas.microsoft.com/office/drawing/2014/main" id="{A642985F-C428-491A-9F1E-C16D79DBFD24}"/>
              </a:ext>
            </a:extLst>
          </p:cNvPr>
          <p:cNvCxnSpPr>
            <a:cxnSpLocks/>
          </p:cNvCxnSpPr>
          <p:nvPr/>
        </p:nvCxnSpPr>
        <p:spPr>
          <a:xfrm>
            <a:off x="317028" y="1852028"/>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D80360E3-E1C9-4415-BF52-FCDC842BB61E}"/>
              </a:ext>
            </a:extLst>
          </p:cNvPr>
          <p:cNvSpPr/>
          <p:nvPr/>
        </p:nvSpPr>
        <p:spPr>
          <a:xfrm>
            <a:off x="595196" y="2295207"/>
            <a:ext cx="7416824" cy="795089"/>
          </a:xfrm>
          <a:prstGeom prst="rect">
            <a:avLst/>
          </a:prstGeom>
        </p:spPr>
        <p:txBody>
          <a:bodyPr wrap="square">
            <a:spAutoFit/>
          </a:bodyPr>
          <a:lstStyle/>
          <a:p>
            <a:pPr marL="1588" lvl="0" indent="-1588"/>
            <a:r>
              <a:rPr lang="ja-JP" altLang="en-US" sz="1300" dirty="0">
                <a:solidFill>
                  <a:prstClr val="black"/>
                </a:solidFill>
                <a:latin typeface="Meiryo UI" panose="020B0604030504040204" pitchFamily="50" charset="-128"/>
                <a:ea typeface="Meiryo UI" panose="020B0604030504040204" pitchFamily="50" charset="-128"/>
              </a:rPr>
              <a:t>・　賃金改善実施期間における平均賃上げ額が月額</a:t>
            </a:r>
            <a:r>
              <a:rPr lang="ja-JP" altLang="en-US" sz="1300" dirty="0" smtClean="0">
                <a:solidFill>
                  <a:prstClr val="black"/>
                </a:solidFill>
                <a:latin typeface="Meiryo UI" panose="020B0604030504040204" pitchFamily="50" charset="-128"/>
                <a:ea typeface="Meiryo UI" panose="020B0604030504040204" pitchFamily="50" charset="-128"/>
              </a:rPr>
              <a:t>８万円と</a:t>
            </a:r>
            <a:r>
              <a:rPr lang="ja-JP" altLang="en-US" sz="1300" dirty="0">
                <a:solidFill>
                  <a:prstClr val="black"/>
                </a:solidFill>
                <a:latin typeface="Meiryo UI" panose="020B0604030504040204" pitchFamily="50" charset="-128"/>
                <a:ea typeface="Meiryo UI" panose="020B0604030504040204" pitchFamily="50" charset="-128"/>
              </a:rPr>
              <a:t>なる必要</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現行</a:t>
            </a:r>
            <a:r>
              <a:rPr lang="ja-JP" altLang="en-US" sz="1300" dirty="0" smtClean="0">
                <a:solidFill>
                  <a:prstClr val="black"/>
                </a:solidFill>
                <a:latin typeface="Meiryo UI" panose="020B0604030504040204" pitchFamily="50" charset="-128"/>
                <a:ea typeface="Meiryo UI" panose="020B0604030504040204" pitchFamily="50" charset="-128"/>
              </a:rPr>
              <a:t>の福祉・介護</a:t>
            </a:r>
            <a:r>
              <a:rPr lang="ja-JP" altLang="en-US" sz="1300" dirty="0">
                <a:solidFill>
                  <a:prstClr val="black"/>
                </a:solidFill>
                <a:latin typeface="Meiryo UI" panose="020B0604030504040204" pitchFamily="50" charset="-128"/>
                <a:ea typeface="Meiryo UI" panose="020B0604030504040204" pitchFamily="50" charset="-128"/>
              </a:rPr>
              <a:t>職員処遇改善の賃金改善分とは別に判断</a:t>
            </a:r>
            <a:r>
              <a:rPr lang="ja-JP" altLang="en-US" sz="1300" dirty="0" smtClean="0">
                <a:solidFill>
                  <a:prstClr val="black"/>
                </a:solidFill>
                <a:latin typeface="Meiryo UI" panose="020B0604030504040204" pitchFamily="50" charset="-128"/>
                <a:ea typeface="Meiryo UI" panose="020B0604030504040204" pitchFamily="50" charset="-128"/>
              </a:rPr>
              <a:t>する</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法定福利費等の増加分を含めて判断可能。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E4375BF4-884F-4096-8795-781C244EEE3C}"/>
              </a:ext>
            </a:extLst>
          </p:cNvPr>
          <p:cNvSpPr/>
          <p:nvPr/>
        </p:nvSpPr>
        <p:spPr>
          <a:xfrm>
            <a:off x="516908" y="3120986"/>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賃上げ年収</a:t>
            </a:r>
            <a:r>
              <a:rPr lang="en-US" altLang="ja-JP" b="1" dirty="0">
                <a:solidFill>
                  <a:schemeClr val="tx2"/>
                </a:solidFill>
                <a:latin typeface="Meiryo UI" panose="020B0604030504040204" pitchFamily="50" charset="-128"/>
                <a:ea typeface="Meiryo UI" panose="020B0604030504040204" pitchFamily="50" charset="-128"/>
              </a:rPr>
              <a:t>440</a:t>
            </a:r>
            <a:r>
              <a:rPr lang="ja-JP" altLang="en-US" b="1" dirty="0">
                <a:solidFill>
                  <a:schemeClr val="tx2"/>
                </a:solidFill>
                <a:latin typeface="Meiryo UI" panose="020B0604030504040204" pitchFamily="50" charset="-128"/>
                <a:ea typeface="Meiryo UI" panose="020B0604030504040204" pitchFamily="50" charset="-128"/>
              </a:rPr>
              <a:t>万円までの賃金引き上げ</a:t>
            </a:r>
          </a:p>
        </p:txBody>
      </p:sp>
      <p:cxnSp>
        <p:nvCxnSpPr>
          <p:cNvPr id="31" name="コネクタ: カギ線 30">
            <a:extLst>
              <a:ext uri="{FF2B5EF4-FFF2-40B4-BE49-F238E27FC236}">
                <a16:creationId xmlns:a16="http://schemas.microsoft.com/office/drawing/2014/main" id="{F493911B-7C7B-4762-A24D-1EB3CE77EBDA}"/>
              </a:ext>
            </a:extLst>
          </p:cNvPr>
          <p:cNvCxnSpPr>
            <a:cxnSpLocks/>
          </p:cNvCxnSpPr>
          <p:nvPr/>
        </p:nvCxnSpPr>
        <p:spPr>
          <a:xfrm>
            <a:off x="321596" y="3128190"/>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EBBEB21-33D2-436F-95BE-9E3A98FFDAA4}"/>
              </a:ext>
            </a:extLst>
          </p:cNvPr>
          <p:cNvSpPr/>
          <p:nvPr/>
        </p:nvSpPr>
        <p:spPr>
          <a:xfrm>
            <a:off x="599764" y="3571369"/>
            <a:ext cx="8146776" cy="1297791"/>
          </a:xfrm>
          <a:prstGeom prst="rect">
            <a:avLst/>
          </a:prstGeom>
        </p:spPr>
        <p:txBody>
          <a:bodyPr wrap="square">
            <a:spAutoFit/>
          </a:bodyPr>
          <a:lstStyle/>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万円を判断するに当たっては、手当等を含めて判断することが可能。</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賃金年額</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万円が原則。年度途中から加算</a:t>
            </a:r>
            <a:r>
              <a:rPr lang="ja-JP" altLang="en-US" sz="1300" dirty="0" smtClean="0">
                <a:solidFill>
                  <a:prstClr val="black"/>
                </a:solidFill>
                <a:latin typeface="Meiryo UI" panose="020B0604030504040204" pitchFamily="50" charset="-128"/>
                <a:ea typeface="Meiryo UI" panose="020B0604030504040204" pitchFamily="50" charset="-128"/>
              </a:rPr>
              <a:t>を算定して</a:t>
            </a:r>
            <a:r>
              <a:rPr lang="ja-JP" altLang="en-US" sz="1300" dirty="0">
                <a:solidFill>
                  <a:prstClr val="black"/>
                </a:solidFill>
                <a:latin typeface="Meiryo UI" panose="020B0604030504040204" pitchFamily="50" charset="-128"/>
                <a:ea typeface="Meiryo UI" panose="020B0604030504040204" pitchFamily="50" charset="-128"/>
              </a:rPr>
              <a:t>いる場合、</a:t>
            </a:r>
            <a:r>
              <a:rPr lang="en-US" altLang="ja-JP" sz="1300" dirty="0">
                <a:solidFill>
                  <a:prstClr val="black"/>
                </a:solidFill>
                <a:latin typeface="Meiryo UI" panose="020B0604030504040204" pitchFamily="50" charset="-128"/>
                <a:ea typeface="Meiryo UI" panose="020B0604030504040204" pitchFamily="50" charset="-128"/>
              </a:rPr>
              <a:t>12</a:t>
            </a:r>
            <a:r>
              <a:rPr lang="ja-JP" altLang="en-US" sz="1300" dirty="0">
                <a:solidFill>
                  <a:prstClr val="black"/>
                </a:solidFill>
                <a:latin typeface="Meiryo UI" panose="020B0604030504040204" pitchFamily="50" charset="-128"/>
                <a:ea typeface="Meiryo UI" panose="020B0604030504040204" pitchFamily="50" charset="-128"/>
              </a:rPr>
              <a:t>ヶ月間加算を算定していれば、年収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以上と見込まれる場合について、要件を満たすものとして差し支えない。</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現に年収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万円の者がいる場合</a:t>
            </a:r>
            <a:r>
              <a:rPr lang="ja-JP" altLang="en-US" sz="1300" dirty="0" smtClean="0">
                <a:solidFill>
                  <a:prstClr val="black"/>
                </a:solidFill>
                <a:latin typeface="Meiryo UI" panose="020B0604030504040204" pitchFamily="50" charset="-128"/>
                <a:ea typeface="Meiryo UI" panose="020B0604030504040204" pitchFamily="50" charset="-128"/>
              </a:rPr>
              <a:t>は、</a:t>
            </a:r>
            <a:r>
              <a:rPr lang="ja-JP" altLang="en-US" sz="1300" dirty="0">
                <a:solidFill>
                  <a:prstClr val="black"/>
                </a:solidFill>
                <a:latin typeface="Meiryo UI" panose="020B0604030504040204" pitchFamily="50" charset="-128"/>
                <a:ea typeface="Meiryo UI" panose="020B0604030504040204" pitchFamily="50" charset="-128"/>
              </a:rPr>
              <a:t>要件を満たすものとして差し支えない</a:t>
            </a:r>
            <a:r>
              <a:rPr lang="ja-JP" altLang="en-US" sz="1300" dirty="0" smtClean="0">
                <a:solidFill>
                  <a:prstClr val="black"/>
                </a:solidFill>
                <a:latin typeface="Meiryo UI" panose="020B0604030504040204" pitchFamily="50" charset="-128"/>
                <a:ea typeface="Meiryo UI"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社会保険料等の事業主負担その他の法定福利費等は含まずに判断。</a:t>
            </a:r>
            <a:endParaRPr lang="ja-JP" altLang="en-US" sz="1300" dirty="0">
              <a:solidFill>
                <a:prstClr val="black"/>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9DB569CE-AAAD-419C-8F3A-904CB0A3B4CE}"/>
              </a:ext>
            </a:extLst>
          </p:cNvPr>
          <p:cNvSpPr/>
          <p:nvPr/>
        </p:nvSpPr>
        <p:spPr>
          <a:xfrm>
            <a:off x="505468" y="4893595"/>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例外的な取扱い</a:t>
            </a:r>
          </a:p>
        </p:txBody>
      </p:sp>
      <p:cxnSp>
        <p:nvCxnSpPr>
          <p:cNvPr id="34" name="コネクタ: カギ線 33">
            <a:extLst>
              <a:ext uri="{FF2B5EF4-FFF2-40B4-BE49-F238E27FC236}">
                <a16:creationId xmlns:a16="http://schemas.microsoft.com/office/drawing/2014/main" id="{BE67B72C-DDA7-4C3A-A16F-9F3613C02F9F}"/>
              </a:ext>
            </a:extLst>
          </p:cNvPr>
          <p:cNvCxnSpPr>
            <a:cxnSpLocks/>
          </p:cNvCxnSpPr>
          <p:nvPr/>
        </p:nvCxnSpPr>
        <p:spPr>
          <a:xfrm>
            <a:off x="310156" y="4900799"/>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0A445F22-8403-41CA-90FD-BFC56BB36100}"/>
              </a:ext>
            </a:extLst>
          </p:cNvPr>
          <p:cNvSpPr/>
          <p:nvPr/>
        </p:nvSpPr>
        <p:spPr>
          <a:xfrm>
            <a:off x="552916" y="5373216"/>
            <a:ext cx="8038168" cy="1246495"/>
          </a:xfrm>
          <a:prstGeom prst="rect">
            <a:avLst/>
          </a:prstGeom>
        </p:spPr>
        <p:txBody>
          <a:bodyPr wrap="square">
            <a:spAutoFit/>
          </a:bodyPr>
          <a:lstStyle/>
          <a:p>
            <a:pPr marL="179388" lvl="0" indent="-179388"/>
            <a:r>
              <a:rPr lang="ja-JP" altLang="en-US" sz="1300" dirty="0">
                <a:solidFill>
                  <a:prstClr val="black"/>
                </a:solidFill>
                <a:latin typeface="Meiryo UI" panose="020B0604030504040204" pitchFamily="50" charset="-128"/>
                <a:ea typeface="Meiryo UI" panose="020B0604030504040204" pitchFamily="50" charset="-128"/>
              </a:rPr>
              <a:t>・　以下の場合などは、月額８万円の賃上げ又は年収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万円までの賃金増の条件を満たさなくてもよい。</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小規模事業所で加算額全体が少額である場合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職員全体の賃金水準が低い事業所などで、直ちに一人の賃金を引き上げることが困難な場合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８万円等の賃金改善を行うに当たり、これまで以上に事業所内の階層、役職やそのための能力・処遇を明確化する</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ことが必要になるため、規程の整備や研修・実務経験の蓄積などに、一定期間を要する場合</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8</a:t>
            </a:fld>
            <a:endParaRPr kumimoji="1" lang="ja-JP" altLang="en-US"/>
          </a:p>
        </p:txBody>
      </p:sp>
    </p:spTree>
    <p:extLst>
      <p:ext uri="{BB962C8B-B14F-4D97-AF65-F5344CB8AC3E}">
        <p14:creationId xmlns:p14="http://schemas.microsoft.com/office/powerpoint/2010/main" val="184044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1849</TotalTime>
  <Words>5392</Words>
  <Application>Microsoft Office PowerPoint</Application>
  <PresentationFormat>画面に合わせる (4:3)</PresentationFormat>
  <Paragraphs>409</Paragraphs>
  <Slides>13</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ＤＦ特太ゴシック体</vt:lpstr>
      <vt:lpstr>Meiryo UI</vt:lpstr>
      <vt:lpstr>ＭＳ ゴシック</vt:lpstr>
      <vt:lpstr>ＭＳ 明朝</vt:lpstr>
      <vt:lpstr>游ゴシック</vt:lpstr>
      <vt:lpstr>游ゴシック Light</vt:lpstr>
      <vt:lpstr>Arial</vt:lpstr>
      <vt:lpstr>Calibri</vt:lpstr>
      <vt:lpstr>Calibri Light</vt:lpstr>
      <vt:lpstr>Century</vt:lpstr>
      <vt:lpstr>Times New Roman</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辰巳 奈緒(tatsumi-nao)</dc:creator>
  <cp:lastModifiedBy>倉田 聖慈(kurata-seiji)</cp:lastModifiedBy>
  <cp:revision>189</cp:revision>
  <cp:lastPrinted>2019-04-22T01:22:49Z</cp:lastPrinted>
  <dcterms:modified xsi:type="dcterms:W3CDTF">2021-03-24T12:11:14Z</dcterms:modified>
</cp:coreProperties>
</file>