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70" r:id="rId2"/>
  </p:sldIdLst>
  <p:sldSz cx="13208000" cy="9906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4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99FFCC"/>
    <a:srgbClr val="CCFFFF"/>
    <a:srgbClr val="33CCFF"/>
    <a:srgbClr val="66FFFF"/>
    <a:srgbClr val="CCFF99"/>
    <a:srgbClr val="FFFF99"/>
    <a:srgbClr val="99FF99"/>
    <a:srgbClr val="FF9966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60" autoAdjust="0"/>
    <p:restoredTop sz="94660"/>
  </p:normalViewPr>
  <p:slideViewPr>
    <p:cSldViewPr>
      <p:cViewPr varScale="1">
        <p:scale>
          <a:sx n="63" d="100"/>
          <a:sy n="63" d="100"/>
        </p:scale>
        <p:origin x="96" y="450"/>
      </p:cViewPr>
      <p:guideLst>
        <p:guide orient="horz" pos="3120"/>
        <p:guide pos="4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F7CEE7-F29C-4301-BCEB-9CDC4E2BE054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05ADB-87ED-4A52-9D2B-CA5269059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2943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621191"/>
            <a:ext cx="112268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1000" y="5202944"/>
            <a:ext cx="99060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68144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9113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51976" y="527403"/>
            <a:ext cx="2847975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8051" y="527403"/>
            <a:ext cx="8378825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7504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5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172" y="2469624"/>
            <a:ext cx="11391900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1172" y="6629226"/>
            <a:ext cx="11391900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/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5203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8050" y="2637014"/>
            <a:ext cx="561340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6550" y="2637014"/>
            <a:ext cx="561340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554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527405"/>
            <a:ext cx="11391900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9772" y="2428347"/>
            <a:ext cx="5587602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9772" y="3618442"/>
            <a:ext cx="5587602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6551" y="2428347"/>
            <a:ext cx="5615120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86551" y="3618442"/>
            <a:ext cx="5615120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429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284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4179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660400"/>
            <a:ext cx="4259924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5120" y="1426283"/>
            <a:ext cx="6686550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9770" y="2971800"/>
            <a:ext cx="4259924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52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660400"/>
            <a:ext cx="4259924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15120" y="1426283"/>
            <a:ext cx="6686550" cy="7039681"/>
          </a:xfrm>
        </p:spPr>
        <p:txBody>
          <a:bodyPr anchor="t"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9770" y="2971800"/>
            <a:ext cx="4259924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6851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8050" y="527405"/>
            <a:ext cx="11391900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8050" y="2637014"/>
            <a:ext cx="11391900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8050" y="9181397"/>
            <a:ext cx="29718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5150" y="9181397"/>
            <a:ext cx="4457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8150" y="9181397"/>
            <a:ext cx="29718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090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160699" y="3482482"/>
            <a:ext cx="12913880" cy="640927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275408" y="266262"/>
            <a:ext cx="4872593" cy="3916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010"/>
              </a:lnSpc>
              <a:defRPr/>
            </a:pPr>
            <a:r>
              <a:rPr lang="ja-JP" altLang="en-US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取組の名称</a:t>
            </a:r>
            <a:endParaRPr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063905"/>
              </p:ext>
            </p:extLst>
          </p:nvPr>
        </p:nvGraphicFramePr>
        <p:xfrm>
          <a:off x="191657" y="704528"/>
          <a:ext cx="12821055" cy="1487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769">
                  <a:extLst>
                    <a:ext uri="{9D8B030D-6E8A-4147-A177-3AD203B41FA5}">
                      <a16:colId xmlns:a16="http://schemas.microsoft.com/office/drawing/2014/main" val="701980209"/>
                    </a:ext>
                  </a:extLst>
                </a:gridCol>
                <a:gridCol w="2497787">
                  <a:extLst>
                    <a:ext uri="{9D8B030D-6E8A-4147-A177-3AD203B41FA5}">
                      <a16:colId xmlns:a16="http://schemas.microsoft.com/office/drawing/2014/main" val="1494131880"/>
                    </a:ext>
                  </a:extLst>
                </a:gridCol>
                <a:gridCol w="1126065">
                  <a:extLst>
                    <a:ext uri="{9D8B030D-6E8A-4147-A177-3AD203B41FA5}">
                      <a16:colId xmlns:a16="http://schemas.microsoft.com/office/drawing/2014/main" val="472343575"/>
                    </a:ext>
                  </a:extLst>
                </a:gridCol>
                <a:gridCol w="1298192">
                  <a:extLst>
                    <a:ext uri="{9D8B030D-6E8A-4147-A177-3AD203B41FA5}">
                      <a16:colId xmlns:a16="http://schemas.microsoft.com/office/drawing/2014/main" val="201586755"/>
                    </a:ext>
                  </a:extLst>
                </a:gridCol>
                <a:gridCol w="1551332">
                  <a:extLst>
                    <a:ext uri="{9D8B030D-6E8A-4147-A177-3AD203B41FA5}">
                      <a16:colId xmlns:a16="http://schemas.microsoft.com/office/drawing/2014/main" val="811349682"/>
                    </a:ext>
                  </a:extLst>
                </a:gridCol>
                <a:gridCol w="1085210">
                  <a:extLst>
                    <a:ext uri="{9D8B030D-6E8A-4147-A177-3AD203B41FA5}">
                      <a16:colId xmlns:a16="http://schemas.microsoft.com/office/drawing/2014/main" val="2425749915"/>
                    </a:ext>
                  </a:extLst>
                </a:gridCol>
                <a:gridCol w="3912700">
                  <a:extLst>
                    <a:ext uri="{9D8B030D-6E8A-4147-A177-3AD203B41FA5}">
                      <a16:colId xmlns:a16="http://schemas.microsoft.com/office/drawing/2014/main" val="4142272138"/>
                    </a:ext>
                  </a:extLst>
                </a:gridCol>
              </a:tblGrid>
              <a:tr h="312842">
                <a:tc gridSpan="7"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spc="-19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運営団体基本情報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3305" marR="63305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F2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3305" marR="63305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0580836"/>
                  </a:ext>
                </a:extLst>
              </a:tr>
              <a:tr h="419655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 運営団体名</a:t>
                      </a:r>
                    </a:p>
                  </a:txBody>
                  <a:tcPr marL="63305" marR="63305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3305" marR="63305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 代表者名</a:t>
                      </a:r>
                    </a:p>
                  </a:txBody>
                  <a:tcPr marL="63305" marR="63305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3305" marR="63305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 所在地</a:t>
                      </a:r>
                    </a:p>
                  </a:txBody>
                  <a:tcPr marL="63305" marR="63305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3305" marR="63305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812780"/>
                  </a:ext>
                </a:extLst>
              </a:tr>
              <a:tr h="295923"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 スタッフ構成</a:t>
                      </a:r>
                    </a:p>
                  </a:txBody>
                  <a:tcPr marL="63305" marR="63305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3305" marR="63305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 運営財源</a:t>
                      </a:r>
                    </a:p>
                  </a:txBody>
                  <a:tcPr marL="63305" marR="63305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3305" marR="63305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100004"/>
                  </a:ext>
                </a:extLst>
              </a:tr>
              <a:tr h="419721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 連絡先</a:t>
                      </a:r>
                    </a:p>
                  </a:txBody>
                  <a:tcPr marL="63305" marR="63305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TEL:  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　　　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Mail: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　　　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3305" marR="63305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 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ホームページ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（参考情報）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3305" marR="63305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63305" marR="63305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4414084"/>
                  </a:ext>
                </a:extLst>
              </a:tr>
            </a:tbl>
          </a:graphicData>
        </a:graphic>
      </p:graphicFrame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865601"/>
              </p:ext>
            </p:extLst>
          </p:nvPr>
        </p:nvGraphicFramePr>
        <p:xfrm>
          <a:off x="198119" y="2288704"/>
          <a:ext cx="12839040" cy="1008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5334">
                  <a:extLst>
                    <a:ext uri="{9D8B030D-6E8A-4147-A177-3AD203B41FA5}">
                      <a16:colId xmlns:a16="http://schemas.microsoft.com/office/drawing/2014/main" val="701980209"/>
                    </a:ext>
                  </a:extLst>
                </a:gridCol>
                <a:gridCol w="3861692">
                  <a:extLst>
                    <a:ext uri="{9D8B030D-6E8A-4147-A177-3AD203B41FA5}">
                      <a16:colId xmlns:a16="http://schemas.microsoft.com/office/drawing/2014/main" val="1494131880"/>
                    </a:ext>
                  </a:extLst>
                </a:gridCol>
                <a:gridCol w="1480853">
                  <a:extLst>
                    <a:ext uri="{9D8B030D-6E8A-4147-A177-3AD203B41FA5}">
                      <a16:colId xmlns:a16="http://schemas.microsoft.com/office/drawing/2014/main" val="2429378359"/>
                    </a:ext>
                  </a:extLst>
                </a:gridCol>
                <a:gridCol w="2443407">
                  <a:extLst>
                    <a:ext uri="{9D8B030D-6E8A-4147-A177-3AD203B41FA5}">
                      <a16:colId xmlns:a16="http://schemas.microsoft.com/office/drawing/2014/main" val="2974404784"/>
                    </a:ext>
                  </a:extLst>
                </a:gridCol>
                <a:gridCol w="1184682">
                  <a:extLst>
                    <a:ext uri="{9D8B030D-6E8A-4147-A177-3AD203B41FA5}">
                      <a16:colId xmlns:a16="http://schemas.microsoft.com/office/drawing/2014/main" val="2342261178"/>
                    </a:ext>
                  </a:extLst>
                </a:gridCol>
                <a:gridCol w="2473072">
                  <a:extLst>
                    <a:ext uri="{9D8B030D-6E8A-4147-A177-3AD203B41FA5}">
                      <a16:colId xmlns:a16="http://schemas.microsoft.com/office/drawing/2014/main" val="2123383981"/>
                    </a:ext>
                  </a:extLst>
                </a:gridCol>
              </a:tblGrid>
              <a:tr h="249464">
                <a:tc gridSpan="6"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spc="-19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新型コロナウイルス</a:t>
                      </a:r>
                      <a:r>
                        <a:rPr lang="ja-JP" altLang="en-US" sz="1600" b="1" spc="-19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感染症拡大前</a:t>
                      </a:r>
                      <a:r>
                        <a:rPr lang="ja-JP" altLang="en-US" sz="1600" b="1" spc="-19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の事業概要</a:t>
                      </a:r>
                      <a:endParaRPr lang="ja-JP" altLang="en-US" sz="1600" b="1" spc="-19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3305" marR="63305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F2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3305" marR="63305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4338476"/>
                  </a:ext>
                </a:extLst>
              </a:tr>
              <a:tr h="355512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 対象者層</a:t>
                      </a:r>
                    </a:p>
                  </a:txBody>
                  <a:tcPr marL="63305" marR="63305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3305" marR="63305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 活動頻度</a:t>
                      </a:r>
                    </a:p>
                  </a:txBody>
                  <a:tcPr marL="63305" marR="63305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3305" marR="63305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 活動場所</a:t>
                      </a:r>
                    </a:p>
                  </a:txBody>
                  <a:tcPr marL="63305" marR="63305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3305" marR="63305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414084"/>
                  </a:ext>
                </a:extLst>
              </a:tr>
              <a:tr h="345456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 活動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の形態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3305" marR="63305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3305" marR="63305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 平均利用者数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3305" marR="63305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3305" marR="63305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 利用料金</a:t>
                      </a:r>
                    </a:p>
                  </a:txBody>
                  <a:tcPr marL="63305" marR="63305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3305" marR="63305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087583"/>
                  </a:ext>
                </a:extLst>
              </a:tr>
            </a:tbl>
          </a:graphicData>
        </a:graphic>
      </p:graphicFrame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220226"/>
              </p:ext>
            </p:extLst>
          </p:nvPr>
        </p:nvGraphicFramePr>
        <p:xfrm>
          <a:off x="303462" y="3871936"/>
          <a:ext cx="6321130" cy="58697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985">
                  <a:extLst>
                    <a:ext uri="{9D8B030D-6E8A-4147-A177-3AD203B41FA5}">
                      <a16:colId xmlns:a16="http://schemas.microsoft.com/office/drawing/2014/main" val="701980209"/>
                    </a:ext>
                  </a:extLst>
                </a:gridCol>
                <a:gridCol w="1139151">
                  <a:extLst>
                    <a:ext uri="{9D8B030D-6E8A-4147-A177-3AD203B41FA5}">
                      <a16:colId xmlns:a16="http://schemas.microsoft.com/office/drawing/2014/main" val="1528108631"/>
                    </a:ext>
                  </a:extLst>
                </a:gridCol>
                <a:gridCol w="4825994">
                  <a:extLst>
                    <a:ext uri="{9D8B030D-6E8A-4147-A177-3AD203B41FA5}">
                      <a16:colId xmlns:a16="http://schemas.microsoft.com/office/drawing/2014/main" val="1494131880"/>
                    </a:ext>
                  </a:extLst>
                </a:gridCol>
              </a:tblGrid>
              <a:tr h="138978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具体的な活動　　</a:t>
                      </a:r>
                    </a:p>
                    <a:p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　　</a:t>
                      </a:r>
                    </a:p>
                  </a:txBody>
                  <a:tcPr marL="63305" marR="63305" marT="31652" marB="31652"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</a:rPr>
                        <a:t>●新型コロナウイルス感染症拡大前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63305" marR="63305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3305" marR="63305" marT="31652" marB="316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414084"/>
                  </a:ext>
                </a:extLst>
              </a:tr>
              <a:tr h="2926677">
                <a:tc vMerge="1">
                  <a:txBody>
                    <a:bodyPr/>
                    <a:lstStyle/>
                    <a:p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63305" marR="63305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</a:rPr>
                        <a:t>●新型コロナウイルス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</a:rPr>
                        <a:t>感染症拡大後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の取組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</a:rPr>
                        <a:t>と工夫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63305" marR="63305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3305" marR="63305" marT="31652" marB="316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8151456"/>
                  </a:ext>
                </a:extLst>
              </a:tr>
              <a:tr h="1553287">
                <a:tc gridSpan="2"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</a:rPr>
                        <a:t>●取組の効果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63305" marR="63305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63305" marR="63305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3305" marR="63305" marT="31652" marB="316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9076708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170839" y="266262"/>
            <a:ext cx="1104569" cy="3916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010"/>
              </a:lnSpc>
              <a:defRPr/>
            </a:pPr>
            <a:r>
              <a:rPr lang="ja-JP" altLang="en-US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事例●</a:t>
            </a:r>
            <a:endParaRPr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148001" y="294255"/>
            <a:ext cx="6958647" cy="3475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010"/>
              </a:lnSpc>
              <a:defRPr/>
            </a:pPr>
            <a:r>
              <a:rPr lang="ja-JP" altLang="en-US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分類：</a:t>
            </a:r>
            <a:endParaRPr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70839" y="266263"/>
            <a:ext cx="12913881" cy="3754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70839" y="3498663"/>
            <a:ext cx="12913881" cy="639309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5183" y="3536300"/>
            <a:ext cx="5832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［活動の特徴</a:t>
            </a:r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と新型コロナウイルス感染症対策</a:t>
            </a:r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］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6661913" y="6694818"/>
            <a:ext cx="6350798" cy="3046865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360171" y="8033584"/>
            <a:ext cx="4978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実施風景（写真）</a:t>
            </a:r>
          </a:p>
        </p:txBody>
      </p:sp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272625"/>
              </p:ext>
            </p:extLst>
          </p:nvPr>
        </p:nvGraphicFramePr>
        <p:xfrm>
          <a:off x="6661913" y="3871938"/>
          <a:ext cx="6350798" cy="2781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8230">
                  <a:extLst>
                    <a:ext uri="{9D8B030D-6E8A-4147-A177-3AD203B41FA5}">
                      <a16:colId xmlns:a16="http://schemas.microsoft.com/office/drawing/2014/main" val="701980209"/>
                    </a:ext>
                  </a:extLst>
                </a:gridCol>
                <a:gridCol w="5112568">
                  <a:extLst>
                    <a:ext uri="{9D8B030D-6E8A-4147-A177-3AD203B41FA5}">
                      <a16:colId xmlns:a16="http://schemas.microsoft.com/office/drawing/2014/main" val="1494131880"/>
                    </a:ext>
                  </a:extLst>
                </a:gridCol>
              </a:tblGrid>
              <a:tr h="900632"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</a:rPr>
                        <a:t>● 活動経費</a:t>
                      </a:r>
                    </a:p>
                  </a:txBody>
                  <a:tcPr marL="63305" marR="63305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3305" marR="63305" marT="31652" marB="316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2128347"/>
                  </a:ext>
                </a:extLst>
              </a:tr>
              <a:tr h="1880598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●その他、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　特記事項</a:t>
                      </a:r>
                    </a:p>
                  </a:txBody>
                  <a:tcPr marL="63305" marR="63305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4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4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4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★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市町村基本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情報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□□県◇◇町     □□県中部の都市圏に位置する。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人口 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00,000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　高齢化率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00.0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％（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2020.4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末）</a:t>
                      </a:r>
                    </a:p>
                  </a:txBody>
                  <a:tcPr marL="63305" marR="63305" marT="31652" marB="316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5909512"/>
                  </a:ext>
                </a:extLst>
              </a:tr>
            </a:tbl>
          </a:graphicData>
        </a:graphic>
      </p:graphicFrame>
      <p:sp>
        <p:nvSpPr>
          <p:cNvPr id="24" name="角丸四角形 23"/>
          <p:cNvSpPr/>
          <p:nvPr/>
        </p:nvSpPr>
        <p:spPr>
          <a:xfrm>
            <a:off x="6984451" y="324182"/>
            <a:ext cx="699669" cy="25363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居場所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8928161" y="333312"/>
            <a:ext cx="628167" cy="23353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相談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7704025" y="326252"/>
            <a:ext cx="1204231" cy="26380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アウトリーチ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9580217" y="322324"/>
            <a:ext cx="884064" cy="24452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学習支援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10492432" y="322324"/>
            <a:ext cx="838780" cy="24452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見守り</a:t>
            </a:r>
          </a:p>
        </p:txBody>
      </p:sp>
      <p:sp>
        <p:nvSpPr>
          <p:cNvPr id="26" name="角丸四角形 29">
            <a:extLst>
              <a:ext uri="{FF2B5EF4-FFF2-40B4-BE49-F238E27FC236}">
                <a16:creationId xmlns:a16="http://schemas.microsoft.com/office/drawing/2014/main" id="{624B17F0-3AEA-4CF1-869F-9BA31B6FCD5B}"/>
              </a:ext>
            </a:extLst>
          </p:cNvPr>
          <p:cNvSpPr/>
          <p:nvPr/>
        </p:nvSpPr>
        <p:spPr>
          <a:xfrm>
            <a:off x="12232096" y="324182"/>
            <a:ext cx="693210" cy="26415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1" name="角丸四角形 29">
            <a:extLst>
              <a:ext uri="{FF2B5EF4-FFF2-40B4-BE49-F238E27FC236}">
                <a16:creationId xmlns:a16="http://schemas.microsoft.com/office/drawing/2014/main" id="{B3B72E7E-1F28-401B-B95E-42F1A7558737}"/>
              </a:ext>
            </a:extLst>
          </p:cNvPr>
          <p:cNvSpPr/>
          <p:nvPr/>
        </p:nvSpPr>
        <p:spPr>
          <a:xfrm>
            <a:off x="11359363" y="324183"/>
            <a:ext cx="838781" cy="23969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住民主体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7394369D-376E-4C11-96C6-0CAE675FBBB7}"/>
              </a:ext>
            </a:extLst>
          </p:cNvPr>
          <p:cNvSpPr txBox="1"/>
          <p:nvPr/>
        </p:nvSpPr>
        <p:spPr>
          <a:xfrm>
            <a:off x="10488170" y="67489"/>
            <a:ext cx="28125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記入日：令和　　年　　月　　日</a:t>
            </a:r>
          </a:p>
        </p:txBody>
      </p:sp>
    </p:spTree>
    <p:extLst>
      <p:ext uri="{BB962C8B-B14F-4D97-AF65-F5344CB8AC3E}">
        <p14:creationId xmlns:p14="http://schemas.microsoft.com/office/powerpoint/2010/main" val="1394226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180</Words>
  <Application>Microsoft Office PowerPoint</Application>
  <PresentationFormat>ユーザー設定</PresentationFormat>
  <Paragraphs>54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片倉 良太(katakura-ryouta.bo1)</dc:creator>
  <cp:lastModifiedBy>片倉 良太(katakura-ryouta.bo1)</cp:lastModifiedBy>
  <cp:revision>62</cp:revision>
  <cp:lastPrinted>2020-06-05T10:12:15Z</cp:lastPrinted>
  <dcterms:modified xsi:type="dcterms:W3CDTF">2020-06-23T14:55:45Z</dcterms:modified>
</cp:coreProperties>
</file>