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18" autoAdjust="0"/>
  </p:normalViewPr>
  <p:slideViewPr>
    <p:cSldViewPr snapToGrid="0">
      <p:cViewPr>
        <p:scale>
          <a:sx n="96" d="100"/>
          <a:sy n="96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41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20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2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61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5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9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7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50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18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99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850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CC2690F9-CDC7-433C-A28C-FECE2B3DD241}"/>
              </a:ext>
            </a:extLst>
          </p:cNvPr>
          <p:cNvSpPr txBox="1"/>
          <p:nvPr/>
        </p:nvSpPr>
        <p:spPr>
          <a:xfrm>
            <a:off x="0" y="986523"/>
            <a:ext cx="6858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高収益作物次期作支援交付金の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取組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en-US" altLang="ja-JP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 80</a:t>
            </a: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万円</a:t>
            </a:r>
            <a:r>
              <a:rPr lang="en-US" altLang="ja-JP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/10a</a:t>
            </a:r>
            <a:r>
              <a:rPr lang="ja-JP" altLang="en-US" sz="20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en-US" altLang="ja-JP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25</a:t>
            </a: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万円</a:t>
            </a:r>
            <a:r>
              <a:rPr lang="en-US" altLang="ja-JP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/10a</a:t>
            </a: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用 </a:t>
            </a:r>
            <a:r>
              <a:rPr lang="en-US" altLang="ja-JP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endParaRPr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5" name="表 15">
            <a:extLst>
              <a:ext uri="{FF2B5EF4-FFF2-40B4-BE49-F238E27FC236}">
                <a16:creationId xmlns:a16="http://schemas.microsoft.com/office/drawing/2014/main" xmlns="" id="{CD90AAFC-0184-4371-9E39-CE616C0BA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058826"/>
              </p:ext>
            </p:extLst>
          </p:nvPr>
        </p:nvGraphicFramePr>
        <p:xfrm>
          <a:off x="179684" y="2915459"/>
          <a:ext cx="6588634" cy="617202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45972">
                  <a:extLst>
                    <a:ext uri="{9D8B030D-6E8A-4147-A177-3AD203B41FA5}">
                      <a16:colId xmlns:a16="http://schemas.microsoft.com/office/drawing/2014/main" xmlns="" val="3439940764"/>
                    </a:ext>
                  </a:extLst>
                </a:gridCol>
                <a:gridCol w="1639437">
                  <a:extLst>
                    <a:ext uri="{9D8B030D-6E8A-4147-A177-3AD203B41FA5}">
                      <a16:colId xmlns:a16="http://schemas.microsoft.com/office/drawing/2014/main" xmlns="" val="90370726"/>
                    </a:ext>
                  </a:extLst>
                </a:gridCol>
                <a:gridCol w="4003225">
                  <a:extLst>
                    <a:ext uri="{9D8B030D-6E8A-4147-A177-3AD203B41FA5}">
                      <a16:colId xmlns:a16="http://schemas.microsoft.com/office/drawing/2014/main" xmlns="" val="2466973566"/>
                    </a:ext>
                  </a:extLst>
                </a:gridCol>
              </a:tblGrid>
              <a:tr h="232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取組類型　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取組項目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取組</a:t>
                      </a:r>
                      <a:r>
                        <a:rPr kumimoji="1" lang="ja-JP" altLang="en-US" sz="1200" b="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内容</a:t>
                      </a:r>
                      <a:endParaRPr kumimoji="1" lang="ja-JP" altLang="en-US" sz="1200" b="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0821447"/>
                  </a:ext>
                </a:extLst>
              </a:tr>
              <a:tr h="611915">
                <a:tc row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ア　生産・流通コストの削減に資する取組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①機械化体系の導入</a:t>
                      </a:r>
                      <a:endParaRPr kumimoji="1" lang="en-US" altLang="ja-JP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定植機、　その他農業機械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農業機械の共同利用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183872"/>
                  </a:ext>
                </a:extLst>
              </a:tr>
              <a:tr h="775384">
                <a:tc vMerge="1">
                  <a:txBody>
                    <a:bodyPr/>
                    <a:lstStyle/>
                    <a:p>
                      <a:pPr marL="176213" indent="-176213" algn="l"/>
                      <a:endParaRPr kumimoji="1" lang="ja-JP" altLang="en-US" sz="11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②集出荷経費の削減に資する資材等の導入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選花機・選果機、　パレット、　</a:t>
                      </a:r>
                      <a:r>
                        <a:rPr kumimoji="1" lang="ja-JP" altLang="en-US" sz="1200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通い容器 の利用</a:t>
                      </a:r>
                      <a:endParaRPr kumimoji="1" lang="en-US" altLang="ja-JP" sz="1200" dirty="0">
                        <a:solidFill>
                          <a:srgbClr val="000000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u="none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産地</a:t>
                      </a:r>
                      <a:r>
                        <a:rPr kumimoji="1" lang="ja-JP" altLang="en-US" sz="1200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等</a:t>
                      </a:r>
                      <a:r>
                        <a:rPr kumimoji="1" lang="ja-JP" altLang="en-US" sz="1200" u="none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で推奨する梱包資材</a:t>
                      </a:r>
                      <a:r>
                        <a:rPr kumimoji="1" lang="en-US" altLang="ja-JP" sz="1200" u="none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kumimoji="1" lang="ja-JP" altLang="en-US" sz="1200" u="none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段ボール等</a:t>
                      </a:r>
                      <a:r>
                        <a:rPr kumimoji="1" lang="en-US" altLang="ja-JP" sz="1200" u="none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 </a:t>
                      </a:r>
                      <a:r>
                        <a:rPr kumimoji="1" lang="ja-JP" altLang="en-US" sz="1200" u="none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の利用</a:t>
                      </a:r>
                      <a:endParaRPr kumimoji="1" lang="en-US" altLang="ja-JP" sz="1200" u="none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自動包装機、　オートテーパー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2478016"/>
                  </a:ext>
                </a:extLst>
              </a:tr>
              <a:tr h="496614">
                <a:tc rowSpan="3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イ　生産性又は品質向上に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要</a:t>
                      </a:r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する資材等の導入に資する取組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③品目・品種等の導入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産地等で推奨する品目又は品種の栽培</a:t>
                      </a:r>
                      <a:endParaRPr kumimoji="1" lang="en-US" altLang="ja-JP" sz="1200" u="none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0223368"/>
                  </a:ext>
                </a:extLst>
              </a:tr>
              <a:tr h="594273">
                <a:tc vMerge="1">
                  <a:txBody>
                    <a:bodyPr/>
                    <a:lstStyle/>
                    <a:p>
                      <a:pPr marL="176213" indent="-176213" algn="l"/>
                      <a:endParaRPr kumimoji="1" lang="ja-JP" altLang="en-US" sz="11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④肥料・農薬等の導入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u="none" spc="8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</a:t>
                      </a:r>
                      <a:r>
                        <a:rPr kumimoji="1" lang="ja-JP" altLang="en-US" sz="1200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産地等で推奨する　肥料、　農薬、　資材 の利用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点滴施肥、　総合的病害虫管理 の実施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182703"/>
                  </a:ext>
                </a:extLst>
              </a:tr>
              <a:tr h="775384">
                <a:tc vMerge="1">
                  <a:txBody>
                    <a:bodyPr/>
                    <a:lstStyle/>
                    <a:p>
                      <a:pPr marL="176213" indent="-176213" algn="l"/>
                      <a:endParaRPr kumimoji="1" lang="ja-JP" altLang="en-US" sz="11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⑤かん水装置等の導入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加温装置（ボイラー、ヒートポンプ等）の利用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空調装置の利用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かん水装置（スプリンクラー、点滴かん水チューブ等）の利用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自動カーテン装置、　ミストファン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ＣＯ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供給装置、　複合環境制御装置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ＬＥＤ照明装置、　冷蔵貯蔵庫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気象関連機器の利用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3844640"/>
                  </a:ext>
                </a:extLst>
              </a:tr>
              <a:tr h="775384">
                <a:tc row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ウ　土づくり・排水対策等作柄安定に資する取組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⑥土壌改良・排水対策の実施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天地返し、　</a:t>
                      </a:r>
                      <a:r>
                        <a:rPr kumimoji="1" lang="ja-JP" altLang="en-US" sz="1200" spc="-100" baseline="0" dirty="0" err="1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暗きょ</a:t>
                      </a:r>
                      <a:r>
                        <a:rPr kumimoji="1" lang="ja-JP" altLang="en-US" sz="12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施工 の実施</a:t>
                      </a:r>
                      <a:endParaRPr kumimoji="1" lang="en-US" altLang="ja-JP" sz="1200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spc="-10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浅耕等の耕うんの実施、　敷き草等の有機物の投入</a:t>
                      </a:r>
                      <a:endParaRPr kumimoji="1" lang="en-US" altLang="ja-JP" sz="1200" u="none" spc="-100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spc="-10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土壌改良資材の施用、　堆肥の投入</a:t>
                      </a:r>
                      <a:endParaRPr kumimoji="1" lang="en-US" altLang="ja-JP" sz="1200" u="none" spc="-100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土壌分析の実施</a:t>
                      </a:r>
                      <a:endParaRPr kumimoji="1" lang="en-US" altLang="ja-JP" sz="1200" u="none" spc="-100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  <a:r>
                        <a:rPr kumimoji="1" lang="ja-JP" altLang="en-US" sz="12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　　　　　　　　　　　　　　　</a:t>
                      </a:r>
                      <a:endParaRPr kumimoji="1" lang="en-US" altLang="ja-JP" sz="1200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355996"/>
                  </a:ext>
                </a:extLst>
              </a:tr>
              <a:tr h="740270">
                <a:tc vMerge="1">
                  <a:txBody>
                    <a:bodyPr/>
                    <a:lstStyle/>
                    <a:p>
                      <a:pPr marL="176213" indent="-176213" algn="l"/>
                      <a:endParaRPr kumimoji="1" lang="ja-JP" altLang="en-US" sz="11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⑦被害防止技術の導入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土壌消毒の実施</a:t>
                      </a:r>
                      <a:endParaRPr kumimoji="1" lang="en-US" altLang="ja-JP" sz="1200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不織布、　二重張りカーテン の利用</a:t>
                      </a:r>
                      <a:endParaRPr kumimoji="1" lang="en-US" altLang="ja-JP" sz="1200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防虫ネット、　防風ネット、　電撃殺虫器 の利用</a:t>
                      </a:r>
                      <a:endParaRPr kumimoji="1" lang="en-US" altLang="ja-JP" sz="1200" spc="-100" baseline="0" dirty="0">
                        <a:solidFill>
                          <a:sysClr val="windowText" lastClr="000000"/>
                        </a:solidFill>
                        <a:highlight>
                          <a:srgbClr val="FFFF00"/>
                        </a:highlight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9566829"/>
                  </a:ext>
                </a:extLst>
              </a:tr>
            </a:tbl>
          </a:graphicData>
        </a:graphic>
      </p:graphicFrame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xmlns="" id="{56184162-5B5D-4FD8-A18D-F4A2FE9FEC56}"/>
              </a:ext>
            </a:extLst>
          </p:cNvPr>
          <p:cNvGrpSpPr/>
          <p:nvPr/>
        </p:nvGrpSpPr>
        <p:grpSpPr>
          <a:xfrm>
            <a:off x="236834" y="1824797"/>
            <a:ext cx="6459839" cy="1015663"/>
            <a:chOff x="137004" y="8839757"/>
            <a:chExt cx="6498346" cy="798604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xmlns="" id="{B8B567F2-1945-4CB3-964C-64BBDBA9257A}"/>
                </a:ext>
              </a:extLst>
            </p:cNvPr>
            <p:cNvSpPr txBox="1"/>
            <p:nvPr/>
          </p:nvSpPr>
          <p:spPr>
            <a:xfrm>
              <a:off x="137004" y="8839757"/>
              <a:ext cx="6498346" cy="798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※</a:t>
              </a:r>
              <a:r>
                <a:rPr lang="ja-JP" altLang="en-US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下記</a:t>
              </a:r>
              <a:r>
                <a:rPr lang="ja-JP" altLang="en-US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①～⑦の取組項目の中から２つを選択</a:t>
              </a:r>
              <a:r>
                <a:rPr lang="ja-JP" altLang="en-US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し、それぞれ</a:t>
              </a:r>
              <a:r>
                <a:rPr lang="ja-JP" altLang="en-US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右の欄の取組内容例の　のうち　</a:t>
              </a:r>
              <a:endParaRPr lang="en-US" altLang="ja-JP" sz="1200" u="sng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r>
                <a:rPr lang="ja-JP" altLang="en-US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</a:t>
              </a:r>
              <a:r>
                <a:rPr lang="ja-JP" altLang="en-US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から１つを</a:t>
              </a:r>
              <a:r>
                <a:rPr lang="ja-JP" altLang="en-US" sz="1200" u="sng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実施すること</a:t>
              </a:r>
              <a:r>
                <a:rPr lang="ja-JP" altLang="en-US" sz="12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。</a:t>
              </a:r>
              <a:endPara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endPara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r>
                <a:rPr lang="ja-JP" altLang="en-US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　なお、</a:t>
              </a:r>
              <a:r>
                <a:rPr lang="en-US" altLang="ja-JP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80</a:t>
              </a:r>
              <a:r>
                <a:rPr lang="ja-JP" altLang="en-US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万円</a:t>
              </a:r>
              <a:r>
                <a:rPr lang="en-US" altLang="ja-JP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/10a</a:t>
              </a:r>
              <a:r>
                <a:rPr lang="ja-JP" altLang="en-US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の場合は、イの③（品目・品種等の導入）の取組は必須。</a:t>
              </a:r>
              <a:endParaRPr lang="en-US" altLang="ja-JP" sz="1200" u="sng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r>
                <a:rPr lang="ja-JP" altLang="en-US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</a:t>
              </a:r>
              <a:endPara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xmlns="" id="{8E391E33-37DD-4D36-8A22-512501698829}"/>
                </a:ext>
              </a:extLst>
            </p:cNvPr>
            <p:cNvSpPr/>
            <p:nvPr/>
          </p:nvSpPr>
          <p:spPr>
            <a:xfrm>
              <a:off x="5922616" y="8909190"/>
              <a:ext cx="90000" cy="90000"/>
            </a:xfrm>
            <a:prstGeom prst="rect">
              <a:avLst/>
            </a:prstGeom>
            <a:noFill/>
            <a:ln w="2095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635EDECB-D26E-43C3-9625-E78EA5C47D5B}"/>
              </a:ext>
            </a:extLst>
          </p:cNvPr>
          <p:cNvSpPr txBox="1"/>
          <p:nvPr/>
        </p:nvSpPr>
        <p:spPr>
          <a:xfrm>
            <a:off x="281266" y="456025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申請者が記入するシート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38F46B40-78D0-4FF1-997F-32EB4693DAD1}"/>
              </a:ext>
            </a:extLst>
          </p:cNvPr>
          <p:cNvSpPr/>
          <p:nvPr/>
        </p:nvSpPr>
        <p:spPr>
          <a:xfrm>
            <a:off x="3602822" y="3241021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9D17D2E4-444D-46D3-811F-9929E36B943A}"/>
              </a:ext>
            </a:extLst>
          </p:cNvPr>
          <p:cNvSpPr/>
          <p:nvPr/>
        </p:nvSpPr>
        <p:spPr>
          <a:xfrm>
            <a:off x="2844987" y="4670064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xmlns="" id="{26B9A302-EEF6-47AD-A2B1-CABF16F31FDC}"/>
              </a:ext>
            </a:extLst>
          </p:cNvPr>
          <p:cNvSpPr/>
          <p:nvPr/>
        </p:nvSpPr>
        <p:spPr>
          <a:xfrm>
            <a:off x="4250409" y="3839498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xmlns="" id="{0B5DC0FA-3269-47C4-B262-B4718CC9BF17}"/>
              </a:ext>
            </a:extLst>
          </p:cNvPr>
          <p:cNvSpPr/>
          <p:nvPr/>
        </p:nvSpPr>
        <p:spPr>
          <a:xfrm>
            <a:off x="4521355" y="7600344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xmlns="" id="{4B320422-CD60-486A-B8EA-57CE780B4CC4}"/>
              </a:ext>
            </a:extLst>
          </p:cNvPr>
          <p:cNvSpPr/>
          <p:nvPr/>
        </p:nvSpPr>
        <p:spPr>
          <a:xfrm>
            <a:off x="3787950" y="5304932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xmlns="" id="{89B9B1D3-B664-491F-A5A2-4D946093D2D2}"/>
              </a:ext>
            </a:extLst>
          </p:cNvPr>
          <p:cNvSpPr/>
          <p:nvPr/>
        </p:nvSpPr>
        <p:spPr>
          <a:xfrm>
            <a:off x="4368755" y="7791547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xmlns="" id="{8EE45B1B-B99B-4A43-8D3B-1B9DCCB3E370}"/>
              </a:ext>
            </a:extLst>
          </p:cNvPr>
          <p:cNvSpPr/>
          <p:nvPr/>
        </p:nvSpPr>
        <p:spPr>
          <a:xfrm>
            <a:off x="3820048" y="8751847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xmlns="" id="{9DDA6373-76C4-4372-AC4A-827120DAF4E4}"/>
              </a:ext>
            </a:extLst>
          </p:cNvPr>
          <p:cNvSpPr/>
          <p:nvPr/>
        </p:nvSpPr>
        <p:spPr>
          <a:xfrm>
            <a:off x="3550607" y="8576122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xmlns="" id="{D7D1FCF6-FD42-4385-A89E-F3A5AEABA77E}"/>
              </a:ext>
            </a:extLst>
          </p:cNvPr>
          <p:cNvSpPr/>
          <p:nvPr/>
        </p:nvSpPr>
        <p:spPr>
          <a:xfrm>
            <a:off x="4420875" y="6458269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xmlns="" id="{D7D1FCF6-FD42-4385-A89E-F3A5AEABA77E}"/>
              </a:ext>
            </a:extLst>
          </p:cNvPr>
          <p:cNvSpPr/>
          <p:nvPr/>
        </p:nvSpPr>
        <p:spPr>
          <a:xfrm>
            <a:off x="5397408" y="5139210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xmlns="" id="{68357330-9442-4503-B2EF-53E941CAD316}"/>
              </a:ext>
            </a:extLst>
          </p:cNvPr>
          <p:cNvSpPr/>
          <p:nvPr/>
        </p:nvSpPr>
        <p:spPr>
          <a:xfrm>
            <a:off x="4808997" y="8748936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xmlns="" id="{4B320422-CD60-486A-B8EA-57CE780B4CC4}"/>
              </a:ext>
            </a:extLst>
          </p:cNvPr>
          <p:cNvSpPr/>
          <p:nvPr/>
        </p:nvSpPr>
        <p:spPr>
          <a:xfrm>
            <a:off x="4237171" y="5131702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xmlns="" id="{26B9A302-EEF6-47AD-A2B1-CABF16F31FDC}"/>
              </a:ext>
            </a:extLst>
          </p:cNvPr>
          <p:cNvSpPr/>
          <p:nvPr/>
        </p:nvSpPr>
        <p:spPr>
          <a:xfrm>
            <a:off x="4143888" y="6639657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xmlns="" id="{4B320422-CD60-486A-B8EA-57CE780B4CC4}"/>
              </a:ext>
            </a:extLst>
          </p:cNvPr>
          <p:cNvSpPr/>
          <p:nvPr/>
        </p:nvSpPr>
        <p:spPr>
          <a:xfrm>
            <a:off x="4784378" y="5130541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xmlns="" id="{D7D1FCF6-FD42-4385-A89E-F3A5AEABA77E}"/>
              </a:ext>
            </a:extLst>
          </p:cNvPr>
          <p:cNvSpPr/>
          <p:nvPr/>
        </p:nvSpPr>
        <p:spPr>
          <a:xfrm>
            <a:off x="3947687" y="4212559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xmlns="" id="{4B320422-CD60-486A-B8EA-57CE780B4CC4}"/>
              </a:ext>
            </a:extLst>
          </p:cNvPr>
          <p:cNvSpPr/>
          <p:nvPr/>
        </p:nvSpPr>
        <p:spPr>
          <a:xfrm>
            <a:off x="4207572" y="6819407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xmlns="" id="{4B320422-CD60-486A-B8EA-57CE780B4CC4}"/>
              </a:ext>
            </a:extLst>
          </p:cNvPr>
          <p:cNvSpPr/>
          <p:nvPr/>
        </p:nvSpPr>
        <p:spPr>
          <a:xfrm>
            <a:off x="3674172" y="7419482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xmlns="" id="{26B9A302-EEF6-47AD-A2B1-CABF16F31FDC}"/>
              </a:ext>
            </a:extLst>
          </p:cNvPr>
          <p:cNvSpPr/>
          <p:nvPr/>
        </p:nvSpPr>
        <p:spPr>
          <a:xfrm>
            <a:off x="5120211" y="3839498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"/>
          <p:cNvSpPr txBox="1"/>
          <p:nvPr/>
        </p:nvSpPr>
        <p:spPr>
          <a:xfrm>
            <a:off x="4143888" y="460219"/>
            <a:ext cx="2340705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取組実施者名：</a:t>
            </a:r>
            <a:r>
              <a:rPr kumimoji="1" lang="ja-JP" altLang="en-US" sz="1200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 　　　　</a:t>
            </a:r>
            <a:r>
              <a:rPr kumimoji="1" lang="ja-JP" altLang="en-US" sz="1200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kumimoji="1" lang="ja-JP" altLang="en-US" sz="1200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  　 　</a:t>
            </a:r>
            <a:endParaRPr kumimoji="1" lang="en-US" altLang="ja-JP" sz="1200" u="sng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品　　　目   </a:t>
            </a:r>
            <a:r>
              <a:rPr kumimoji="1"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kumimoji="1" lang="ja-JP" altLang="en-US" sz="1400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   　</a:t>
            </a:r>
            <a:endParaRPr kumimoji="1" lang="en-US" altLang="ja-JP" sz="1400" u="sng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4233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1263</TotalTime>
  <Words>145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Ｐ明朝</vt:lpstr>
      <vt:lpstr>ＭＳ 明朝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山平　諭</dc:creator>
  <cp:lastModifiedBy>奈良県</cp:lastModifiedBy>
  <cp:revision>122</cp:revision>
  <cp:lastPrinted>2020-07-16T10:48:32Z</cp:lastPrinted>
  <dcterms:created xsi:type="dcterms:W3CDTF">2020-05-12T07:20:29Z</dcterms:created>
  <dcterms:modified xsi:type="dcterms:W3CDTF">2020-07-16T10:49:13Z</dcterms:modified>
</cp:coreProperties>
</file>