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18" autoAdjust="0"/>
  </p:normalViewPr>
  <p:slideViewPr>
    <p:cSldViewPr snapToGrid="0">
      <p:cViewPr>
        <p:scale>
          <a:sx n="82" d="100"/>
          <a:sy n="82" d="100"/>
        </p:scale>
        <p:origin x="16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41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20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2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61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5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9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77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50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1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99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3A12C-C77C-4EDF-AFC3-A8165F841DAE}" type="datetimeFigureOut">
              <a:rPr kumimoji="1" lang="ja-JP" altLang="en-US" smtClean="0"/>
              <a:t>2020/7/16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C62E0-8924-430E-8AD7-4F9DA85ABB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85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CC2690F9-CDC7-433C-A28C-FECE2B3DD241}"/>
              </a:ext>
            </a:extLst>
          </p:cNvPr>
          <p:cNvSpPr txBox="1"/>
          <p:nvPr/>
        </p:nvSpPr>
        <p:spPr>
          <a:xfrm>
            <a:off x="45001" y="730909"/>
            <a:ext cx="685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高収益作物次期作支援交付金の</a:t>
            </a:r>
            <a:r>
              <a:rPr lang="ja-JP" altLang="en-US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取組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algn="ctr"/>
            <a:r>
              <a:rPr lang="en-US" altLang="ja-JP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 </a:t>
            </a: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５万円</a:t>
            </a:r>
            <a:r>
              <a:rPr lang="en-US" altLang="ja-JP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/10a</a:t>
            </a:r>
            <a:r>
              <a:rPr lang="ja-JP" altLang="en-US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用 </a:t>
            </a:r>
            <a:r>
              <a:rPr lang="en-US" altLang="ja-JP" sz="2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endParaRPr lang="ja-JP" altLang="en-US" sz="2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aphicFrame>
        <p:nvGraphicFramePr>
          <p:cNvPr id="5" name="表 15">
            <a:extLst>
              <a:ext uri="{FF2B5EF4-FFF2-40B4-BE49-F238E27FC236}">
                <a16:creationId xmlns:a16="http://schemas.microsoft.com/office/drawing/2014/main" xmlns="" id="{CD90AAFC-0184-4371-9E39-CE616C0BA4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776614"/>
              </p:ext>
            </p:extLst>
          </p:nvPr>
        </p:nvGraphicFramePr>
        <p:xfrm>
          <a:off x="179684" y="1770386"/>
          <a:ext cx="6475884" cy="806387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29784">
                  <a:extLst>
                    <a:ext uri="{9D8B030D-6E8A-4147-A177-3AD203B41FA5}">
                      <a16:colId xmlns:a16="http://schemas.microsoft.com/office/drawing/2014/main" xmlns="" val="3439940764"/>
                    </a:ext>
                  </a:extLst>
                </a:gridCol>
                <a:gridCol w="207733">
                  <a:extLst>
                    <a:ext uri="{9D8B030D-6E8A-4147-A177-3AD203B41FA5}">
                      <a16:colId xmlns:a16="http://schemas.microsoft.com/office/drawing/2014/main" xmlns="" val="90370726"/>
                    </a:ext>
                  </a:extLst>
                </a:gridCol>
                <a:gridCol w="14036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934719">
                  <a:extLst>
                    <a:ext uri="{9D8B030D-6E8A-4147-A177-3AD203B41FA5}">
                      <a16:colId xmlns:a16="http://schemas.microsoft.com/office/drawing/2014/main" xmlns="" val="2466973566"/>
                    </a:ext>
                  </a:extLst>
                </a:gridCol>
              </a:tblGrid>
              <a:tr h="22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取組類型　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取組項目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取組</a:t>
                      </a:r>
                      <a:r>
                        <a:rPr kumimoji="1" lang="ja-JP" altLang="en-US" sz="1200" b="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内容</a:t>
                      </a:r>
                      <a:endParaRPr kumimoji="1" lang="ja-JP" altLang="en-US" sz="1200" b="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0821447"/>
                  </a:ext>
                </a:extLst>
              </a:tr>
              <a:tr h="1123876">
                <a:tc row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ア　生産・流通コストの削減に資する取組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①機械化体系の導入</a:t>
                      </a:r>
                      <a:endParaRPr kumimoji="1" lang="en-US" altLang="ja-JP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定植機、　収穫機、　その他農業機械 の利用</a:t>
                      </a:r>
                      <a:endParaRPr kumimoji="1" lang="en-US" altLang="ja-JP" sz="1200" u="none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乗用型摘採機、</a:t>
                      </a: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可搬型摘採機等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乗用型管理機（防除機、中切り機、ＳＳ等）の利用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可搬型刈ナラシ機等の管理機械の利用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spc="-15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自動式・リモコン式草刈機の利用、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農業機械の共同利用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8183872"/>
                  </a:ext>
                </a:extLst>
              </a:tr>
              <a:tr h="944950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②集出荷経費の削減に資する資材の導入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大型鉄コンテナ、　選果機・選花機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パレット、　通い容器、　自動包装機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産地等で推奨する梱包資材（段ボール等）の利用</a:t>
                      </a:r>
                      <a:endParaRPr kumimoji="1" lang="en-US" altLang="ja-JP" sz="1200" u="none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生葉トラックコンテナ、　</a:t>
                      </a:r>
                      <a:r>
                        <a:rPr kumimoji="1" lang="ja-JP" altLang="en-US" sz="1200" spc="-15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オートテーパー 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2478016"/>
                  </a:ext>
                </a:extLst>
              </a:tr>
              <a:tr h="587100">
                <a:tc rowSpan="3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イ　生産性又は品質向上に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要</a:t>
                      </a:r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する資材等の導入に資する取組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③品目・品種等の導入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産地等で推奨する品目又は品種の栽培</a:t>
                      </a:r>
                      <a:endParaRPr kumimoji="1" lang="en-US" altLang="ja-JP" sz="1200" u="none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異なる茶種への転換（煎茶からかぶせ茶等）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0223368"/>
                  </a:ext>
                </a:extLst>
              </a:tr>
              <a:tr h="587100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④肥料・農薬等の導入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u="none" spc="8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kumimoji="1" lang="ja-JP" altLang="en-US" sz="1200" u="none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産地等で推奨する　肥料、　農薬、　資材 の利用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点滴施肥、　総合的病害虫管理 の実施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182703"/>
                  </a:ext>
                </a:extLst>
              </a:tr>
              <a:tr h="766025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⑤かん水設備等の導入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かん水装置（スプリンクラー等）の利用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換気装置、　空調機器、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LED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照明装置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分析装置、　気象関連機器、　冷蔵貯蔵庫 の利用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33844640"/>
                  </a:ext>
                </a:extLst>
              </a:tr>
              <a:tr h="766025">
                <a:tc row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ウ　土づくり・排水対策等作柄安定に資する取組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⑥土壌改良・排水対策の実施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天地返し、　</a:t>
                      </a:r>
                      <a:r>
                        <a:rPr kumimoji="1" lang="ja-JP" altLang="en-US" sz="1200" u="none" spc="-100" baseline="0" dirty="0" err="1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暗きょ</a:t>
                      </a: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施工 の実施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浅耕等の耕うんの実施、　敷き草等の有機物の投入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土壌改良資材の施用、　堆肥の投入、　土壌分析の実施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　　　　　　　　　　　　　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4355996"/>
                  </a:ext>
                </a:extLst>
              </a:tr>
              <a:tr h="766025">
                <a:tc vMerge="1">
                  <a:txBody>
                    <a:bodyPr/>
                    <a:lstStyle/>
                    <a:p>
                      <a:pPr marL="176213" indent="-176213" algn="l"/>
                      <a:endParaRPr kumimoji="1" lang="ja-JP" altLang="en-US" sz="11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⑦被害防止技術の導入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土壌消毒の実施、　不織布、　二重張りカーテン の利用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防虫ネット、　防風ネット、　電撃殺虫器 の利用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spc="-100" baseline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防霜ファン等の</a:t>
                      </a:r>
                      <a:r>
                        <a:rPr kumimoji="1" lang="ja-JP" altLang="en-US" sz="1200" u="none" spc="-100" baseline="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利用　</a:t>
                      </a:r>
                      <a:endParaRPr kumimoji="1" lang="en-US" altLang="ja-JP" sz="1200" u="none" spc="-100" baseline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39566829"/>
                  </a:ext>
                </a:extLst>
              </a:tr>
              <a:tr h="766025">
                <a:tc rowSpan="2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エ　作業環境の改善に資する取組</a:t>
                      </a: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76213" indent="-176213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⑧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労働安全確認事項の実施（講習会の受講等）</a:t>
                      </a:r>
                      <a:endParaRPr kumimoji="1" lang="en-US" altLang="ja-JP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317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u="none" baseline="0" dirty="0" smtClean="0"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安全講習会（ｅラーニング含む）の受講</a:t>
                      </a:r>
                      <a:r>
                        <a:rPr kumimoji="1" lang="ja-JP" altLang="en-US" sz="120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r>
                        <a:rPr kumimoji="1" lang="ja-JP" altLang="en-US" sz="1200" u="none" baseline="0" dirty="0" smtClean="0"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機械の点検</a:t>
                      </a:r>
                      <a:endParaRPr kumimoji="1" lang="en-US" altLang="ja-JP" sz="1200" u="none" baseline="0" dirty="0" smtClean="0"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奈良県農作業安全チェックシート</a:t>
                      </a:r>
                      <a:endParaRPr kumimoji="1" lang="en-US" altLang="ja-JP" sz="1200" u="none" dirty="0" smtClean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dirty="0" smtClean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奈良県農作業安全啓発動画の視聴等チェックシート</a:t>
                      </a:r>
                      <a:r>
                        <a:rPr kumimoji="1" lang="ja-JP" altLang="en-US" sz="1200" u="none" baseline="0" dirty="0" smtClean="0">
                          <a:uFillTx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en-US" altLang="ja-JP" sz="1200" u="none" baseline="0" dirty="0" smtClean="0">
                        <a:uFillTx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  <a:endParaRPr kumimoji="1" lang="ja-JP" altLang="en-US" sz="1200" u="none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259861"/>
                  </a:ext>
                </a:extLst>
              </a:tr>
              <a:tr h="77639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農業機械への安全装置の追加導入、</a:t>
                      </a:r>
                      <a:r>
                        <a:rPr kumimoji="1" lang="ja-JP" altLang="en-US" sz="1200" b="0" dirty="0" err="1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ほ</a:t>
                      </a:r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場環境改善・軽労化対策の導入</a:t>
                      </a:r>
                      <a:endParaRPr kumimoji="1" lang="en-US" altLang="ja-JP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317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baseline="0" dirty="0"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トラクター安全装置の装着</a:t>
                      </a:r>
                      <a:endParaRPr kumimoji="1" lang="en-US" altLang="ja-JP" sz="1200" u="none" baseline="0" dirty="0">
                        <a:uFill>
                          <a:solidFill>
                            <a:srgbClr val="FF0000"/>
                          </a:solidFill>
                        </a:u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畦畔自動草刈り機の利用、　圃場進入路の改良</a:t>
                      </a:r>
                      <a:endParaRPr kumimoji="1" lang="en-US" altLang="ja-JP" sz="1200" u="none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アシストスーツの利用</a:t>
                      </a:r>
                      <a:endParaRPr kumimoji="1" lang="en-US" altLang="ja-JP" sz="1200" u="none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9641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　</a:t>
                      </a:r>
                      <a:r>
                        <a:rPr kumimoji="1" lang="ja-JP" altLang="en-US" sz="1200" b="0" spc="-200" baseline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事業継</a:t>
                      </a:r>
                      <a:endParaRPr kumimoji="1" lang="en-US" altLang="ja-JP" sz="1200" b="0" spc="-2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b="0" spc="-200" baseline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続計画の策</a:t>
                      </a:r>
                      <a:endParaRPr kumimoji="1" lang="en-US" altLang="ja-JP" sz="1200" b="0" spc="-200" baseline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l"/>
                      <a:r>
                        <a:rPr kumimoji="1" lang="ja-JP" altLang="en-US" sz="1200" b="0" spc="-200" baseline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定の取組</a:t>
                      </a:r>
                      <a:endParaRPr kumimoji="1" lang="ja-JP" altLang="en-US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kumimoji="1" lang="ja-JP" altLang="en-US" sz="1200" b="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事業継続計画の策定等</a:t>
                      </a:r>
                      <a:endParaRPr kumimoji="1" lang="en-US" altLang="ja-JP" sz="1200" b="0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marL="51435" marR="51435" marT="25718" marB="25718" anchor="ctr">
                    <a:lnL w="3175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baseline="0" dirty="0">
                          <a:uFill>
                            <a:solidFill>
                              <a:srgbClr val="FF0000"/>
                            </a:solidFill>
                          </a:u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ＪＡ等による事業継続計画の策定</a:t>
                      </a:r>
                      <a:r>
                        <a:rPr kumimoji="1" lang="ja-JP" altLang="en-US" sz="1200" u="none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endParaRPr kumimoji="1" lang="en-US" altLang="ja-JP" sz="1200" u="none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p"/>
                      </a:pPr>
                      <a:r>
                        <a:rPr kumimoji="1" lang="ja-JP" altLang="en-US" sz="1200" u="none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事業継続計画に基づく資材備蓄</a:t>
                      </a:r>
                      <a:endParaRPr kumimoji="1" lang="en-US" altLang="ja-JP" sz="1200" u="none" dirty="0"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200" u="none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その他これに準ずる取組（　　　　　　　　）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2842763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xmlns="" id="{38F46B40-78D0-4FF1-997F-32EB4693DAD1}"/>
              </a:ext>
            </a:extLst>
          </p:cNvPr>
          <p:cNvSpPr/>
          <p:nvPr/>
        </p:nvSpPr>
        <p:spPr>
          <a:xfrm>
            <a:off x="3595343" y="2088496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D7D1FCF6-FD42-4385-A89E-F3A5AEABA77E}"/>
              </a:ext>
            </a:extLst>
          </p:cNvPr>
          <p:cNvSpPr/>
          <p:nvPr/>
        </p:nvSpPr>
        <p:spPr>
          <a:xfrm>
            <a:off x="4348051" y="2088496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9D17D2E4-444D-46D3-811F-9929E36B943A}"/>
              </a:ext>
            </a:extLst>
          </p:cNvPr>
          <p:cNvSpPr/>
          <p:nvPr/>
        </p:nvSpPr>
        <p:spPr>
          <a:xfrm>
            <a:off x="2794338" y="4191474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xmlns="" id="{26B9A302-EEF6-47AD-A2B1-CABF16F31FDC}"/>
              </a:ext>
            </a:extLst>
          </p:cNvPr>
          <p:cNvSpPr/>
          <p:nvPr/>
        </p:nvSpPr>
        <p:spPr>
          <a:xfrm>
            <a:off x="4227328" y="4799098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xmlns="" id="{C13F88FD-0BBB-4F76-BB84-46DC8F426288}"/>
              </a:ext>
            </a:extLst>
          </p:cNvPr>
          <p:cNvSpPr/>
          <p:nvPr/>
        </p:nvSpPr>
        <p:spPr>
          <a:xfrm>
            <a:off x="4830578" y="4799098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xmlns="" id="{AEC19631-9748-4B96-AD6A-D9E6AE7D20CC}"/>
              </a:ext>
            </a:extLst>
          </p:cNvPr>
          <p:cNvSpPr/>
          <p:nvPr/>
        </p:nvSpPr>
        <p:spPr>
          <a:xfrm>
            <a:off x="5433649" y="4799098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xmlns="" id="{0B5DC0FA-3269-47C4-B262-B4718CC9BF17}"/>
              </a:ext>
            </a:extLst>
          </p:cNvPr>
          <p:cNvSpPr/>
          <p:nvPr/>
        </p:nvSpPr>
        <p:spPr>
          <a:xfrm>
            <a:off x="3748815" y="558460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xmlns="" id="{4B320422-CD60-486A-B8EA-57CE780B4CC4}"/>
              </a:ext>
            </a:extLst>
          </p:cNvPr>
          <p:cNvSpPr/>
          <p:nvPr/>
        </p:nvSpPr>
        <p:spPr>
          <a:xfrm>
            <a:off x="3735318" y="4989675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xmlns="" id="{2413FC1B-AE95-46B0-A48D-B525E08257ED}"/>
              </a:ext>
            </a:extLst>
          </p:cNvPr>
          <p:cNvSpPr/>
          <p:nvPr/>
        </p:nvSpPr>
        <p:spPr>
          <a:xfrm>
            <a:off x="3771661" y="5773109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xmlns="" id="{89B9B1D3-B664-491F-A5A2-4D946093D2D2}"/>
              </a:ext>
            </a:extLst>
          </p:cNvPr>
          <p:cNvSpPr/>
          <p:nvPr/>
        </p:nvSpPr>
        <p:spPr>
          <a:xfrm>
            <a:off x="3685343" y="6185200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xmlns="" id="{8EE45B1B-B99B-4A43-8D3B-1B9DCCB3E370}"/>
              </a:ext>
            </a:extLst>
          </p:cNvPr>
          <p:cNvSpPr/>
          <p:nvPr/>
        </p:nvSpPr>
        <p:spPr>
          <a:xfrm>
            <a:off x="4509811" y="6364020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xmlns="" id="{9DDA6373-76C4-4372-AC4A-827120DAF4E4}"/>
              </a:ext>
            </a:extLst>
          </p:cNvPr>
          <p:cNvSpPr/>
          <p:nvPr/>
        </p:nvSpPr>
        <p:spPr>
          <a:xfrm>
            <a:off x="4348051" y="651965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xmlns="" id="{EDF7861F-C1F7-4E30-A62C-A5CB9C6B8E31}"/>
              </a:ext>
            </a:extLst>
          </p:cNvPr>
          <p:cNvSpPr/>
          <p:nvPr/>
        </p:nvSpPr>
        <p:spPr>
          <a:xfrm>
            <a:off x="4106008" y="6973670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68357330-9442-4503-B2EF-53E941CAD316}"/>
              </a:ext>
            </a:extLst>
          </p:cNvPr>
          <p:cNvSpPr/>
          <p:nvPr/>
        </p:nvSpPr>
        <p:spPr>
          <a:xfrm>
            <a:off x="4796584" y="6973664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xmlns="" id="{F374F793-05FA-44DA-88B3-47A226818B14}"/>
              </a:ext>
            </a:extLst>
          </p:cNvPr>
          <p:cNvSpPr/>
          <p:nvPr/>
        </p:nvSpPr>
        <p:spPr>
          <a:xfrm>
            <a:off x="5724821" y="775758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xmlns="" id="{EF1B373B-34A9-4F81-A160-AF80F6F6D7EC}"/>
              </a:ext>
            </a:extLst>
          </p:cNvPr>
          <p:cNvSpPr/>
          <p:nvPr/>
        </p:nvSpPr>
        <p:spPr>
          <a:xfrm>
            <a:off x="4811138" y="8723853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xmlns="" id="{56184162-5B5D-4FD8-A18D-F4A2FE9FEC56}"/>
              </a:ext>
            </a:extLst>
          </p:cNvPr>
          <p:cNvGrpSpPr/>
          <p:nvPr/>
        </p:nvGrpSpPr>
        <p:grpSpPr>
          <a:xfrm>
            <a:off x="98466" y="1319979"/>
            <a:ext cx="6972300" cy="461665"/>
            <a:chOff x="45720" y="8713896"/>
            <a:chExt cx="6972300" cy="461665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xmlns="" id="{B8B567F2-1945-4CB3-964C-64BBDBA9257A}"/>
                </a:ext>
              </a:extLst>
            </p:cNvPr>
            <p:cNvSpPr txBox="1"/>
            <p:nvPr/>
          </p:nvSpPr>
          <p:spPr>
            <a:xfrm>
              <a:off x="45720" y="8713896"/>
              <a:ext cx="6972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※</a:t>
              </a:r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下記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①～⑧の取組項目の中から２つを選択</a:t>
              </a:r>
              <a:r>
                <a:rPr lang="ja-JP" altLang="en-US" sz="1200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し、それぞれ右の欄</a:t>
              </a:r>
              <a:r>
                <a:rPr lang="ja-JP" altLang="en-US" sz="12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の　</a:t>
              </a:r>
              <a:r>
                <a:rPr lang="ja-JP" altLang="en-US" sz="1200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取組内容の</a:t>
              </a:r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のうちから</a:t>
              </a:r>
              <a:endParaRPr lang="en-US" altLang="ja-JP" sz="1200" u="sng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r>
                <a:rPr lang="ja-JP" altLang="en-US" sz="1200" u="sng" dirty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　１つ</a:t>
              </a:r>
              <a:r>
                <a:rPr lang="ja-JP" altLang="en-US" sz="1200" u="sng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を実施すること</a:t>
              </a:r>
              <a:r>
                <a:rPr lang="ja-JP" altLang="en-US" sz="1200" dirty="0" smtClean="0">
                  <a:latin typeface="ＭＳ 明朝" panose="02020609040205080304" pitchFamily="17" charset="-128"/>
                  <a:ea typeface="ＭＳ 明朝" panose="02020609040205080304" pitchFamily="17" charset="-128"/>
                </a:rPr>
                <a:t>。</a:t>
              </a:r>
              <a:endParaRPr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xmlns="" id="{8E391E33-37DD-4D36-8A22-512501698829}"/>
                </a:ext>
              </a:extLst>
            </p:cNvPr>
            <p:cNvSpPr/>
            <p:nvPr/>
          </p:nvSpPr>
          <p:spPr>
            <a:xfrm>
              <a:off x="5813877" y="8809401"/>
              <a:ext cx="90000" cy="90000"/>
            </a:xfrm>
            <a:prstGeom prst="rect">
              <a:avLst/>
            </a:prstGeom>
            <a:noFill/>
            <a:ln w="2095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200"/>
            </a:p>
          </p:txBody>
        </p:sp>
      </p:grp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xmlns="" id="{813BAB5B-5FBA-4A89-AEB3-4E7367FD8A23}"/>
              </a:ext>
            </a:extLst>
          </p:cNvPr>
          <p:cNvSpPr/>
          <p:nvPr/>
        </p:nvSpPr>
        <p:spPr>
          <a:xfrm>
            <a:off x="4063329" y="2271376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xmlns="" id="{F6F5F1E8-73A4-4F32-9781-6999352A3A28}"/>
              </a:ext>
            </a:extLst>
          </p:cNvPr>
          <p:cNvSpPr/>
          <p:nvPr/>
        </p:nvSpPr>
        <p:spPr>
          <a:xfrm>
            <a:off x="3748815" y="3421503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F5519CD5-CE12-4ADE-883C-ADA5F9D02C9B}"/>
              </a:ext>
            </a:extLst>
          </p:cNvPr>
          <p:cNvSpPr/>
          <p:nvPr/>
        </p:nvSpPr>
        <p:spPr>
          <a:xfrm>
            <a:off x="3820258" y="7151470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635EDECB-D26E-43C3-9625-E78EA5C47D5B}"/>
              </a:ext>
            </a:extLst>
          </p:cNvPr>
          <p:cNvSpPr txBox="1"/>
          <p:nvPr/>
        </p:nvSpPr>
        <p:spPr>
          <a:xfrm>
            <a:off x="98466" y="326638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申請者が記入するシート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xmlns="" id="{F4A4CA7F-61A8-4545-825A-08F55332152A}"/>
              </a:ext>
            </a:extLst>
          </p:cNvPr>
          <p:cNvSpPr/>
          <p:nvPr/>
        </p:nvSpPr>
        <p:spPr>
          <a:xfrm>
            <a:off x="4684960" y="3421503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xmlns="" id="{C068E7ED-DD10-4B46-9C51-8F638CC6BE9B}"/>
              </a:ext>
            </a:extLst>
          </p:cNvPr>
          <p:cNvSpPr/>
          <p:nvPr/>
        </p:nvSpPr>
        <p:spPr>
          <a:xfrm>
            <a:off x="4227328" y="3237769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xmlns="" id="{43E9140C-7E8F-4FA4-9227-848D002C3FC6}"/>
              </a:ext>
            </a:extLst>
          </p:cNvPr>
          <p:cNvSpPr/>
          <p:nvPr/>
        </p:nvSpPr>
        <p:spPr>
          <a:xfrm>
            <a:off x="4683952" y="3791060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xmlns="" id="{BE8CD62C-B701-42B9-A9E5-A4903D1DB584}"/>
              </a:ext>
            </a:extLst>
          </p:cNvPr>
          <p:cNvSpPr/>
          <p:nvPr/>
        </p:nvSpPr>
        <p:spPr>
          <a:xfrm>
            <a:off x="4663759" y="5584602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xmlns="" id="{F48A57A3-22CE-454A-9735-49D33C8C4971}"/>
              </a:ext>
            </a:extLst>
          </p:cNvPr>
          <p:cNvSpPr/>
          <p:nvPr/>
        </p:nvSpPr>
        <p:spPr>
          <a:xfrm>
            <a:off x="4972824" y="5768360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xmlns="" id="{1E692737-5C13-4E37-8C12-67CCE90CA7B8}"/>
              </a:ext>
            </a:extLst>
          </p:cNvPr>
          <p:cNvSpPr/>
          <p:nvPr/>
        </p:nvSpPr>
        <p:spPr>
          <a:xfrm>
            <a:off x="5346882" y="6564657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xmlns="" id="{DB83C78E-D925-443B-BAA1-E00F7EA995DB}"/>
              </a:ext>
            </a:extLst>
          </p:cNvPr>
          <p:cNvSpPr/>
          <p:nvPr/>
        </p:nvSpPr>
        <p:spPr>
          <a:xfrm>
            <a:off x="4811138" y="7151470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xmlns="" id="{D8A21217-2B61-4903-8AD9-C5D79196471A}"/>
              </a:ext>
            </a:extLst>
          </p:cNvPr>
          <p:cNvSpPr/>
          <p:nvPr/>
        </p:nvSpPr>
        <p:spPr>
          <a:xfrm>
            <a:off x="5121193" y="2826744"/>
            <a:ext cx="90000" cy="90000"/>
          </a:xfrm>
          <a:prstGeom prst="rect">
            <a:avLst/>
          </a:prstGeom>
          <a:noFill/>
          <a:ln w="2095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7393" y="272238"/>
            <a:ext cx="2340705" cy="4924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取組実施者名：</a:t>
            </a:r>
            <a:r>
              <a:rPr kumimoji="1" lang="ja-JP" altLang="en-US" sz="1200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 　　　　</a:t>
            </a:r>
            <a:r>
              <a:rPr kumimoji="1" lang="ja-JP" altLang="en-US" sz="1200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kumimoji="1" lang="ja-JP" altLang="en-US" sz="1200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  　 　</a:t>
            </a:r>
            <a:endParaRPr kumimoji="1" lang="en-US" altLang="ja-JP" sz="1200" u="sng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品　　　目   </a:t>
            </a:r>
            <a:r>
              <a:rPr kumimoji="1" lang="ja-JP" altLang="en-US" sz="14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kumimoji="1"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kumimoji="1" lang="ja-JP" altLang="en-US" sz="1400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   　</a:t>
            </a:r>
            <a:endParaRPr kumimoji="1" lang="en-US" altLang="ja-JP" sz="1400" u="sng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4233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1112</TotalTime>
  <Words>185</Words>
  <Application>Microsoft Office PowerPoint</Application>
  <PresentationFormat>A4 210 x 297 mm</PresentationFormat>
  <Paragraphs>68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Ｐ明朝</vt:lpstr>
      <vt:lpstr>ＭＳ 明朝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山平　諭</dc:creator>
  <cp:lastModifiedBy>奈良県</cp:lastModifiedBy>
  <cp:revision>99</cp:revision>
  <cp:lastPrinted>2020-07-16T10:46:39Z</cp:lastPrinted>
  <dcterms:created xsi:type="dcterms:W3CDTF">2020-05-12T07:20:29Z</dcterms:created>
  <dcterms:modified xsi:type="dcterms:W3CDTF">2020-07-16T10:47:15Z</dcterms:modified>
</cp:coreProperties>
</file>