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7099300" cy="10234613"/>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varScale="1">
        <p:scale>
          <a:sx n="49" d="100"/>
          <a:sy n="49" d="100"/>
        </p:scale>
        <p:origin x="2664" y="36"/>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3076099" cy="512764"/>
          </a:xfrm>
          <a:prstGeom prst="rect">
            <a:avLst/>
          </a:prstGeom>
        </p:spPr>
        <p:txBody>
          <a:bodyPr vert="horz" lIns="91746" tIns="45873" rIns="91746" bIns="4587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615" y="2"/>
            <a:ext cx="3076098" cy="512764"/>
          </a:xfrm>
          <a:prstGeom prst="rect">
            <a:avLst/>
          </a:prstGeom>
        </p:spPr>
        <p:txBody>
          <a:bodyPr vert="horz" lIns="91746" tIns="45873" rIns="91746" bIns="45873" rtlCol="0"/>
          <a:lstStyle>
            <a:lvl1pPr algn="r">
              <a:defRPr sz="1200"/>
            </a:lvl1pPr>
          </a:lstStyle>
          <a:p>
            <a:fld id="{5D29E52E-B453-4965-A017-ACF5730CD25E}" type="datetimeFigureOut">
              <a:rPr kumimoji="1" lang="ja-JP" altLang="en-US" smtClean="0"/>
              <a:t>2022/5/23</a:t>
            </a:fld>
            <a:endParaRPr kumimoji="1" lang="ja-JP" altLang="en-US"/>
          </a:p>
        </p:txBody>
      </p:sp>
      <p:sp>
        <p:nvSpPr>
          <p:cNvPr id="4" name="フッター プレースホルダー 3"/>
          <p:cNvSpPr>
            <a:spLocks noGrp="1"/>
          </p:cNvSpPr>
          <p:nvPr>
            <p:ph type="ftr" sz="quarter" idx="2"/>
          </p:nvPr>
        </p:nvSpPr>
        <p:spPr>
          <a:xfrm>
            <a:off x="7" y="9721852"/>
            <a:ext cx="3076099" cy="512764"/>
          </a:xfrm>
          <a:prstGeom prst="rect">
            <a:avLst/>
          </a:prstGeom>
        </p:spPr>
        <p:txBody>
          <a:bodyPr vert="horz" lIns="91746" tIns="45873" rIns="91746" bIns="4587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615" y="9721852"/>
            <a:ext cx="3076098" cy="512764"/>
          </a:xfrm>
          <a:prstGeom prst="rect">
            <a:avLst/>
          </a:prstGeom>
        </p:spPr>
        <p:txBody>
          <a:bodyPr vert="horz" lIns="91746" tIns="45873" rIns="91746" bIns="45873"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3076099" cy="512764"/>
          </a:xfrm>
          <a:prstGeom prst="rect">
            <a:avLst/>
          </a:prstGeom>
        </p:spPr>
        <p:txBody>
          <a:bodyPr vert="horz" lIns="91746" tIns="45873" rIns="91746" bIns="4587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615" y="2"/>
            <a:ext cx="3076098" cy="512764"/>
          </a:xfrm>
          <a:prstGeom prst="rect">
            <a:avLst/>
          </a:prstGeom>
        </p:spPr>
        <p:txBody>
          <a:bodyPr vert="horz" lIns="91746" tIns="45873" rIns="91746" bIns="45873" rtlCol="0"/>
          <a:lstStyle>
            <a:lvl1pPr algn="r">
              <a:defRPr sz="1200"/>
            </a:lvl1pPr>
          </a:lstStyle>
          <a:p>
            <a:fld id="{22DA3C80-06C1-4E61-A136-4AD74F9D7C7E}" type="datetimeFigureOut">
              <a:rPr kumimoji="1" lang="ja-JP" altLang="en-US" smtClean="0"/>
              <a:t>2022/5/23</a:t>
            </a:fld>
            <a:endParaRPr kumimoji="1" lang="ja-JP" altLang="en-US"/>
          </a:p>
        </p:txBody>
      </p:sp>
      <p:sp>
        <p:nvSpPr>
          <p:cNvPr id="4" name="スライド イメージ プレースホルダー 3"/>
          <p:cNvSpPr>
            <a:spLocks noGrp="1" noRot="1" noChangeAspect="1"/>
          </p:cNvSpPr>
          <p:nvPr>
            <p:ph type="sldImg" idx="2"/>
          </p:nvPr>
        </p:nvSpPr>
        <p:spPr>
          <a:xfrm>
            <a:off x="2354263" y="1277938"/>
            <a:ext cx="2392362" cy="3455987"/>
          </a:xfrm>
          <a:prstGeom prst="rect">
            <a:avLst/>
          </a:prstGeom>
          <a:noFill/>
          <a:ln w="12700">
            <a:solidFill>
              <a:prstClr val="black"/>
            </a:solidFill>
          </a:ln>
        </p:spPr>
        <p:txBody>
          <a:bodyPr vert="horz" lIns="91746" tIns="45873" rIns="91746" bIns="45873" rtlCol="0" anchor="ctr"/>
          <a:lstStyle/>
          <a:p>
            <a:endParaRPr lang="ja-JP" altLang="en-US"/>
          </a:p>
        </p:txBody>
      </p:sp>
      <p:sp>
        <p:nvSpPr>
          <p:cNvPr id="5" name="ノート プレースホルダー 4"/>
          <p:cNvSpPr>
            <a:spLocks noGrp="1"/>
          </p:cNvSpPr>
          <p:nvPr>
            <p:ph type="body" sz="quarter" idx="3"/>
          </p:nvPr>
        </p:nvSpPr>
        <p:spPr>
          <a:xfrm>
            <a:off x="710723" y="4926018"/>
            <a:ext cx="5679440" cy="4029075"/>
          </a:xfrm>
          <a:prstGeom prst="rect">
            <a:avLst/>
          </a:prstGeom>
        </p:spPr>
        <p:txBody>
          <a:bodyPr vert="horz" lIns="91746" tIns="45873" rIns="91746" bIns="4587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721852"/>
            <a:ext cx="3076099" cy="512764"/>
          </a:xfrm>
          <a:prstGeom prst="rect">
            <a:avLst/>
          </a:prstGeom>
        </p:spPr>
        <p:txBody>
          <a:bodyPr vert="horz" lIns="91746" tIns="45873" rIns="91746" bIns="458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615" y="9721852"/>
            <a:ext cx="3076098" cy="512764"/>
          </a:xfrm>
          <a:prstGeom prst="rect">
            <a:avLst/>
          </a:prstGeom>
        </p:spPr>
        <p:txBody>
          <a:bodyPr vert="horz" lIns="91746" tIns="45873" rIns="91746" bIns="45873"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2022/5/23</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2022/5/23</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2022/5/23</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jpe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3936" y="1424608"/>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3200" b="1" spc="300" dirty="0" smtClean="0">
                <a:solidFill>
                  <a:srgbClr val="92D050"/>
                </a:solidFill>
                <a:latin typeface="メイリオ" panose="020B0604030504040204" pitchFamily="50" charset="-128"/>
                <a:ea typeface="メイリオ" panose="020B0604030504040204" pitchFamily="50" charset="-128"/>
              </a:rPr>
              <a:t>主</a:t>
            </a:r>
            <a:r>
              <a:rPr lang="ja-JP" altLang="en-US" sz="3200" b="1" spc="300" dirty="0">
                <a:solidFill>
                  <a:srgbClr val="92D050"/>
                </a:solidFill>
                <a:latin typeface="メイリオ" panose="020B0604030504040204" pitchFamily="50" charset="-128"/>
                <a:ea typeface="メイリオ" panose="020B0604030504040204" pitchFamily="50" charset="-128"/>
              </a:rPr>
              <a:t>な相談窓口</a:t>
            </a:r>
            <a:r>
              <a:rPr lang="ja-JP" altLang="en-US" sz="3200" b="1" spc="300" dirty="0" smtClean="0">
                <a:solidFill>
                  <a:srgbClr val="92D050"/>
                </a:solidFill>
                <a:latin typeface="メイリオ" panose="020B0604030504040204" pitchFamily="50" charset="-128"/>
                <a:ea typeface="メイリオ" panose="020B0604030504040204" pitchFamily="50" charset="-128"/>
              </a:rPr>
              <a:t>一覧</a:t>
            </a:r>
            <a:endParaRPr lang="ja-JP" altLang="en-US" sz="3200" b="1" spc="300" dirty="0">
              <a:solidFill>
                <a:srgbClr val="92D050"/>
              </a:solidFill>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奈良県精神保健福祉センター　お問い合わせ　</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en-US" altLang="ja-JP" sz="1400" b="1" spc="-40" dirty="0" smtClean="0">
                <a:solidFill>
                  <a:schemeClr val="bg1"/>
                </a:solidFill>
                <a:latin typeface="メイリオ" panose="020B0604030504040204" pitchFamily="50" charset="-128"/>
                <a:ea typeface="メイリオ" panose="020B0604030504040204" pitchFamily="50" charset="-128"/>
              </a:rPr>
              <a:t>0744</a:t>
            </a:r>
            <a:r>
              <a:rPr lang="ja-JP" altLang="en-US" sz="1400" b="1" spc="-40" dirty="0" smtClean="0">
                <a:solidFill>
                  <a:schemeClr val="bg1"/>
                </a:solidFill>
                <a:latin typeface="メイリオ" panose="020B0604030504040204" pitchFamily="50" charset="-128"/>
                <a:ea typeface="メイリオ" panose="020B0604030504040204" pitchFamily="50" charset="-128"/>
              </a:rPr>
              <a:t>－</a:t>
            </a:r>
            <a:r>
              <a:rPr lang="en-US" altLang="ja-JP" sz="1400" b="1" spc="-40" dirty="0" smtClean="0">
                <a:solidFill>
                  <a:schemeClr val="bg1"/>
                </a:solidFill>
                <a:latin typeface="メイリオ" panose="020B0604030504040204" pitchFamily="50" charset="-128"/>
                <a:ea typeface="メイリオ" panose="020B0604030504040204" pitchFamily="50" charset="-128"/>
              </a:rPr>
              <a:t>47</a:t>
            </a:r>
            <a:r>
              <a:rPr lang="ja-JP" altLang="en-US" sz="1400" b="1" spc="-40" dirty="0" smtClean="0">
                <a:solidFill>
                  <a:schemeClr val="bg1"/>
                </a:solidFill>
                <a:latin typeface="メイリオ" panose="020B0604030504040204" pitchFamily="50" charset="-128"/>
                <a:ea typeface="メイリオ" panose="020B0604030504040204" pitchFamily="50" charset="-128"/>
              </a:rPr>
              <a:t>－</a:t>
            </a:r>
            <a:r>
              <a:rPr lang="en-US" altLang="ja-JP" sz="1400" b="1" spc="-40" dirty="0" smtClean="0">
                <a:solidFill>
                  <a:schemeClr val="bg1"/>
                </a:solidFill>
                <a:latin typeface="メイリオ" panose="020B0604030504040204" pitchFamily="50" charset="-128"/>
                <a:ea typeface="メイリオ" panose="020B0604030504040204" pitchFamily="50" charset="-128"/>
              </a:rPr>
              <a:t>2251</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電話相談</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裏面</a:t>
            </a:r>
            <a:r>
              <a:rPr lang="ja-JP" altLang="en-US" sz="1000" spc="-40" dirty="0">
                <a:solidFill>
                  <a:schemeClr val="bg1"/>
                </a:solidFill>
                <a:latin typeface="メイリオ" panose="020B0604030504040204" pitchFamily="50" charset="-128"/>
                <a:ea typeface="メイリオ" panose="020B0604030504040204" pitchFamily="50" charset="-128"/>
              </a:rPr>
              <a:t>の「地域の</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 </a:t>
            </a:r>
            <a:r>
              <a:rPr lang="ja-JP" altLang="en-US" sz="1000" spc="-40" dirty="0">
                <a:solidFill>
                  <a:schemeClr val="bg1"/>
                </a:solidFill>
                <a:latin typeface="メイリオ" panose="020B0604030504040204" pitchFamily="50" charset="-128"/>
                <a:ea typeface="メイリオ" panose="020B0604030504040204" pitchFamily="50" charset="-128"/>
              </a:rPr>
              <a:t>「</a:t>
            </a:r>
            <a:r>
              <a:rPr lang="en-US" altLang="ja-JP" sz="1000" spc="-40" dirty="0" smtClean="0">
                <a:solidFill>
                  <a:schemeClr val="bg1"/>
                </a:solidFill>
                <a:latin typeface="メイリオ" panose="020B0604030504040204" pitchFamily="50" charset="-128"/>
                <a:ea typeface="メイリオ" panose="020B0604030504040204" pitchFamily="50" charset="-128"/>
              </a:rPr>
              <a:t>SNS</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024381"/>
            <a:ext cx="6375512" cy="1236431"/>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856656"/>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24708"/>
            <a:ext cx="6015758" cy="344128"/>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電話を</a:t>
            </a:r>
            <a:r>
              <a:rPr lang="ja-JP" altLang="en-US" sz="1000" spc="-30" dirty="0">
                <a:latin typeface="メイリオ" panose="020B0604030504040204" pitchFamily="50" charset="-128"/>
                <a:ea typeface="メイリオ" panose="020B0604030504040204" pitchFamily="50" charset="-128"/>
              </a:rPr>
              <a:t>かけた</a:t>
            </a:r>
            <a:r>
              <a:rPr lang="ja-JP" altLang="en-US" sz="1000" spc="-30" dirty="0" smtClean="0">
                <a:latin typeface="メイリオ" panose="020B0604030504040204" pitchFamily="50" charset="-128"/>
                <a:ea typeface="メイリオ" panose="020B0604030504040204" pitchFamily="50" charset="-128"/>
              </a:rPr>
              <a:t>所在地の都道府県・政令指定都市が実施している「こころの健康電話相談」等の</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公的な相談機関に接続します。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512676" y="2767732"/>
            <a:ext cx="5055994"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0570-064-556</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pPr>
              <a:lnSpc>
                <a:spcPts val="1000"/>
              </a:lnSpc>
            </a:pPr>
            <a:r>
              <a:rPr lang="en-US" altLang="ja-JP" sz="800" spc="-30" dirty="0" smtClean="0">
                <a:latin typeface="メイリオ" panose="020B0604030504040204" pitchFamily="50" charset="-128"/>
                <a:ea typeface="メイリオ" panose="020B0604030504040204" pitchFamily="50" charset="-128"/>
              </a:rPr>
              <a:t>   https</a:t>
            </a:r>
            <a:r>
              <a:rPr lang="en-US" altLang="ja-JP" sz="800" spc="-30" dirty="0">
                <a:latin typeface="メイリオ" panose="020B0604030504040204" pitchFamily="50" charset="-128"/>
                <a:ea typeface="メイリオ" panose="020B0604030504040204" pitchFamily="50" charset="-128"/>
              </a:rPr>
              <a:t>://www.mhlw.go.jp/stf/seisakunitsuite/bunya/hukushi_kaigo/seikatsuhogo/jisatsu/kokoro_dial.html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18567"/>
            <a:ext cx="2908933"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a:t>
            </a: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の健康相談統一</a:t>
            </a: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ダイヤル</a:t>
            </a:r>
            <a:endParaRPr lang="en-US" altLang="ja-JP" sz="1600"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40968" y="2562832"/>
            <a:ext cx="1811657"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相談対応の曜日・時間は</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6537176"/>
            <a:ext cx="6483442" cy="1606037"/>
            <a:chOff x="149914" y="6512857"/>
            <a:chExt cx="6483442" cy="1606037"/>
          </a:xfrm>
        </p:grpSpPr>
        <p:sp>
          <p:nvSpPr>
            <p:cNvPr id="26" name="角丸四角形 25"/>
            <p:cNvSpPr/>
            <p:nvPr/>
          </p:nvSpPr>
          <p:spPr>
            <a:xfrm>
              <a:off x="257844" y="6662488"/>
              <a:ext cx="6375512" cy="135331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92478" y="7041232"/>
              <a:ext cx="6015757" cy="107766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endParaRPr>
            </a:p>
            <a:p>
              <a:pPr>
                <a:lnSpc>
                  <a:spcPts val="2000"/>
                </a:lnSpc>
              </a:pP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://www.inochinodenwa.org</a:t>
              </a:r>
              <a:r>
                <a:rPr lang="en-US" altLang="ja-JP" sz="800" dirty="0" smtClean="0">
                  <a:latin typeface="メイリオ" panose="020B0604030504040204" pitchFamily="50" charset="-128"/>
                  <a:ea typeface="メイリオ" panose="020B0604030504040204" pitchFamily="50" charset="-128"/>
                </a:rPr>
                <a:t>/</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の</a:t>
              </a: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電話</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一般社団</a:t>
              </a:r>
              <a:r>
                <a:rPr lang="ja-JP" altLang="en-US" sz="1200" dirty="0" smtClean="0">
                  <a:solidFill>
                    <a:schemeClr val="bg1"/>
                  </a:solidFill>
                  <a:latin typeface="メイリオ" panose="020B0604030504040204" pitchFamily="50" charset="-128"/>
                  <a:ea typeface="メイリオ" panose="020B0604030504040204" pitchFamily="50" charset="-128"/>
                </a:rPr>
                <a:t>法人 日本</a:t>
              </a:r>
              <a:r>
                <a:rPr lang="ja-JP" altLang="en-US" sz="1200" dirty="0">
                  <a:solidFill>
                    <a:schemeClr val="bg1"/>
                  </a:solidFill>
                  <a:latin typeface="メイリオ" panose="020B0604030504040204" pitchFamily="50" charset="-128"/>
                  <a:ea typeface="メイリオ" panose="020B0604030504040204" pitchFamily="50" charset="-128"/>
                </a:rPr>
                <a:t>いのちの電話連盟</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04963" y="7028554"/>
              <a:ext cx="1847661" cy="190240"/>
            </a:xfrm>
            <a:prstGeom prst="rect">
              <a:avLst/>
            </a:prstGeom>
            <a:solidFill>
              <a:srgbClr val="FFFFCC"/>
            </a:solidFill>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  </a:t>
              </a:r>
              <a:r>
                <a:rPr lang="ja-JP" altLang="en-US" sz="800" spc="-30" dirty="0" smtClean="0">
                  <a:latin typeface="メイリオ" panose="020B0604030504040204" pitchFamily="50" charset="-128"/>
                  <a:ea typeface="メイリオ" panose="020B0604030504040204" pitchFamily="50" charset="-128"/>
                </a:rPr>
                <a:t>毎日 </a:t>
              </a:r>
              <a:r>
                <a:rPr lang="ja-JP" altLang="en-US" sz="800" spc="-30" dirty="0">
                  <a:latin typeface="メイリオ" panose="020B0604030504040204" pitchFamily="50" charset="-128"/>
                  <a:ea typeface="メイリオ" panose="020B0604030504040204" pitchFamily="50" charset="-128"/>
                </a:rPr>
                <a:t>午前</a:t>
              </a:r>
              <a:r>
                <a:rPr lang="en-US" altLang="ja-JP" sz="800" spc="-30" dirty="0">
                  <a:latin typeface="メイリオ" panose="020B0604030504040204" pitchFamily="50" charset="-128"/>
                  <a:ea typeface="メイリオ" panose="020B0604030504040204" pitchFamily="50" charset="-128"/>
                </a:rPr>
                <a:t>10</a:t>
              </a:r>
              <a:r>
                <a:rPr lang="ja-JP" altLang="en-US" sz="800" spc="-30" dirty="0">
                  <a:latin typeface="メイリオ" panose="020B0604030504040204" pitchFamily="50" charset="-128"/>
                  <a:ea typeface="メイリオ" panose="020B0604030504040204" pitchFamily="50" charset="-128"/>
                </a:rPr>
                <a:t>時から午後</a:t>
              </a:r>
              <a:r>
                <a:rPr lang="en-US" altLang="ja-JP" sz="800" spc="-30" dirty="0">
                  <a:latin typeface="メイリオ" panose="020B0604030504040204" pitchFamily="50" charset="-128"/>
                  <a:ea typeface="メイリオ" panose="020B0604030504040204" pitchFamily="50" charset="-128"/>
                </a:rPr>
                <a:t>10</a:t>
              </a:r>
              <a:r>
                <a:rPr lang="ja-JP" altLang="en-US" sz="800" spc="-30" dirty="0" smtClean="0">
                  <a:latin typeface="メイリオ" panose="020B0604030504040204" pitchFamily="50" charset="-128"/>
                  <a:ea typeface="メイリオ" panose="020B0604030504040204" pitchFamily="50" charset="-128"/>
                </a:rPr>
                <a:t>時</a:t>
              </a:r>
              <a:endParaRPr lang="ja-JP" altLang="en-US" sz="800" spc="-30"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3100990" y="7376953"/>
              <a:ext cx="1876181" cy="313350"/>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毎日 </a:t>
              </a:r>
              <a:r>
                <a:rPr lang="ja-JP" altLang="en-US" sz="800" dirty="0">
                  <a:latin typeface="メイリオ" panose="020B0604030504040204" pitchFamily="50" charset="-128"/>
                  <a:ea typeface="メイリオ" panose="020B0604030504040204" pitchFamily="50" charset="-128"/>
                </a:rPr>
                <a:t>午後４時から午後</a:t>
              </a:r>
              <a:r>
                <a:rPr lang="ja-JP" altLang="en-US" sz="800" dirty="0" smtClean="0">
                  <a:latin typeface="メイリオ" panose="020B0604030504040204" pitchFamily="50" charset="-128"/>
                  <a:ea typeface="メイリオ" panose="020B0604030504040204" pitchFamily="50" charset="-128"/>
                </a:rPr>
                <a:t>９時</a:t>
              </a:r>
              <a:endParaRPr lang="ja-JP" altLang="en-US" sz="800" dirty="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毎月</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日 午前８時から翌日午前</a:t>
              </a:r>
              <a:r>
                <a:rPr lang="ja-JP" altLang="en-US" sz="800" dirty="0" smtClean="0">
                  <a:latin typeface="メイリオ" panose="020B0604030504040204" pitchFamily="50" charset="-128"/>
                  <a:ea typeface="メイリオ" panose="020B0604030504040204" pitchFamily="50" charset="-128"/>
                </a:rPr>
                <a:t>８時</a:t>
              </a:r>
              <a:endParaRPr lang="ja-JP" altLang="en-US" sz="8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4772980"/>
            <a:ext cx="6483442" cy="1593190"/>
            <a:chOff x="152636" y="4431230"/>
            <a:chExt cx="6483442" cy="1593190"/>
          </a:xfrm>
        </p:grpSpPr>
        <p:sp>
          <p:nvSpPr>
            <p:cNvPr id="34" name="角丸四角形 33"/>
            <p:cNvSpPr/>
            <p:nvPr/>
          </p:nvSpPr>
          <p:spPr>
            <a:xfrm>
              <a:off x="260566" y="4597796"/>
              <a:ext cx="6375512" cy="1426624"/>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43123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48914" y="4877377"/>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a:t>
              </a:r>
              <a:r>
                <a:rPr lang="ja-JP" altLang="en-US" sz="1000" spc="-30" dirty="0" smtClean="0">
                  <a:latin typeface="メイリオ" panose="020B0604030504040204" pitchFamily="50" charset="-128"/>
                  <a:ea typeface="メイリオ" panose="020B0604030504040204" pitchFamily="50" charset="-128"/>
                </a:rPr>
                <a:t>の、</a:t>
              </a:r>
              <a:r>
                <a:rPr lang="ja-JP" altLang="en-US" sz="1000" spc="-30" dirty="0">
                  <a:latin typeface="メイリオ" panose="020B0604030504040204" pitchFamily="50" charset="-128"/>
                  <a:ea typeface="メイリオ" panose="020B0604030504040204" pitchFamily="50" charset="-128"/>
                </a:rPr>
                <a:t>どんな悩みに</a:t>
              </a:r>
              <a:r>
                <a:rPr lang="ja-JP" altLang="en-US" sz="1000" spc="-30" dirty="0" smtClean="0">
                  <a:latin typeface="メイリオ" panose="020B0604030504040204" pitchFamily="50" charset="-128"/>
                  <a:ea typeface="メイリオ" panose="020B0604030504040204" pitchFamily="50" charset="-128"/>
                </a:rPr>
                <a:t>もよりそって</a:t>
              </a:r>
              <a:r>
                <a:rPr lang="ja-JP" altLang="en-US" sz="1000" spc="-30" dirty="0">
                  <a:latin typeface="メイリオ" panose="020B0604030504040204" pitchFamily="50" charset="-128"/>
                  <a:ea typeface="メイリオ" panose="020B0604030504040204" pitchFamily="50" charset="-128"/>
                </a:rPr>
                <a:t>、一緒に解決できる方法を探します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4493141"/>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140968" y="5465126"/>
              <a:ext cx="1811656" cy="190240"/>
            </a:xfrm>
            <a:prstGeom prst="rect">
              <a:avLst/>
            </a:prstGeom>
            <a:solidFill>
              <a:srgbClr val="FFFFCC"/>
            </a:solidFill>
          </p:spPr>
          <p:txBody>
            <a:bodyPr wrap="square" lIns="0" tIns="36000" rIns="0" bIns="0">
              <a:spAutoFit/>
            </a:bodyPr>
            <a:lstStyle/>
            <a:p>
              <a:r>
                <a:rPr lang="en-US" altLang="ja-JP"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rPr>
                <a:t>対応</a:t>
              </a:r>
              <a:endParaRPr lang="ja-JP" altLang="en-US" sz="8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5078303"/>
              <a:ext cx="4238705" cy="313350"/>
            </a:xfrm>
            <a:prstGeom prst="rect">
              <a:avLst/>
            </a:prstGeom>
            <a:ln>
              <a:solidFill>
                <a:srgbClr val="FF99CC"/>
              </a:solidFill>
            </a:ln>
          </p:spPr>
          <p:txBody>
            <a:bodyPr wrap="square" lIns="0" tIns="36000" rIns="0" bIns="0">
              <a:spAutoFit/>
            </a:bodyPr>
            <a:lstStyle/>
            <a:p>
              <a:r>
                <a:rPr lang="ja-JP" altLang="en-US" sz="900" spc="-30" dirty="0" smtClean="0">
                  <a:latin typeface="メイリオ" panose="020B0604030504040204" pitchFamily="50" charset="-128"/>
                  <a:ea typeface="メイリオ" panose="020B0604030504040204" pitchFamily="50" charset="-128"/>
                </a:rPr>
                <a:t>　・</a:t>
              </a:r>
              <a:r>
                <a:rPr lang="ja-JP" altLang="en-US" sz="900" spc="-30" dirty="0">
                  <a:latin typeface="メイリオ" panose="020B0604030504040204" pitchFamily="50" charset="-128"/>
                  <a:ea typeface="メイリオ" panose="020B0604030504040204" pitchFamily="50" charset="-128"/>
                </a:rPr>
                <a:t>暮らしの悩みごと　・悩みを聞いて欲しい</a:t>
              </a:r>
              <a:r>
                <a:rPr lang="ja-JP" altLang="en-US" sz="900" spc="-30" dirty="0" smtClean="0">
                  <a:latin typeface="メイリオ" panose="020B0604030504040204" pitchFamily="50" charset="-128"/>
                  <a:ea typeface="メイリオ" panose="020B0604030504040204" pitchFamily="50" charset="-128"/>
                </a:rPr>
                <a:t>方</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　・</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a:t>
              </a:r>
              <a:r>
                <a:rPr lang="ja-JP" altLang="en-US" sz="900" spc="-30" dirty="0" smtClean="0">
                  <a:latin typeface="メイリオ" panose="020B0604030504040204" pitchFamily="50" charset="-128"/>
                  <a:ea typeface="メイリオ" panose="020B0604030504040204" pitchFamily="50" charset="-128"/>
                </a:rPr>
                <a:t>方　・</a:t>
              </a:r>
              <a:r>
                <a:rPr lang="ja-JP" altLang="en-US" sz="900" spc="-30" dirty="0">
                  <a:latin typeface="メイリオ" panose="020B0604030504040204" pitchFamily="50" charset="-128"/>
                  <a:ea typeface="メイリオ" panose="020B0604030504040204" pitchFamily="50" charset="-128"/>
                </a:rPr>
                <a:t>外国語による相談をしたい方　</a:t>
              </a:r>
              <a:r>
                <a:rPr lang="ja-JP" altLang="en-US" sz="900" spc="-30" dirty="0" smtClean="0">
                  <a:latin typeface="メイリオ" panose="020B0604030504040204" pitchFamily="50" charset="-128"/>
                  <a:ea typeface="メイリオ" panose="020B0604030504040204" pitchFamily="50" charset="-128"/>
                </a:rPr>
                <a:t>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8193360"/>
            <a:ext cx="6483442" cy="1248430"/>
            <a:chOff x="150778" y="8589464"/>
            <a:chExt cx="6483442" cy="1248430"/>
          </a:xfrm>
        </p:grpSpPr>
        <p:sp>
          <p:nvSpPr>
            <p:cNvPr id="24" name="角丸四角形 23"/>
            <p:cNvSpPr/>
            <p:nvPr/>
          </p:nvSpPr>
          <p:spPr>
            <a:xfrm>
              <a:off x="258708" y="877850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83058" y="9038307"/>
              <a:ext cx="5186202" cy="190240"/>
            </a:xfrm>
            <a:prstGeom prst="rect">
              <a:avLst/>
            </a:prstGeom>
          </p:spPr>
          <p:txBody>
            <a:bodyPr wrap="square" lIns="0" tIns="36000" rIns="0" bIns="0">
              <a:spAutoFit/>
            </a:bodyPr>
            <a:lstStyle/>
            <a:p>
              <a:r>
                <a:rPr lang="en-US" altLang="ja-JP" sz="1000" spc="-30" dirty="0" smtClean="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a:t>
              </a:r>
              <a:r>
                <a:rPr lang="ja-JP" altLang="en-US" sz="1000" spc="-30" dirty="0" smtClean="0">
                  <a:latin typeface="メイリオ" panose="020B0604030504040204" pitchFamily="50" charset="-128"/>
                  <a:ea typeface="メイリオ" panose="020B0604030504040204" pitchFamily="50" charset="-128"/>
                </a:rPr>
                <a:t>です。チャットでの相談も受け付けています。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48680" y="9362343"/>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0120-99-7777</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40968" y="9299264"/>
              <a:ext cx="1764196" cy="159462"/>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　毎日 </a:t>
              </a:r>
              <a:r>
                <a:rPr lang="ja-JP" altLang="en-US" sz="800" dirty="0">
                  <a:latin typeface="メイリオ" panose="020B0604030504040204" pitchFamily="50" charset="-128"/>
                  <a:ea typeface="メイリオ" panose="020B0604030504040204" pitchFamily="50" charset="-128"/>
                </a:rPr>
                <a:t>午後４時</a:t>
              </a:r>
              <a:r>
                <a:rPr lang="ja-JP" altLang="en-US" sz="800" dirty="0" smtClean="0">
                  <a:latin typeface="メイリオ" panose="020B0604030504040204" pitchFamily="50" charset="-128"/>
                  <a:ea typeface="メイリオ" panose="020B0604030504040204" pitchFamily="50" charset="-128"/>
                </a:rPr>
                <a:t>から</a:t>
              </a:r>
              <a:r>
                <a:rPr lang="ja-JP" altLang="en-US" sz="800" dirty="0">
                  <a:latin typeface="メイリオ" panose="020B0604030504040204" pitchFamily="50" charset="-128"/>
                  <a:ea typeface="メイリオ" panose="020B0604030504040204" pitchFamily="50" charset="-128"/>
                </a:rPr>
                <a:t>午後</a:t>
              </a:r>
              <a:r>
                <a:rPr lang="ja-JP" altLang="en-US" sz="800" dirty="0" smtClean="0">
                  <a:latin typeface="メイリオ" panose="020B0604030504040204" pitchFamily="50" charset="-128"/>
                  <a:ea typeface="メイリオ" panose="020B0604030504040204" pitchFamily="50" charset="-128"/>
                </a:rPr>
                <a:t>９時</a:t>
              </a:r>
              <a:endParaRPr lang="ja-JP" altLang="en-US" sz="8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smtClean="0">
                  <a:solidFill>
                    <a:schemeClr val="bg1"/>
                  </a:solidFill>
                  <a:latin typeface="メイリオ" panose="020B0604030504040204" pitchFamily="50" charset="-128"/>
                  <a:ea typeface="メイリオ" panose="020B0604030504040204" pitchFamily="50" charset="-128"/>
                </a:rPr>
                <a:t>NPO</a:t>
              </a:r>
              <a:r>
                <a:rPr lang="ja-JP" altLang="en-US" sz="1200" dirty="0" smtClean="0">
                  <a:solidFill>
                    <a:schemeClr val="bg1"/>
                  </a:solidFill>
                  <a:latin typeface="メイリオ" panose="020B0604030504040204" pitchFamily="50" charset="-128"/>
                  <a:ea typeface="メイリオ" panose="020B0604030504040204" pitchFamily="50" charset="-128"/>
                </a:rPr>
                <a:t>法人 チャイルドライン</a:t>
              </a:r>
              <a:r>
                <a:rPr lang="ja-JP" altLang="en-US" sz="1200" dirty="0">
                  <a:solidFill>
                    <a:schemeClr val="bg1"/>
                  </a:solidFill>
                  <a:latin typeface="メイリオ" panose="020B0604030504040204" pitchFamily="50" charset="-128"/>
                  <a:ea typeface="メイリオ" panose="020B0604030504040204" pitchFamily="50" charset="-128"/>
                </a:rPr>
                <a:t>支援センター</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240" y="717041"/>
            <a:ext cx="1196848" cy="1643671"/>
          </a:xfrm>
          <a:prstGeom prst="rect">
            <a:avLst/>
          </a:prstGeom>
        </p:spPr>
      </p:pic>
      <p:pic>
        <p:nvPicPr>
          <p:cNvPr id="50" name="図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1248" y="8636446"/>
            <a:ext cx="781050" cy="781050"/>
          </a:xfrm>
          <a:prstGeom prst="rect">
            <a:avLst/>
          </a:prstGeom>
        </p:spPr>
      </p:pic>
      <p:pic>
        <p:nvPicPr>
          <p:cNvPr id="52" name="図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1248" y="7005228"/>
            <a:ext cx="781050" cy="781050"/>
          </a:xfrm>
          <a:prstGeom prst="rect">
            <a:avLst/>
          </a:prstGeom>
        </p:spPr>
      </p:pic>
      <p:pic>
        <p:nvPicPr>
          <p:cNvPr id="53" name="図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6102" y="5225886"/>
            <a:ext cx="879242" cy="879242"/>
          </a:xfrm>
          <a:prstGeom prst="rect">
            <a:avLst/>
          </a:prstGeom>
        </p:spPr>
      </p:pic>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29300" y="7719753"/>
            <a:ext cx="574248" cy="977663"/>
          </a:xfrm>
          <a:prstGeom prst="rect">
            <a:avLst/>
          </a:prstGeom>
        </p:spPr>
      </p:pic>
      <p:sp>
        <p:nvSpPr>
          <p:cNvPr id="46" name="正方形/長方形 45"/>
          <p:cNvSpPr/>
          <p:nvPr/>
        </p:nvSpPr>
        <p:spPr>
          <a:xfrm>
            <a:off x="486573" y="6933220"/>
            <a:ext cx="3050439" cy="395424"/>
          </a:xfrm>
          <a:prstGeom prst="rect">
            <a:avLst/>
          </a:prstGeom>
        </p:spPr>
        <p:txBody>
          <a:bodyPr wrap="square" lIns="0" tIns="36000" rIns="0" bIns="0">
            <a:spAutoFit/>
          </a:bodyPr>
          <a:lstStyle/>
          <a:p>
            <a:pPr>
              <a:lnSpc>
                <a:spcPts val="1000"/>
              </a:lnSpc>
            </a:pPr>
            <a:r>
              <a:rPr lang="ja-JP" altLang="en-US" sz="16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p:txBody>
      </p:sp>
      <p:sp>
        <p:nvSpPr>
          <p:cNvPr id="48" name="角丸四角形 47"/>
          <p:cNvSpPr/>
          <p:nvPr/>
        </p:nvSpPr>
        <p:spPr>
          <a:xfrm>
            <a:off x="257844" y="356957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角丸四角形 48"/>
          <p:cNvSpPr/>
          <p:nvPr/>
        </p:nvSpPr>
        <p:spPr>
          <a:xfrm>
            <a:off x="152636" y="340482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12676" y="4165476"/>
            <a:ext cx="5067048"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0120-061-338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3176972" y="4052900"/>
            <a:ext cx="2438756" cy="528794"/>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　月曜日</a:t>
            </a:r>
            <a:r>
              <a:rPr lang="ja-JP" altLang="en-US" sz="800" dirty="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木曜日 </a:t>
            </a:r>
            <a:r>
              <a:rPr lang="en-US" altLang="ja-JP" sz="800" dirty="0" smtClean="0">
                <a:latin typeface="メイリオ" panose="020B0604030504040204" pitchFamily="50" charset="-128"/>
                <a:ea typeface="メイリオ" panose="020B0604030504040204" pitchFamily="50" charset="-128"/>
              </a:rPr>
              <a:t>0</a:t>
            </a:r>
            <a:r>
              <a:rPr lang="ja-JP" altLang="en-US" sz="800" dirty="0">
                <a:latin typeface="メイリオ" panose="020B0604030504040204" pitchFamily="50" charset="-128"/>
                <a:ea typeface="メイリオ" panose="020B0604030504040204" pitchFamily="50" charset="-128"/>
              </a:rPr>
              <a:t>時～</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a:t>
            </a:r>
            <a:r>
              <a:rPr lang="ja-JP" altLang="en-US"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時間）</a:t>
            </a:r>
            <a:endParaRPr lang="ja-JP" altLang="en-US" sz="800" dirty="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火曜日</a:t>
            </a:r>
            <a:r>
              <a:rPr lang="ja-JP" altLang="en-US" sz="800" dirty="0">
                <a:latin typeface="メイリオ" panose="020B0604030504040204" pitchFamily="50" charset="-128"/>
                <a:ea typeface="メイリオ" panose="020B0604030504040204" pitchFamily="50" charset="-128"/>
              </a:rPr>
              <a:t>～水曜日、金曜日～</a:t>
            </a:r>
            <a:r>
              <a:rPr lang="ja-JP" altLang="en-US" sz="800" dirty="0" smtClean="0">
                <a:latin typeface="メイリオ" panose="020B0604030504040204" pitchFamily="50" charset="-128"/>
                <a:ea typeface="メイリオ" panose="020B0604030504040204" pitchFamily="50" charset="-128"/>
              </a:rPr>
              <a:t>日曜日 </a:t>
            </a:r>
            <a:r>
              <a:rPr lang="en-US" altLang="ja-JP" sz="800" dirty="0" smtClean="0">
                <a:latin typeface="メイリオ" panose="020B0604030504040204" pitchFamily="50" charset="-128"/>
                <a:ea typeface="メイリオ" panose="020B0604030504040204" pitchFamily="50" charset="-128"/>
              </a:rPr>
              <a:t>8</a:t>
            </a:r>
            <a:r>
              <a:rPr lang="ja-JP" altLang="en-US" sz="800" dirty="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a:t>
            </a:r>
          </a:p>
          <a:p>
            <a:r>
              <a:rPr lang="ja-JP" altLang="en-US" sz="8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日曜日 </a:t>
            </a:r>
            <a:r>
              <a:rPr lang="en-US" altLang="ja-JP" sz="800" dirty="0" smtClean="0">
                <a:latin typeface="メイリオ" panose="020B0604030504040204" pitchFamily="50" charset="-128"/>
                <a:ea typeface="メイリオ" panose="020B0604030504040204" pitchFamily="50" charset="-128"/>
              </a:rPr>
              <a:t>8</a:t>
            </a:r>
            <a:r>
              <a:rPr lang="ja-JP" altLang="en-US" sz="800" dirty="0">
                <a:latin typeface="メイリオ" panose="020B0604030504040204" pitchFamily="50" charset="-128"/>
                <a:ea typeface="メイリオ" panose="020B0604030504040204" pitchFamily="50" charset="-128"/>
              </a:rPr>
              <a:t>時～月曜日</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時まで</a:t>
            </a:r>
            <a:endParaRPr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水曜日 </a:t>
            </a:r>
            <a:r>
              <a:rPr lang="en-US" altLang="ja-JP" sz="800" dirty="0" smtClean="0">
                <a:latin typeface="メイリオ" panose="020B0604030504040204" pitchFamily="50" charset="-128"/>
                <a:ea typeface="メイリオ" panose="020B0604030504040204" pitchFamily="50" charset="-128"/>
              </a:rPr>
              <a:t>8</a:t>
            </a:r>
            <a:r>
              <a:rPr lang="ja-JP" altLang="en-US" sz="800" dirty="0">
                <a:latin typeface="メイリオ" panose="020B0604030504040204" pitchFamily="50" charset="-128"/>
                <a:ea typeface="メイリオ" panose="020B0604030504040204" pitchFamily="50" charset="-128"/>
              </a:rPr>
              <a:t>時～木曜日</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a:t>
            </a:r>
            <a:r>
              <a:rPr lang="ja-JP" altLang="en-US" sz="800" dirty="0">
                <a:latin typeface="メイリオ" panose="020B0604030504040204" pitchFamily="50" charset="-128"/>
                <a:ea typeface="メイリオ" panose="020B0604030504040204" pitchFamily="50" charset="-128"/>
              </a:rPr>
              <a:t>までは連続対応</a:t>
            </a:r>
            <a:endParaRPr lang="ja-JP" altLang="en-US" sz="8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283639" y="348229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smtClean="0">
                <a:solidFill>
                  <a:schemeClr val="bg1"/>
                </a:solidFill>
                <a:latin typeface="メイリオ" panose="020B0604030504040204" pitchFamily="50" charset="-128"/>
                <a:ea typeface="メイリオ" panose="020B0604030504040204" pitchFamily="50" charset="-128"/>
              </a:rPr>
              <a:t>法人</a:t>
            </a:r>
            <a:r>
              <a:rPr lang="ja-JP" altLang="en-US" sz="1200" dirty="0">
                <a:solidFill>
                  <a:schemeClr val="bg1"/>
                </a:solidFill>
                <a:latin typeface="メイリオ" panose="020B0604030504040204" pitchFamily="50" charset="-128"/>
                <a:ea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rPr>
              <a:t>自殺</a:t>
            </a:r>
            <a:r>
              <a:rPr lang="ja-JP" altLang="en-US" sz="1200" dirty="0">
                <a:solidFill>
                  <a:schemeClr val="bg1"/>
                </a:solidFill>
                <a:latin typeface="メイリオ" panose="020B0604030504040204" pitchFamily="50" charset="-128"/>
                <a:ea typeface="メイリオ" panose="020B0604030504040204" pitchFamily="50" charset="-128"/>
              </a:rPr>
              <a:t>対策支援</a:t>
            </a:r>
            <a:r>
              <a:rPr lang="ja-JP" altLang="en-US" sz="1200" dirty="0" smtClean="0">
                <a:solidFill>
                  <a:schemeClr val="bg1"/>
                </a:solidFill>
                <a:latin typeface="メイリオ" panose="020B0604030504040204" pitchFamily="50" charset="-128"/>
                <a:ea typeface="メイリオ" panose="020B0604030504040204" pitchFamily="50" charset="-128"/>
              </a:rPr>
              <a:t>センターライフリンク）</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548680" y="3862660"/>
            <a:ext cx="3817631" cy="190240"/>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0112" y="3836876"/>
            <a:ext cx="763224" cy="763224"/>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628" y="5421052"/>
            <a:ext cx="536623" cy="900269"/>
          </a:xfrm>
          <a:prstGeom prst="rect">
            <a:avLst/>
          </a:prstGeom>
        </p:spPr>
      </p:pic>
      <p:sp>
        <p:nvSpPr>
          <p:cNvPr id="62" name="正方形/長方形 61"/>
          <p:cNvSpPr/>
          <p:nvPr/>
        </p:nvSpPr>
        <p:spPr>
          <a:xfrm>
            <a:off x="512676" y="5893668"/>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0120-279-338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www.since2011.net/yorisoi/</a:t>
            </a:r>
            <a:endParaRPr lang="ja-JP" altLang="en-US" sz="800" spc="-3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51252" y="56456"/>
            <a:ext cx="1796829" cy="589868"/>
          </a:xfrm>
          <a:prstGeom prst="rect">
            <a:avLst/>
          </a:prstGeom>
        </p:spPr>
      </p:pic>
      <p:sp>
        <p:nvSpPr>
          <p:cNvPr id="69"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smtClean="0">
                <a:latin typeface="メイリオ" panose="020B0604030504040204" pitchFamily="50" charset="-128"/>
                <a:ea typeface="メイリオ" panose="020B0604030504040204" pitchFamily="50" charset="-128"/>
              </a:rPr>
              <a:t>令和</a:t>
            </a:r>
            <a:r>
              <a:rPr lang="en-US" altLang="ja-JP" sz="800" spc="-30" dirty="0" smtClean="0">
                <a:latin typeface="メイリオ" panose="020B0604030504040204" pitchFamily="50" charset="-128"/>
                <a:ea typeface="メイリオ" panose="020B0604030504040204" pitchFamily="50" charset="-128"/>
              </a:rPr>
              <a:t>4</a:t>
            </a:r>
            <a:r>
              <a:rPr lang="ja-JP" altLang="en-US" sz="800" spc="-30" dirty="0" smtClean="0">
                <a:latin typeface="メイリオ" panose="020B0604030504040204" pitchFamily="50" charset="-128"/>
                <a:ea typeface="メイリオ" panose="020B0604030504040204" pitchFamily="50" charset="-128"/>
              </a:rPr>
              <a:t>年</a:t>
            </a:r>
            <a:r>
              <a:rPr lang="en-US" altLang="ja-JP" sz="800" spc="-30" dirty="0" smtClean="0">
                <a:latin typeface="メイリオ" panose="020B0604030504040204" pitchFamily="50" charset="-128"/>
                <a:ea typeface="メイリオ" panose="020B0604030504040204" pitchFamily="50" charset="-128"/>
              </a:rPr>
              <a:t>5</a:t>
            </a:r>
            <a:r>
              <a:rPr lang="ja-JP" altLang="en-US" sz="800" spc="-30" dirty="0" smtClean="0">
                <a:latin typeface="メイリオ" panose="020B0604030504040204" pitchFamily="50" charset="-128"/>
                <a:ea typeface="メイリオ" panose="020B0604030504040204" pitchFamily="50" charset="-128"/>
              </a:rPr>
              <a:t>月</a:t>
            </a:r>
            <a:r>
              <a:rPr lang="en-US" altLang="ja-JP" sz="800" spc="-30" dirty="0" smtClean="0">
                <a:latin typeface="メイリオ" panose="020B0604030504040204" pitchFamily="50" charset="-128"/>
                <a:ea typeface="メイリオ" panose="020B0604030504040204" pitchFamily="50" charset="-128"/>
              </a:rPr>
              <a:t>16</a:t>
            </a:r>
            <a:r>
              <a:rPr lang="ja-JP" altLang="en-US" sz="800" spc="-30" dirty="0" smtClean="0">
                <a:latin typeface="メイリオ" panose="020B0604030504040204" pitchFamily="50" charset="-128"/>
                <a:ea typeface="メイリオ" panose="020B0604030504040204" pitchFamily="50" charset="-128"/>
              </a:rPr>
              <a:t>日現在</a:t>
            </a:r>
            <a:endParaRPr lang="en-US" altLang="ja-JP" sz="800" spc="-3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97252" y="2468628"/>
            <a:ext cx="760439" cy="736040"/>
          </a:xfrm>
          <a:prstGeom prst="rect">
            <a:avLst/>
          </a:prstGeom>
        </p:spPr>
      </p:pic>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10273" y="20675"/>
            <a:ext cx="6847749" cy="9756904"/>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94622" y="529166"/>
            <a:ext cx="6395181" cy="1363424"/>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0" y="9565707"/>
            <a:ext cx="6868294" cy="355845"/>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奈良県精神保健福祉センター　お問い合わせ</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en-US" altLang="ja-JP" sz="1400" b="1" spc="-40" dirty="0" smtClean="0">
                <a:solidFill>
                  <a:schemeClr val="bg1"/>
                </a:solidFill>
                <a:latin typeface="メイリオ" panose="020B0604030504040204" pitchFamily="50" charset="-128"/>
                <a:ea typeface="メイリオ" panose="020B0604030504040204" pitchFamily="50" charset="-128"/>
              </a:rPr>
              <a:t>0744</a:t>
            </a:r>
            <a:r>
              <a:rPr lang="ja-JP" altLang="en-US" sz="1400" b="1" spc="-40" dirty="0" smtClean="0">
                <a:solidFill>
                  <a:schemeClr val="bg1"/>
                </a:solidFill>
                <a:latin typeface="メイリオ" panose="020B0604030504040204" pitchFamily="50" charset="-128"/>
                <a:ea typeface="メイリオ" panose="020B0604030504040204" pitchFamily="50" charset="-128"/>
              </a:rPr>
              <a:t>－</a:t>
            </a:r>
            <a:r>
              <a:rPr lang="en-US" altLang="ja-JP" sz="1400" b="1" spc="-40" dirty="0" smtClean="0">
                <a:solidFill>
                  <a:schemeClr val="bg1"/>
                </a:solidFill>
                <a:latin typeface="メイリオ" panose="020B0604030504040204" pitchFamily="50" charset="-128"/>
                <a:ea typeface="メイリオ" panose="020B0604030504040204" pitchFamily="50" charset="-128"/>
              </a:rPr>
              <a:t>47</a:t>
            </a:r>
            <a:r>
              <a:rPr lang="ja-JP" altLang="en-US" sz="1400" b="1" spc="-40" dirty="0" smtClean="0">
                <a:solidFill>
                  <a:schemeClr val="bg1"/>
                </a:solidFill>
                <a:latin typeface="メイリオ" panose="020B0604030504040204" pitchFamily="50" charset="-128"/>
                <a:ea typeface="メイリオ" panose="020B0604030504040204" pitchFamily="50" charset="-128"/>
              </a:rPr>
              <a:t>－</a:t>
            </a:r>
            <a:r>
              <a:rPr lang="en-US" altLang="ja-JP" sz="1400" b="1" spc="-40" dirty="0" smtClean="0">
                <a:solidFill>
                  <a:schemeClr val="bg1"/>
                </a:solidFill>
                <a:latin typeface="メイリオ" panose="020B0604030504040204" pitchFamily="50" charset="-128"/>
                <a:ea typeface="メイリオ" panose="020B0604030504040204" pitchFamily="50" charset="-128"/>
              </a:rPr>
              <a:t>2251</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10273" y="2036676"/>
            <a:ext cx="6847749" cy="36117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a:t>
            </a:r>
            <a:r>
              <a:rPr lang="en-US" altLang="ja-JP" sz="1800" b="1" spc="-40" dirty="0" smtClean="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dirty="0" smtClean="0">
                <a:solidFill>
                  <a:schemeClr val="bg1"/>
                </a:solidFill>
                <a:latin typeface="メイリオ" panose="020B0604030504040204" pitchFamily="50" charset="-128"/>
                <a:ea typeface="メイリオ" panose="020B0604030504040204" pitchFamily="50" charset="-128"/>
              </a:rPr>
              <a:t>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274228" y="4643869"/>
            <a:ext cx="6362330" cy="2901418"/>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205619" y="4592711"/>
            <a:ext cx="6211713" cy="37620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90120" y="5008097"/>
            <a:ext cx="58881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a:t>
            </a:r>
            <a:r>
              <a:rPr lang="ja-JP" altLang="en-US" sz="1000" spc="-30" dirty="0" smtClean="0">
                <a:latin typeface="メイリオ" panose="020B0604030504040204" pitchFamily="50" charset="-128"/>
                <a:ea typeface="メイリオ" panose="020B0604030504040204" pitchFamily="50" charset="-128"/>
              </a:rPr>
              <a:t>」では主要</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Twitter</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a:t>
            </a:r>
            <a:r>
              <a:rPr lang="ja-JP" altLang="en-US" sz="1000" spc="-30" dirty="0" smtClean="0">
                <a:latin typeface="メイリオ" panose="020B0604030504040204" pitchFamily="50" charset="-128"/>
                <a:ea typeface="メイリオ" panose="020B0604030504040204" pitchFamily="50" charset="-128"/>
              </a:rPr>
              <a:t>および</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チャット</a:t>
            </a:r>
            <a:r>
              <a:rPr lang="ja-JP" altLang="en-US" sz="1000" spc="-30" dirty="0">
                <a:latin typeface="メイリオ" panose="020B0604030504040204" pitchFamily="50" charset="-128"/>
                <a:ea typeface="メイリオ" panose="020B0604030504040204" pitchFamily="50" charset="-128"/>
              </a:rPr>
              <a:t>から、年齢・性別を問わず相談に</a:t>
            </a:r>
            <a:r>
              <a:rPr lang="ja-JP" altLang="en-US" sz="1000" spc="-30" dirty="0" smtClean="0">
                <a:latin typeface="メイリオ" panose="020B0604030504040204" pitchFamily="50" charset="-128"/>
                <a:ea typeface="メイリオ" panose="020B0604030504040204" pitchFamily="50" charset="-128"/>
              </a:rPr>
              <a:t>応じています。</a:t>
            </a:r>
            <a:endParaRPr lang="ja-JP" altLang="en-US" sz="10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26048" y="5372056"/>
            <a:ext cx="6068079" cy="2160010"/>
          </a:xfrm>
          <a:prstGeom prst="rect">
            <a:avLst/>
          </a:prstGeom>
        </p:spPr>
        <p:txBody>
          <a:bodyPr wrap="square" lIns="0" tIns="36000" rIns="0" bIns="0">
            <a:spAutoFit/>
          </a:bodyPr>
          <a:lstStyle/>
          <a:p>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rPr>
              <a:t>LINE</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Twitter</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Facebook </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@kokorohotchat </a:t>
            </a:r>
            <a:r>
              <a:rPr lang="ja-JP" altLang="en-US" sz="1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000" b="1" dirty="0" smtClean="0">
                <a:latin typeface="メイリオ" panose="020B0604030504040204" pitchFamily="50" charset="-128"/>
                <a:ea typeface="メイリオ" panose="020B0604030504040204" pitchFamily="50" charset="-128"/>
              </a:rPr>
              <a:t>　チャット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://www.npo-tms.or.jp/public/kokoro_hotchat</a:t>
            </a:r>
            <a:r>
              <a:rPr lang="en-US" altLang="ja-JP" sz="1000" b="1" dirty="0" smtClean="0">
                <a:solidFill>
                  <a:srgbClr val="C00000"/>
                </a:solidFill>
                <a:latin typeface="メイリオ" panose="020B0604030504040204" pitchFamily="50" charset="-128"/>
                <a:ea typeface="メイリオ" panose="020B0604030504040204" pitchFamily="50" charset="-128"/>
              </a:rPr>
              <a:t>/</a:t>
            </a: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毎日　</a:t>
            </a:r>
            <a:r>
              <a:rPr lang="ja-JP" altLang="en-US" sz="800" dirty="0" smtClean="0">
                <a:latin typeface="メイリオ" panose="020B0604030504040204" pitchFamily="50" charset="-128"/>
                <a:ea typeface="メイリオ" panose="020B0604030504040204" pitchFamily="50" charset="-128"/>
              </a:rPr>
              <a:t>第</a:t>
            </a:r>
            <a:r>
              <a:rPr lang="en-US" altLang="ja-JP" sz="800" dirty="0" smtClean="0">
                <a:latin typeface="メイリオ" panose="020B0604030504040204" pitchFamily="50" charset="-128"/>
                <a:ea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15</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2</a:t>
            </a:r>
            <a:r>
              <a:rPr lang="ja-JP" altLang="en-US" sz="800" dirty="0" smtClean="0">
                <a:latin typeface="メイリオ" panose="020B0604030504040204" pitchFamily="50" charset="-128"/>
                <a:ea typeface="メイリオ" panose="020B0604030504040204" pitchFamily="50" charset="-128"/>
              </a:rPr>
              <a:t>部 </a:t>
            </a:r>
            <a:r>
              <a:rPr lang="en-US" altLang="ja-JP" sz="1000" dirty="0" smtClean="0">
                <a:latin typeface="メイリオ" panose="020B0604030504040204" pitchFamily="50" charset="-128"/>
                <a:ea typeface="メイリオ" panose="020B0604030504040204" pitchFamily="50" charset="-128"/>
              </a:rPr>
              <a:t>17</a:t>
            </a:r>
            <a:r>
              <a:rPr lang="ja-JP" altLang="en-US" sz="1000" dirty="0" smtClean="0">
                <a:latin typeface="メイリオ" panose="020B0604030504040204" pitchFamily="50" charset="-128"/>
                <a:ea typeface="メイリオ" panose="020B0604030504040204" pitchFamily="50" charset="-128"/>
              </a:rPr>
              <a:t>時から</a:t>
            </a:r>
            <a:r>
              <a:rPr lang="en-US" altLang="ja-JP" sz="1000" dirty="0" smtClean="0">
                <a:latin typeface="メイリオ" panose="020B0604030504040204" pitchFamily="50" charset="-128"/>
                <a:ea typeface="メイリオ" panose="020B0604030504040204" pitchFamily="50" charset="-128"/>
              </a:rPr>
              <a:t>20</a:t>
            </a:r>
            <a:r>
              <a:rPr lang="ja-JP" altLang="en-US" sz="1000" dirty="0" smtClean="0">
                <a:latin typeface="メイリオ" panose="020B0604030504040204" pitchFamily="50" charset="-128"/>
                <a:ea typeface="メイリオ" panose="020B0604030504040204" pitchFamily="50" charset="-128"/>
              </a:rPr>
              <a:t>時</a:t>
            </a:r>
            <a:r>
              <a:rPr lang="en-US" altLang="ja-JP" sz="1000" dirty="0" smtClean="0">
                <a:latin typeface="メイリオ" panose="020B0604030504040204" pitchFamily="50" charset="-128"/>
                <a:ea typeface="メイリオ" panose="020B0604030504040204" pitchFamily="50" charset="-128"/>
              </a:rPr>
              <a:t>50</a:t>
            </a:r>
            <a:r>
              <a:rPr lang="ja-JP" altLang="en-US" sz="1000" dirty="0" smtClean="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20</a:t>
            </a:r>
            <a:r>
              <a:rPr lang="ja-JP" altLang="en-US" sz="800" dirty="0" smtClean="0">
                <a:latin typeface="メイリオ" panose="020B0604030504040204" pitchFamily="50" charset="-128"/>
                <a:ea typeface="メイリオ" panose="020B0604030504040204" pitchFamily="50" charset="-128"/>
              </a:rPr>
              <a:t>時まで受付） 　　　　</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21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23</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23</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月曜日　</a:t>
            </a:r>
            <a:r>
              <a:rPr lang="en-US" altLang="ja-JP" sz="1000" dirty="0" smtClean="0">
                <a:latin typeface="メイリオ" panose="020B0604030504040204" pitchFamily="50" charset="-128"/>
                <a:ea typeface="メイリオ" panose="020B0604030504040204" pitchFamily="50" charset="-128"/>
              </a:rPr>
              <a:t>4</a:t>
            </a:r>
            <a:r>
              <a:rPr lang="ja-JP" altLang="en-US" sz="1000" dirty="0" smtClean="0">
                <a:latin typeface="メイリオ" panose="020B0604030504040204" pitchFamily="50" charset="-128"/>
                <a:ea typeface="メイリオ" panose="020B0604030504040204" pitchFamily="50" charset="-128"/>
              </a:rPr>
              <a:t>時から</a:t>
            </a:r>
            <a:r>
              <a:rPr lang="en-US" altLang="ja-JP" sz="1000" dirty="0" smtClean="0">
                <a:latin typeface="メイリオ" panose="020B0604030504040204" pitchFamily="50" charset="-128"/>
                <a:ea typeface="メイリオ" panose="020B0604030504040204" pitchFamily="50" charset="-128"/>
              </a:rPr>
              <a:t>6</a:t>
            </a:r>
            <a:r>
              <a:rPr lang="ja-JP" altLang="en-US" sz="1000" dirty="0" smtClean="0">
                <a:latin typeface="メイリオ" panose="020B0604030504040204" pitchFamily="50" charset="-128"/>
                <a:ea typeface="メイリオ" panose="020B0604030504040204" pitchFamily="50" charset="-128"/>
              </a:rPr>
              <a:t>時</a:t>
            </a:r>
            <a:r>
              <a:rPr lang="en-US" altLang="ja-JP" sz="1000" dirty="0" smtClean="0">
                <a:latin typeface="メイリオ" panose="020B0604030504040204" pitchFamily="50" charset="-128"/>
                <a:ea typeface="メイリオ" panose="020B0604030504040204" pitchFamily="50" charset="-128"/>
              </a:rPr>
              <a:t>50</a:t>
            </a:r>
            <a:r>
              <a:rPr lang="ja-JP" altLang="en-US" sz="1000" dirty="0" smtClean="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6</a:t>
            </a:r>
            <a:r>
              <a:rPr lang="ja-JP" altLang="en-US" sz="800" dirty="0" smtClean="0">
                <a:latin typeface="メイリオ" panose="020B0604030504040204" pitchFamily="50" charset="-128"/>
                <a:ea typeface="メイリオ" panose="020B0604030504040204" pitchFamily="50" charset="-128"/>
              </a:rPr>
              <a:t>時まで受付） </a:t>
            </a:r>
          </a:p>
          <a:p>
            <a:pPr>
              <a:lnSpc>
                <a:spcPts val="1400"/>
              </a:lnSpc>
            </a:pPr>
            <a:r>
              <a:rPr lang="ja-JP" altLang="en-US" sz="1000" dirty="0" smtClean="0">
                <a:latin typeface="メイリオ" panose="020B0604030504040204" pitchFamily="50" charset="-128"/>
                <a:ea typeface="メイリオ" panose="020B0604030504040204" pitchFamily="50" charset="-128"/>
              </a:rPr>
              <a:t> 　　　　　　　毎月</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回　最終土曜日から日曜日　</a:t>
            </a:r>
            <a:r>
              <a:rPr lang="en-US" altLang="ja-JP" sz="1000" dirty="0" smtClean="0">
                <a:latin typeface="メイリオ" panose="020B0604030504040204" pitchFamily="50" charset="-128"/>
                <a:ea typeface="メイリオ" panose="020B0604030504040204" pitchFamily="50" charset="-128"/>
              </a:rPr>
              <a:t>24</a:t>
            </a:r>
            <a:r>
              <a:rPr lang="ja-JP" altLang="en-US" sz="1000" dirty="0" smtClean="0">
                <a:latin typeface="メイリオ" panose="020B0604030504040204" pitchFamily="50" charset="-128"/>
                <a:ea typeface="メイリオ" panose="020B0604030504040204" pitchFamily="50" charset="-128"/>
              </a:rPr>
              <a:t>時から</a:t>
            </a:r>
            <a:r>
              <a:rPr lang="en-US" altLang="ja-JP" sz="1000" dirty="0" smtClean="0">
                <a:latin typeface="メイリオ" panose="020B0604030504040204" pitchFamily="50" charset="-128"/>
                <a:ea typeface="メイリオ" panose="020B0604030504040204" pitchFamily="50" charset="-128"/>
              </a:rPr>
              <a:t>5</a:t>
            </a:r>
            <a:r>
              <a:rPr lang="ja-JP" altLang="en-US" sz="1000" dirty="0" smtClean="0">
                <a:latin typeface="メイリオ" panose="020B0604030504040204" pitchFamily="50" charset="-128"/>
                <a:ea typeface="メイリオ" panose="020B0604030504040204" pitchFamily="50" charset="-128"/>
              </a:rPr>
              <a:t>時</a:t>
            </a:r>
            <a:r>
              <a:rPr lang="en-US" altLang="ja-JP" sz="1000" dirty="0" smtClean="0">
                <a:latin typeface="メイリオ" panose="020B0604030504040204" pitchFamily="50" charset="-128"/>
                <a:ea typeface="メイリオ" panose="020B0604030504040204" pitchFamily="50" charset="-128"/>
              </a:rPr>
              <a:t>50</a:t>
            </a:r>
            <a:r>
              <a:rPr lang="ja-JP" altLang="en-US" sz="1000" dirty="0" smtClean="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5</a:t>
            </a:r>
            <a:r>
              <a:rPr lang="ja-JP" altLang="en-US" sz="800" dirty="0" smtClean="0">
                <a:latin typeface="メイリオ" panose="020B0604030504040204" pitchFamily="50" charset="-128"/>
                <a:ea typeface="メイリオ" panose="020B0604030504040204" pitchFamily="50" charset="-128"/>
              </a:rPr>
              <a:t>時まで受付）</a:t>
            </a:r>
            <a:endParaRPr lang="en-US" altLang="ja-JP" sz="800" dirty="0" smtClean="0">
              <a:latin typeface="メイリオ" panose="020B0604030504040204" pitchFamily="50" charset="-128"/>
              <a:ea typeface="メイリオ" panose="020B0604030504040204" pitchFamily="50" charset="-128"/>
            </a:endParaRPr>
          </a:p>
        </p:txBody>
      </p:sp>
      <p:sp>
        <p:nvSpPr>
          <p:cNvPr id="38" name="正方形/長方形 37"/>
          <p:cNvSpPr/>
          <p:nvPr/>
        </p:nvSpPr>
        <p:spPr>
          <a:xfrm>
            <a:off x="331950" y="4654472"/>
            <a:ext cx="3853134"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メンタルヘルス・</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スクエア</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64667" y="469239"/>
            <a:ext cx="6576964" cy="1314163"/>
            <a:chOff x="150778" y="8089510"/>
            <a:chExt cx="6590590" cy="1300010"/>
          </a:xfrm>
        </p:grpSpPr>
        <p:sp>
          <p:nvSpPr>
            <p:cNvPr id="17"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smtClean="0">
                  <a:latin typeface="メイリオ" panose="020B0604030504040204" pitchFamily="50" charset="-128"/>
                  <a:ea typeface="メイリオ" panose="020B0604030504040204" pitchFamily="50" charset="-128"/>
                </a:rPr>
                <a:t>どこ</a:t>
              </a:r>
              <a:r>
                <a:rPr lang="ja-JP" altLang="en-US" sz="1200" spc="-30" dirty="0">
                  <a:latin typeface="メイリオ" panose="020B0604030504040204" pitchFamily="50" charset="-128"/>
                  <a:ea typeface="メイリオ" panose="020B0604030504040204" pitchFamily="50" charset="-128"/>
                </a:rPr>
                <a:t>に相談したら</a:t>
              </a:r>
              <a:r>
                <a:rPr lang="ja-JP" altLang="en-US" sz="1200" spc="-30" dirty="0" smtClean="0">
                  <a:latin typeface="メイリオ" panose="020B0604030504040204" pitchFamily="50" charset="-128"/>
                  <a:ea typeface="メイリオ" panose="020B0604030504040204" pitchFamily="50" charset="-128"/>
                </a:rPr>
                <a:t>いいかわからない</a:t>
              </a:r>
              <a:r>
                <a:rPr lang="ja-JP" altLang="en-US" sz="1200" spc="-30" dirty="0">
                  <a:latin typeface="メイリオ" panose="020B0604030504040204" pitchFamily="50" charset="-128"/>
                  <a:ea typeface="メイリオ" panose="020B0604030504040204" pitchFamily="50" charset="-128"/>
                </a:rPr>
                <a:t>時</a:t>
              </a:r>
              <a:r>
                <a:rPr lang="ja-JP" altLang="en-US" sz="1200" spc="-30" dirty="0" smtClean="0">
                  <a:latin typeface="メイリオ" panose="020B0604030504040204" pitchFamily="50" charset="-128"/>
                  <a:ea typeface="メイリオ" panose="020B0604030504040204" pitchFamily="50" charset="-128"/>
                </a:rPr>
                <a:t>は</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支援</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情報検索</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サイト</a:t>
              </a:r>
              <a:r>
                <a:rPr lang="ja-JP" altLang="en-US" sz="1200" spc="-30" dirty="0" smtClean="0">
                  <a:latin typeface="メイリオ" panose="020B0604030504040204" pitchFamily="50" charset="-128"/>
                  <a:ea typeface="メイリオ" panose="020B0604030504040204" pitchFamily="50" charset="-128"/>
                </a:rPr>
                <a:t>にて</a:t>
              </a:r>
              <a:endParaRPr lang="en-US" altLang="ja-JP" sz="1200" spc="-30" dirty="0" smtClean="0">
                <a:latin typeface="メイリオ" panose="020B0604030504040204" pitchFamily="50" charset="-128"/>
                <a:ea typeface="メイリオ" panose="020B0604030504040204" pitchFamily="50" charset="-128"/>
              </a:endParaRPr>
            </a:p>
            <a:p>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地域別、</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方法別、悩み</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別</a:t>
              </a:r>
              <a:r>
                <a:rPr lang="ja-JP" altLang="en-US" sz="1200" spc="-30" dirty="0" smtClean="0">
                  <a:latin typeface="メイリオ" panose="020B0604030504040204" pitchFamily="50" charset="-128"/>
                  <a:ea typeface="メイリオ" panose="020B0604030504040204" pitchFamily="50" charset="-128"/>
                </a:rPr>
                <a:t>に相談</a:t>
              </a:r>
              <a:r>
                <a:rPr lang="ja-JP" altLang="en-US" sz="1200" spc="-30" dirty="0">
                  <a:latin typeface="メイリオ" panose="020B0604030504040204" pitchFamily="50" charset="-128"/>
                  <a:ea typeface="メイリオ" panose="020B0604030504040204" pitchFamily="50" charset="-128"/>
                </a:rPr>
                <a:t>窓口を検索することができます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a:t>
              </a:r>
              <a:r>
                <a:rPr lang="en-US" altLang="ja-JP" sz="1000" dirty="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a:t>
              </a: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情報検索</a:t>
              </a: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サイト</a:t>
              </a:r>
              <a:endParaRPr lang="en-US" altLang="ja-JP" sz="1600"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10273" y="0"/>
            <a:ext cx="6847749" cy="36117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a:t>
            </a:r>
            <a:r>
              <a:rPr lang="ja-JP" altLang="en-US" sz="1000" spc="-40" dirty="0">
                <a:solidFill>
                  <a:schemeClr val="bg1"/>
                </a:solidFill>
                <a:latin typeface="メイリオ" panose="020B0604030504040204" pitchFamily="50" charset="-128"/>
                <a:ea typeface="メイリオ" panose="020B0604030504040204" pitchFamily="50" charset="-128"/>
              </a:rPr>
              <a:t>「電話相談窓口」もご覧</a:t>
            </a:r>
            <a:r>
              <a:rPr lang="ja-JP" altLang="en-US" sz="1000" spc="-40" dirty="0" smtClean="0">
                <a:solidFill>
                  <a:schemeClr val="bg1"/>
                </a:solidFill>
                <a:latin typeface="メイリオ" panose="020B0604030504040204" pitchFamily="50" charset="-128"/>
                <a:ea typeface="メイリオ" panose="020B0604030504040204" pitchFamily="50" charset="-128"/>
              </a:rPr>
              <a:t>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3296651" y="7809411"/>
            <a:ext cx="3347482" cy="1608086"/>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219676" y="7682154"/>
            <a:ext cx="3182292" cy="367189"/>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484260" y="8517396"/>
            <a:ext cx="2174084" cy="990459"/>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月・水・木・金・土 </a:t>
            </a:r>
            <a:endParaRPr lang="ja-JP" altLang="en-US" sz="1000" dirty="0">
              <a:latin typeface="メイリオ" panose="020B0604030504040204" pitchFamily="50" charset="-128"/>
              <a:ea typeface="メイリオ" panose="020B0604030504040204" pitchFamily="50" charset="-128"/>
            </a:endParaRPr>
          </a:p>
          <a:p>
            <a:pPr>
              <a:lnSpc>
                <a:spcPts val="1400"/>
              </a:lnSpc>
            </a:pPr>
            <a:r>
              <a:rPr lang="ja-JP" altLang="en-US" sz="8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時から</a:t>
            </a:r>
            <a:r>
              <a:rPr lang="en-US" altLang="ja-JP" sz="1000" dirty="0" smtClean="0">
                <a:latin typeface="メイリオ" panose="020B0604030504040204" pitchFamily="50" charset="-128"/>
                <a:ea typeface="メイリオ" panose="020B0604030504040204" pitchFamily="50" charset="-128"/>
              </a:rPr>
              <a:t>22</a:t>
            </a:r>
            <a:r>
              <a:rPr lang="ja-JP" altLang="en-US" sz="1000" dirty="0" smtClean="0">
                <a:latin typeface="メイリオ" panose="020B0604030504040204" pitchFamily="50" charset="-128"/>
                <a:ea typeface="メイリオ" panose="020B0604030504040204" pitchFamily="50" charset="-128"/>
              </a:rPr>
              <a:t>時</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21</a:t>
            </a:r>
            <a:r>
              <a:rPr lang="ja-JP" altLang="en-US" sz="800" dirty="0" smtClean="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30</a:t>
            </a:r>
            <a:r>
              <a:rPr lang="ja-JP" altLang="en-US" sz="800" dirty="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まで受付）</a:t>
            </a:r>
            <a:endParaRPr lang="en-US" altLang="ja-JP" sz="800" dirty="0" smtClean="0">
              <a:latin typeface="メイリオ" panose="020B0604030504040204" pitchFamily="50" charset="-128"/>
              <a:ea typeface="メイリオ" panose="020B0604030504040204" pitchFamily="50" charset="-128"/>
            </a:endParaRPr>
          </a:p>
          <a:p>
            <a:pPr>
              <a:lnSpc>
                <a:spcPts val="1400"/>
              </a:lnSpc>
            </a:pPr>
            <a:endParaRPr lang="ja-JP" altLang="en-US" sz="8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3307177" y="7727691"/>
            <a:ext cx="2858127" cy="285649"/>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3474938" y="8147620"/>
            <a:ext cx="2106431" cy="369776"/>
          </a:xfrm>
          <a:prstGeom prst="rect">
            <a:avLst/>
          </a:prstGeom>
        </p:spPr>
        <p:txBody>
          <a:bodyPr wrap="square" lIns="0" tIns="36000" rIns="0" bIns="0">
            <a:spAutoFit/>
          </a:bodyPr>
          <a:lstStyle/>
          <a:p>
            <a:pPr>
              <a:lnSpc>
                <a:spcPts val="1300"/>
              </a:lnSpc>
            </a:pPr>
            <a:r>
              <a:rPr lang="en-US" altLang="ja-JP" sz="1000" spc="-30" dirty="0" smtClean="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a:t>
            </a:r>
            <a:r>
              <a:rPr lang="ja-JP" altLang="en-US" sz="1000" spc="-30" dirty="0" smtClean="0">
                <a:latin typeface="メイリオ" panose="020B0604030504040204" pitchFamily="50" charset="-128"/>
                <a:ea typeface="メイリオ" panose="020B0604030504040204" pitchFamily="50" charset="-128"/>
              </a:rPr>
              <a:t>を</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実施</a:t>
            </a:r>
            <a:r>
              <a:rPr lang="ja-JP" altLang="en-US" sz="1000" spc="-30" dirty="0">
                <a:latin typeface="メイリオ" panose="020B0604030504040204" pitchFamily="50" charset="-128"/>
                <a:ea typeface="メイリオ" panose="020B0604030504040204" pitchFamily="50" charset="-128"/>
              </a:rPr>
              <a:t>しています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584684" y="6812917"/>
            <a:ext cx="743793" cy="192311"/>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71511" y="2566225"/>
            <a:ext cx="6362330" cy="1919644"/>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87538" y="2475151"/>
            <a:ext cx="6214430" cy="37094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3332" y="2900772"/>
            <a:ext cx="57512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a:t>
            </a:r>
            <a:r>
              <a:rPr lang="ja-JP" altLang="en-US" sz="1000" spc="-30" dirty="0" smtClean="0">
                <a:latin typeface="メイリオ" panose="020B0604030504040204" pitchFamily="50" charset="-128"/>
                <a:ea typeface="メイリオ" panose="020B0604030504040204" pitchFamily="50" charset="-128"/>
              </a:rPr>
              <a:t>」では、</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a:t>
            </a:r>
            <a:r>
              <a:rPr lang="ja-JP" altLang="en-US" sz="1000" spc="-30" dirty="0" smtClean="0">
                <a:latin typeface="メイリオ" panose="020B0604030504040204" pitchFamily="50" charset="-128"/>
                <a:ea typeface="メイリオ" panose="020B0604030504040204" pitchFamily="50" charset="-128"/>
              </a:rPr>
              <a:t>防止相談</a:t>
            </a:r>
            <a:r>
              <a:rPr lang="ja-JP" altLang="en-US" sz="1000" spc="-30" dirty="0">
                <a:latin typeface="メイリオ" panose="020B0604030504040204" pitchFamily="50" charset="-128"/>
                <a:ea typeface="メイリオ" panose="020B0604030504040204" pitchFamily="50" charset="-128"/>
              </a:rPr>
              <a:t>を行い、必要に応じて電話や対面による支援や居場所活動等へのつなぎも行います</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439423" y="2936776"/>
            <a:ext cx="6241327" cy="1667566"/>
          </a:xfrm>
          <a:prstGeom prst="rect">
            <a:avLst/>
          </a:prstGeom>
        </p:spPr>
        <p:txBody>
          <a:bodyPr wrap="square" lIns="0" tIns="36000" rIns="0" bIns="0">
            <a:spAutoFit/>
          </a:bodyPr>
          <a:lstStyle/>
          <a:p>
            <a:endParaRPr lang="en-US" altLang="ja-JP" sz="1200" b="1" dirty="0" smtClean="0">
              <a:latin typeface="メイリオ" panose="020B0604030504040204" pitchFamily="50" charset="-128"/>
              <a:ea typeface="メイリオ" panose="020B0604030504040204" pitchFamily="50" charset="-128"/>
            </a:endParaRPr>
          </a:p>
          <a:p>
            <a:endParaRPr lang="en-US" altLang="ja-JP" sz="1200" b="1" dirty="0" smtClean="0">
              <a:latin typeface="メイリオ" panose="020B0604030504040204" pitchFamily="50" charset="-128"/>
              <a:ea typeface="メイリオ" panose="020B0604030504040204" pitchFamily="50" charset="-128"/>
            </a:endParaRPr>
          </a:p>
          <a:p>
            <a:r>
              <a:rPr lang="en-US" altLang="ja-JP" sz="1200" b="1" dirty="0" smtClean="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　</a:t>
            </a:r>
            <a:r>
              <a:rPr lang="en-US" altLang="ja-JP" sz="1000" b="1" dirty="0" smtClean="0">
                <a:solidFill>
                  <a:srgbClr val="0070C0"/>
                </a:solidFill>
                <a:latin typeface="メイリオ" panose="020B0604030504040204" pitchFamily="50" charset="-128"/>
                <a:ea typeface="メイリオ" panose="020B0604030504040204" pitchFamily="50" charset="-128"/>
              </a:rPr>
              <a:t>LINE</a:t>
            </a:r>
            <a:r>
              <a:rPr lang="en-US" altLang="ja-JP"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@yorisoi-chat</a:t>
            </a:r>
            <a:r>
              <a:rPr lang="ja-JP" altLang="en-US" sz="1000" b="1" dirty="0" smtClean="0">
                <a:solidFill>
                  <a:srgbClr val="C00000"/>
                </a:solidFill>
                <a:latin typeface="メイリオ" panose="020B0604030504040204" pitchFamily="50" charset="-128"/>
                <a:ea typeface="メイリオ" panose="020B0604030504040204" pitchFamily="50" charset="-128"/>
              </a:rPr>
              <a:t>　　　　　　　　　　</a:t>
            </a:r>
            <a:r>
              <a:rPr lang="ja-JP" altLang="en-US" sz="1000" b="1" dirty="0" smtClean="0">
                <a:solidFill>
                  <a:srgbClr val="0070C0"/>
                </a:solidFill>
                <a:latin typeface="メイリオ" panose="020B0604030504040204" pitchFamily="50" charset="-128"/>
                <a:ea typeface="メイリオ" panose="020B0604030504040204" pitchFamily="50" charset="-128"/>
              </a:rPr>
              <a:t>チャット</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a:t>
            </a:r>
            <a:r>
              <a:rPr lang="en-US" altLang="ja-JP" sz="1000" b="1" dirty="0" smtClean="0">
                <a:solidFill>
                  <a:srgbClr val="C00000"/>
                </a:solidFill>
                <a:latin typeface="メイリオ" panose="020B0604030504040204" pitchFamily="50" charset="-128"/>
                <a:ea typeface="メイリオ" panose="020B0604030504040204" pitchFamily="50" charset="-128"/>
              </a:rPr>
              <a:t>yorisoi-chat.jp/</a:t>
            </a:r>
            <a:r>
              <a:rPr lang="en-US" altLang="ja-JP" sz="1000" b="1" dirty="0" smtClean="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月・水・金・</a:t>
            </a:r>
            <a:r>
              <a:rPr lang="ja-JP" altLang="en-US" sz="1000" dirty="0" smtClean="0">
                <a:latin typeface="メイリオ" panose="020B0604030504040204" pitchFamily="50" charset="-128"/>
                <a:ea typeface="メイリオ" panose="020B0604030504040204" pitchFamily="50" charset="-128"/>
              </a:rPr>
              <a:t>土　</a:t>
            </a:r>
            <a:r>
              <a:rPr lang="en-US" altLang="ja-JP" sz="1000" dirty="0" smtClean="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rPr>
              <a:t>時まで受付） </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・火・木・金・</a:t>
            </a:r>
            <a:r>
              <a:rPr lang="ja-JP" altLang="en-US" sz="1000" dirty="0" smtClean="0">
                <a:latin typeface="メイリオ" panose="020B0604030504040204" pitchFamily="50" charset="-128"/>
                <a:ea typeface="メイリオ" panose="020B0604030504040204" pitchFamily="50" charset="-128"/>
              </a:rPr>
              <a:t>日　</a:t>
            </a:r>
            <a:r>
              <a:rPr lang="en-US" altLang="ja-JP" sz="1000" dirty="0" smtClean="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22</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22</a:t>
            </a:r>
            <a:r>
              <a:rPr lang="ja-JP" altLang="en-US" sz="800" dirty="0">
                <a:latin typeface="メイリオ" panose="020B0604030504040204" pitchFamily="50" charset="-128"/>
                <a:ea typeface="メイリオ" panose="020B0604030504040204" pitchFamily="50" charset="-128"/>
              </a:rPr>
              <a:t>時まで受付）</a:t>
            </a:r>
          </a:p>
          <a:p>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26275" y="2540732"/>
            <a:ext cx="4331441"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対策支援センター ライフリンク</a:t>
            </a:r>
            <a:endParaRPr lang="en-US" altLang="ja-JP" sz="1600"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2389913" y="3516113"/>
            <a:ext cx="1163211" cy="220561"/>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152" y="3828776"/>
            <a:ext cx="1163211" cy="220561"/>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44333" y="4124908"/>
            <a:ext cx="743793" cy="192311"/>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3537012" y="8721129"/>
            <a:ext cx="743793" cy="192311"/>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5635" y="2108684"/>
            <a:ext cx="953745" cy="701407"/>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3961" y="4556956"/>
            <a:ext cx="1119465" cy="1034039"/>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6217" y="36396"/>
            <a:ext cx="1721343" cy="821712"/>
          </a:xfrm>
          <a:prstGeom prst="rect">
            <a:avLst/>
          </a:prstGeom>
        </p:spPr>
      </p:pic>
      <p:pic>
        <p:nvPicPr>
          <p:cNvPr id="62" name="図 6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6777" y="943791"/>
            <a:ext cx="885191" cy="896682"/>
          </a:xfrm>
          <a:prstGeom prst="rect">
            <a:avLst/>
          </a:prstGeom>
        </p:spPr>
      </p:pic>
      <p:pic>
        <p:nvPicPr>
          <p:cNvPr id="83" name="図 8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38968" y="3260812"/>
            <a:ext cx="694712" cy="687975"/>
          </a:xfrm>
          <a:prstGeom prst="rect">
            <a:avLst/>
          </a:prstGeom>
        </p:spPr>
      </p:pic>
      <p:sp>
        <p:nvSpPr>
          <p:cNvPr id="58" name="正方形/長方形 57"/>
          <p:cNvSpPr/>
          <p:nvPr/>
        </p:nvSpPr>
        <p:spPr>
          <a:xfrm>
            <a:off x="783494" y="5709084"/>
            <a:ext cx="5526982" cy="192311"/>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Twitter</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Facebook</a:t>
            </a:r>
            <a:r>
              <a:rPr lang="ja-JP" altLang="en-US" sz="1000" b="1" spc="-30" dirty="0" smtClean="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908594" y="5637076"/>
            <a:ext cx="5220706" cy="1164671"/>
            <a:chOff x="908594" y="5745087"/>
            <a:chExt cx="5220706" cy="1164671"/>
          </a:xfrm>
        </p:grpSpPr>
        <p:pic>
          <p:nvPicPr>
            <p:cNvPr id="70" name="図 6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8594" y="5989612"/>
              <a:ext cx="784188" cy="794368"/>
            </a:xfrm>
            <a:prstGeom prst="rect">
              <a:avLst/>
            </a:prstGeom>
          </p:spPr>
        </p:pic>
        <p:pic>
          <p:nvPicPr>
            <p:cNvPr id="73" name="図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58224" y="6031058"/>
              <a:ext cx="667791" cy="689065"/>
            </a:xfrm>
            <a:prstGeom prst="rect">
              <a:avLst/>
            </a:prstGeom>
          </p:spPr>
        </p:pic>
        <p:pic>
          <p:nvPicPr>
            <p:cNvPr id="79" name="図 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41599" y="5961112"/>
              <a:ext cx="787701" cy="797926"/>
            </a:xfrm>
            <a:prstGeom prst="rect">
              <a:avLst/>
            </a:prstGeom>
          </p:spPr>
        </p:pic>
        <p:pic>
          <p:nvPicPr>
            <p:cNvPr id="76" name="図 7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39567" y="6031058"/>
              <a:ext cx="712898" cy="722152"/>
            </a:xfrm>
            <a:prstGeom prst="rect">
              <a:avLst/>
            </a:prstGeom>
          </p:spPr>
        </p:pic>
        <p:sp>
          <p:nvSpPr>
            <p:cNvPr id="49" name="正方形/長方形 48"/>
            <p:cNvSpPr/>
            <p:nvPr/>
          </p:nvSpPr>
          <p:spPr>
            <a:xfrm rot="5400000">
              <a:off x="1419815" y="6217872"/>
              <a:ext cx="1163211" cy="220561"/>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943" y="6216412"/>
              <a:ext cx="1163211" cy="220561"/>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1055" y="6216412"/>
              <a:ext cx="1163211" cy="220561"/>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pic>
        <p:nvPicPr>
          <p:cNvPr id="6" name="図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40556" y="3224808"/>
            <a:ext cx="743054" cy="743054"/>
          </a:xfrm>
          <a:prstGeom prst="rect">
            <a:avLst/>
          </a:prstGeom>
        </p:spPr>
      </p:pic>
      <p:grpSp>
        <p:nvGrpSpPr>
          <p:cNvPr id="11" name="グループ化 10"/>
          <p:cNvGrpSpPr/>
          <p:nvPr/>
        </p:nvGrpSpPr>
        <p:grpSpPr>
          <a:xfrm>
            <a:off x="224645" y="7686109"/>
            <a:ext cx="2873974" cy="1731387"/>
            <a:chOff x="3717033" y="7686109"/>
            <a:chExt cx="2873974" cy="1731387"/>
          </a:xfrm>
        </p:grpSpPr>
        <p:sp>
          <p:nvSpPr>
            <p:cNvPr id="67" name="角丸四角形 66"/>
            <p:cNvSpPr/>
            <p:nvPr/>
          </p:nvSpPr>
          <p:spPr>
            <a:xfrm>
              <a:off x="3789041" y="7794702"/>
              <a:ext cx="2801966" cy="1622794"/>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3717033" y="7686109"/>
              <a:ext cx="275286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969060" y="8765398"/>
              <a:ext cx="1337224" cy="580090"/>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24</a:t>
              </a:r>
              <a:r>
                <a:rPr lang="ja-JP" altLang="en-US" sz="1000" dirty="0" smtClean="0">
                  <a:latin typeface="メイリオ" panose="020B0604030504040204" pitchFamily="50" charset="-128"/>
                  <a:ea typeface="メイリオ" panose="020B0604030504040204" pitchFamily="50" charset="-128"/>
                </a:rPr>
                <a:t>時間</a:t>
              </a:r>
              <a:r>
                <a:rPr lang="en-US" altLang="ja-JP" sz="1000" dirty="0">
                  <a:latin typeface="メイリオ" panose="020B0604030504040204" pitchFamily="50" charset="-128"/>
                  <a:ea typeface="メイリオ" panose="020B0604030504040204" pitchFamily="50" charset="-128"/>
                </a:rPr>
                <a:t>365</a:t>
              </a:r>
              <a:r>
                <a:rPr lang="ja-JP" altLang="en-US" sz="1000" dirty="0" smtClean="0">
                  <a:latin typeface="メイリオ" panose="020B0604030504040204" pitchFamily="50" charset="-128"/>
                  <a:ea typeface="メイリオ" panose="020B0604030504040204" pitchFamily="50" charset="-128"/>
                </a:rPr>
                <a:t>日</a:t>
              </a:r>
              <a:endParaRPr lang="ja-JP" altLang="en-US" sz="1100" spc="-30" dirty="0">
                <a:latin typeface="メイリオ" panose="020B0604030504040204" pitchFamily="50" charset="-128"/>
                <a:ea typeface="メイリオ" panose="020B0604030504040204" pitchFamily="50" charset="-128"/>
              </a:endParaRPr>
            </a:p>
          </p:txBody>
        </p:sp>
        <p:sp>
          <p:nvSpPr>
            <p:cNvPr id="74" name="正方形/長方形 73"/>
            <p:cNvSpPr/>
            <p:nvPr/>
          </p:nvSpPr>
          <p:spPr>
            <a:xfrm>
              <a:off x="3809394" y="7730767"/>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のい</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ばしょ</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75" name="正方形/長方形 74"/>
            <p:cNvSpPr/>
            <p:nvPr/>
          </p:nvSpPr>
          <p:spPr>
            <a:xfrm>
              <a:off x="4005064" y="8949444"/>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3969060" y="8117623"/>
              <a:ext cx="1311087" cy="703201"/>
            </a:xfrm>
            <a:prstGeom prst="rect">
              <a:avLst/>
            </a:prstGeom>
          </p:spPr>
          <p:txBody>
            <a:bodyPr wrap="square" lIns="0" tIns="36000" rIns="0" bIns="0">
              <a:spAutoFit/>
            </a:bodyPr>
            <a:lstStyle/>
            <a:p>
              <a:pPr>
                <a:lnSpc>
                  <a:spcPts val="1300"/>
                </a:lnSpc>
              </a:pPr>
              <a:r>
                <a:rPr lang="ja-JP" altLang="en-US" sz="1000" spc="-30" dirty="0" smtClean="0">
                  <a:latin typeface="メイリオ" panose="020B0604030504040204" pitchFamily="50" charset="-128"/>
                  <a:ea typeface="メイリオ" panose="020B0604030504040204" pitchFamily="50" charset="-128"/>
                </a:rPr>
                <a:t>年齢</a:t>
              </a:r>
              <a:r>
                <a:rPr lang="ja-JP" altLang="en-US" sz="1000" spc="-30" dirty="0">
                  <a:latin typeface="メイリオ" panose="020B0604030504040204" pitchFamily="50" charset="-128"/>
                  <a:ea typeface="メイリオ" panose="020B0604030504040204" pitchFamily="50" charset="-128"/>
                </a:rPr>
                <a:t>や性別を問わず</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誰でも無料</a:t>
              </a:r>
              <a:r>
                <a:rPr lang="ja-JP" altLang="en-US" sz="1000" spc="-30" dirty="0">
                  <a:latin typeface="メイリオ" panose="020B0604030504040204" pitchFamily="50" charset="-128"/>
                  <a:ea typeface="メイリオ" panose="020B0604030504040204" pitchFamily="50" charset="-128"/>
                </a:rPr>
                <a:t>・匿名</a:t>
              </a:r>
              <a:r>
                <a:rPr lang="ja-JP" altLang="en-US" sz="1000" spc="-30" dirty="0" smtClean="0">
                  <a:latin typeface="メイリオ" panose="020B0604030504040204" pitchFamily="50" charset="-128"/>
                  <a:ea typeface="メイリオ" panose="020B0604030504040204" pitchFamily="50" charset="-128"/>
                </a:rPr>
                <a:t>で</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利用できるチャット</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相談</a:t>
              </a:r>
              <a:r>
                <a:rPr lang="ja-JP" altLang="en-US" sz="1000" spc="-30" dirty="0">
                  <a:latin typeface="メイリオ" panose="020B0604030504040204" pitchFamily="50" charset="-128"/>
                  <a:ea typeface="メイリオ" panose="020B0604030504040204" pitchFamily="50" charset="-128"/>
                </a:rPr>
                <a:t>窓口です。</a:t>
              </a:r>
            </a:p>
          </p:txBody>
        </p:sp>
        <p:sp>
          <p:nvSpPr>
            <p:cNvPr id="80" name="正方形/長方形 79"/>
            <p:cNvSpPr/>
            <p:nvPr/>
          </p:nvSpPr>
          <p:spPr>
            <a:xfrm>
              <a:off x="5193196" y="8121352"/>
              <a:ext cx="1326122" cy="369776"/>
            </a:xfrm>
            <a:prstGeom prst="rect">
              <a:avLst/>
            </a:prstGeom>
          </p:spPr>
          <p:txBody>
            <a:bodyPr wrap="square" lIns="0" tIns="36000" rIns="0" bIns="0">
              <a:spAutoFit/>
            </a:bodyPr>
            <a:lstStyle/>
            <a:p>
              <a:pPr algn="ctr">
                <a:lnSpc>
                  <a:spcPts val="1300"/>
                </a:lnSpc>
              </a:pPr>
              <a:r>
                <a:rPr lang="ja-JP" altLang="en-US" sz="1000" b="1" spc="-30" dirty="0" smtClean="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grpSp>
      <p:pic>
        <p:nvPicPr>
          <p:cNvPr id="10" name="図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24546" y="8565811"/>
            <a:ext cx="748598" cy="743673"/>
          </a:xfrm>
          <a:prstGeom prst="rect">
            <a:avLst/>
          </a:prstGeom>
        </p:spPr>
      </p:pic>
      <p:sp>
        <p:nvSpPr>
          <p:cNvPr id="81" name="正方形/長方形 80"/>
          <p:cNvSpPr/>
          <p:nvPr/>
        </p:nvSpPr>
        <p:spPr>
          <a:xfrm>
            <a:off x="5400510" y="8121352"/>
            <a:ext cx="1304854" cy="369776"/>
          </a:xfrm>
          <a:prstGeom prst="rect">
            <a:avLst/>
          </a:prstGeom>
          <a:ln>
            <a:noFill/>
          </a:ln>
        </p:spPr>
        <p:txBody>
          <a:bodyPr wrap="square" lIns="0" tIns="36000" rIns="0" bIns="0">
            <a:spAutoFit/>
          </a:bodyPr>
          <a:lstStyle/>
          <a:p>
            <a:pPr algn="ctr">
              <a:lnSpc>
                <a:spcPts val="1300"/>
              </a:lnSpc>
            </a:pPr>
            <a:r>
              <a:rPr lang="en-US" altLang="ja-JP" sz="1000" b="1" dirty="0" smtClean="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smtClean="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05918" y="8538827"/>
            <a:ext cx="775010" cy="770657"/>
          </a:xfrm>
          <a:prstGeom prst="rect">
            <a:avLst/>
          </a:prstGeom>
        </p:spPr>
      </p:pic>
    </p:spTree>
    <p:extLst>
      <p:ext uri="{BB962C8B-B14F-4D97-AF65-F5344CB8AC3E}">
        <p14:creationId xmlns:p14="http://schemas.microsoft.com/office/powerpoint/2010/main" val="232805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557</Words>
  <Application>Microsoft Office PowerPoint</Application>
  <PresentationFormat>A4 210 x 297 mm</PresentationFormat>
  <Paragraphs>109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2022-05-23T02:43:49Z</dcterms:modified>
</cp:coreProperties>
</file>