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sldIdLst>
    <p:sldId id="257" r:id="rId2"/>
    <p:sldId id="258" r:id="rId3"/>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16CC87"/>
    <a:srgbClr val="19E597"/>
    <a:srgbClr val="FF0066"/>
    <a:srgbClr val="FF3399"/>
    <a:srgbClr val="15D535"/>
    <a:srgbClr val="1F4E79"/>
    <a:srgbClr val="FB6305"/>
    <a:srgbClr val="009900"/>
    <a:srgbClr val="F4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000" autoAdjust="0"/>
    <p:restoredTop sz="94660" autoAdjust="0"/>
  </p:normalViewPr>
  <p:slideViewPr>
    <p:cSldViewPr snapToGrid="0">
      <p:cViewPr>
        <p:scale>
          <a:sx n="100" d="100"/>
          <a:sy n="100" d="100"/>
        </p:scale>
        <p:origin x="462" y="120"/>
      </p:cViewPr>
      <p:guideLst>
        <p:guide orient="horz" pos="3435"/>
        <p:guide pos="24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9543"/>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3817"/>
            </a:lvl1pPr>
            <a:lvl2pPr marL="727174" indent="0" algn="ctr">
              <a:buNone/>
              <a:defRPr sz="3182"/>
            </a:lvl2pPr>
            <a:lvl3pPr marL="1454349" indent="0" algn="ctr">
              <a:buNone/>
              <a:defRPr sz="2863"/>
            </a:lvl3pPr>
            <a:lvl4pPr marL="2181522" indent="0" algn="ctr">
              <a:buNone/>
              <a:defRPr sz="2545"/>
            </a:lvl4pPr>
            <a:lvl5pPr marL="2908696" indent="0" algn="ctr">
              <a:buNone/>
              <a:defRPr sz="2545"/>
            </a:lvl5pPr>
            <a:lvl6pPr marL="3635871" indent="0" algn="ctr">
              <a:buNone/>
              <a:defRPr sz="2545"/>
            </a:lvl6pPr>
            <a:lvl7pPr marL="4363045" indent="0" algn="ctr">
              <a:buNone/>
              <a:defRPr sz="2545"/>
            </a:lvl7pPr>
            <a:lvl8pPr marL="5090220" indent="0" algn="ctr">
              <a:buNone/>
              <a:defRPr sz="2545"/>
            </a:lvl8pPr>
            <a:lvl9pPr marL="5817393" indent="0" algn="ctr">
              <a:buNone/>
              <a:defRPr sz="2545"/>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4500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2472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6"/>
            <a:ext cx="1676609" cy="924378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571" y="580736"/>
            <a:ext cx="4932630" cy="924378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5963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33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1772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9543"/>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3817">
                <a:solidFill>
                  <a:schemeClr val="tx1"/>
                </a:solidFill>
              </a:defRPr>
            </a:lvl1pPr>
            <a:lvl2pPr marL="727174" indent="0">
              <a:buNone/>
              <a:defRPr sz="3182">
                <a:solidFill>
                  <a:schemeClr val="tx1">
                    <a:tint val="75000"/>
                  </a:schemeClr>
                </a:solidFill>
              </a:defRPr>
            </a:lvl2pPr>
            <a:lvl3pPr marL="1454349" indent="0">
              <a:buNone/>
              <a:defRPr sz="2863">
                <a:solidFill>
                  <a:schemeClr val="tx1">
                    <a:tint val="75000"/>
                  </a:schemeClr>
                </a:solidFill>
              </a:defRPr>
            </a:lvl3pPr>
            <a:lvl4pPr marL="2181522" indent="0">
              <a:buNone/>
              <a:defRPr sz="2545">
                <a:solidFill>
                  <a:schemeClr val="tx1">
                    <a:tint val="75000"/>
                  </a:schemeClr>
                </a:solidFill>
              </a:defRPr>
            </a:lvl4pPr>
            <a:lvl5pPr marL="2908696" indent="0">
              <a:buNone/>
              <a:defRPr sz="2545">
                <a:solidFill>
                  <a:schemeClr val="tx1">
                    <a:tint val="75000"/>
                  </a:schemeClr>
                </a:solidFill>
              </a:defRPr>
            </a:lvl5pPr>
            <a:lvl6pPr marL="3635871" indent="0">
              <a:buNone/>
              <a:defRPr sz="2545">
                <a:solidFill>
                  <a:schemeClr val="tx1">
                    <a:tint val="75000"/>
                  </a:schemeClr>
                </a:solidFill>
              </a:defRPr>
            </a:lvl6pPr>
            <a:lvl7pPr marL="4363045" indent="0">
              <a:buNone/>
              <a:defRPr sz="2545">
                <a:solidFill>
                  <a:schemeClr val="tx1">
                    <a:tint val="75000"/>
                  </a:schemeClr>
                </a:solidFill>
              </a:defRPr>
            </a:lvl7pPr>
            <a:lvl8pPr marL="5090220" indent="0">
              <a:buNone/>
              <a:defRPr sz="2545">
                <a:solidFill>
                  <a:schemeClr val="tx1">
                    <a:tint val="75000"/>
                  </a:schemeClr>
                </a:solidFill>
              </a:defRPr>
            </a:lvl8pPr>
            <a:lvl9pPr marL="5817393" indent="0">
              <a:buNone/>
              <a:defRPr sz="2545">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3765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34571" y="2903674"/>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36385" y="2903674"/>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0143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5585" y="2673906"/>
            <a:ext cx="3289432" cy="1310439"/>
          </a:xfrm>
        </p:spPr>
        <p:txBody>
          <a:bodyPr anchor="b"/>
          <a:lstStyle>
            <a:lvl1pPr marL="0" indent="0">
              <a:buNone/>
              <a:defRPr sz="3817" b="1"/>
            </a:lvl1pPr>
            <a:lvl2pPr marL="727174" indent="0">
              <a:buNone/>
              <a:defRPr sz="3182" b="1"/>
            </a:lvl2pPr>
            <a:lvl3pPr marL="1454349" indent="0">
              <a:buNone/>
              <a:defRPr sz="2863" b="1"/>
            </a:lvl3pPr>
            <a:lvl4pPr marL="2181522" indent="0">
              <a:buNone/>
              <a:defRPr sz="2545" b="1"/>
            </a:lvl4pPr>
            <a:lvl5pPr marL="2908696" indent="0">
              <a:buNone/>
              <a:defRPr sz="2545" b="1"/>
            </a:lvl5pPr>
            <a:lvl6pPr marL="3635871" indent="0">
              <a:buNone/>
              <a:defRPr sz="2545" b="1"/>
            </a:lvl6pPr>
            <a:lvl7pPr marL="4363045" indent="0">
              <a:buNone/>
              <a:defRPr sz="2545" b="1"/>
            </a:lvl7pPr>
            <a:lvl8pPr marL="5090220" indent="0">
              <a:buNone/>
              <a:defRPr sz="2545" b="1"/>
            </a:lvl8pPr>
            <a:lvl9pPr marL="5817393" indent="0">
              <a:buNone/>
              <a:defRPr sz="2545" b="1"/>
            </a:lvl9pPr>
          </a:lstStyle>
          <a:p>
            <a:pPr lvl="0"/>
            <a:r>
              <a:rPr lang="ja-JP" altLang="en-US" smtClean="0"/>
              <a:t>マスター テキストの書式設定</a:t>
            </a:r>
          </a:p>
        </p:txBody>
      </p:sp>
      <p:sp>
        <p:nvSpPr>
          <p:cNvPr id="4" name="Content Placeholder 3"/>
          <p:cNvSpPr>
            <a:spLocks noGrp="1"/>
          </p:cNvSpPr>
          <p:nvPr>
            <p:ph sz="half" idx="2"/>
          </p:nvPr>
        </p:nvSpPr>
        <p:spPr>
          <a:xfrm>
            <a:off x="535585" y="3984346"/>
            <a:ext cx="3289432" cy="586037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36386" y="2673906"/>
            <a:ext cx="3305632" cy="1310439"/>
          </a:xfrm>
        </p:spPr>
        <p:txBody>
          <a:bodyPr anchor="b"/>
          <a:lstStyle>
            <a:lvl1pPr marL="0" indent="0">
              <a:buNone/>
              <a:defRPr sz="3817" b="1"/>
            </a:lvl1pPr>
            <a:lvl2pPr marL="727174" indent="0">
              <a:buNone/>
              <a:defRPr sz="3182" b="1"/>
            </a:lvl2pPr>
            <a:lvl3pPr marL="1454349" indent="0">
              <a:buNone/>
              <a:defRPr sz="2863" b="1"/>
            </a:lvl3pPr>
            <a:lvl4pPr marL="2181522" indent="0">
              <a:buNone/>
              <a:defRPr sz="2545" b="1"/>
            </a:lvl4pPr>
            <a:lvl5pPr marL="2908696" indent="0">
              <a:buNone/>
              <a:defRPr sz="2545" b="1"/>
            </a:lvl5pPr>
            <a:lvl6pPr marL="3635871" indent="0">
              <a:buNone/>
              <a:defRPr sz="2545" b="1"/>
            </a:lvl6pPr>
            <a:lvl7pPr marL="4363045" indent="0">
              <a:buNone/>
              <a:defRPr sz="2545" b="1"/>
            </a:lvl7pPr>
            <a:lvl8pPr marL="5090220" indent="0">
              <a:buNone/>
              <a:defRPr sz="2545" b="1"/>
            </a:lvl8pPr>
            <a:lvl9pPr marL="5817393" indent="0">
              <a:buNone/>
              <a:defRPr sz="2545"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36386" y="3984346"/>
            <a:ext cx="3305632" cy="586037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75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4815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9566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2"/>
            <a:ext cx="2507825" cy="2545133"/>
          </a:xfrm>
        </p:spPr>
        <p:txBody>
          <a:bodyPr anchor="b"/>
          <a:lstStyle>
            <a:lvl1pPr>
              <a:defRPr sz="508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305632" y="1570510"/>
            <a:ext cx="3936385" cy="7751546"/>
          </a:xfrm>
        </p:spPr>
        <p:txBody>
          <a:bodyPr/>
          <a:lstStyle>
            <a:lvl1pPr>
              <a:defRPr sz="5089"/>
            </a:lvl1pPr>
            <a:lvl2pPr>
              <a:defRPr sz="4454"/>
            </a:lvl2pPr>
            <a:lvl3pPr>
              <a:defRPr sz="3817"/>
            </a:lvl3pPr>
            <a:lvl4pPr>
              <a:defRPr sz="3182"/>
            </a:lvl4pPr>
            <a:lvl5pPr>
              <a:defRPr sz="3182"/>
            </a:lvl5pPr>
            <a:lvl6pPr>
              <a:defRPr sz="3182"/>
            </a:lvl6pPr>
            <a:lvl7pPr>
              <a:defRPr sz="3182"/>
            </a:lvl7pPr>
            <a:lvl8pPr>
              <a:defRPr sz="3182"/>
            </a:lvl8pPr>
            <a:lvl9pPr>
              <a:defRPr sz="318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2545"/>
            </a:lvl1pPr>
            <a:lvl2pPr marL="727174" indent="0">
              <a:buNone/>
              <a:defRPr sz="2226"/>
            </a:lvl2pPr>
            <a:lvl3pPr marL="1454349" indent="0">
              <a:buNone/>
              <a:defRPr sz="1909"/>
            </a:lvl3pPr>
            <a:lvl4pPr marL="2181522" indent="0">
              <a:buNone/>
              <a:defRPr sz="1591"/>
            </a:lvl4pPr>
            <a:lvl5pPr marL="2908696" indent="0">
              <a:buNone/>
              <a:defRPr sz="1591"/>
            </a:lvl5pPr>
            <a:lvl6pPr marL="3635871" indent="0">
              <a:buNone/>
              <a:defRPr sz="1591"/>
            </a:lvl6pPr>
            <a:lvl7pPr marL="4363045" indent="0">
              <a:buNone/>
              <a:defRPr sz="1591"/>
            </a:lvl7pPr>
            <a:lvl8pPr marL="5090220" indent="0">
              <a:buNone/>
              <a:defRPr sz="1591"/>
            </a:lvl8pPr>
            <a:lvl9pPr marL="5817393" indent="0">
              <a:buNone/>
              <a:defRPr sz="159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939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2"/>
            <a:ext cx="2507825" cy="2545133"/>
          </a:xfrm>
        </p:spPr>
        <p:txBody>
          <a:bodyPr anchor="b"/>
          <a:lstStyle>
            <a:lvl1pPr>
              <a:defRPr sz="508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305632" y="1570510"/>
            <a:ext cx="3936385" cy="7751546"/>
          </a:xfrm>
        </p:spPr>
        <p:txBody>
          <a:bodyPr anchor="t"/>
          <a:lstStyle>
            <a:lvl1pPr marL="0" indent="0">
              <a:buNone/>
              <a:defRPr sz="5089"/>
            </a:lvl1pPr>
            <a:lvl2pPr marL="727174" indent="0">
              <a:buNone/>
              <a:defRPr sz="4454"/>
            </a:lvl2pPr>
            <a:lvl3pPr marL="1454349" indent="0">
              <a:buNone/>
              <a:defRPr sz="3817"/>
            </a:lvl3pPr>
            <a:lvl4pPr marL="2181522" indent="0">
              <a:buNone/>
              <a:defRPr sz="3182"/>
            </a:lvl4pPr>
            <a:lvl5pPr marL="2908696" indent="0">
              <a:buNone/>
              <a:defRPr sz="3182"/>
            </a:lvl5pPr>
            <a:lvl6pPr marL="3635871" indent="0">
              <a:buNone/>
              <a:defRPr sz="3182"/>
            </a:lvl6pPr>
            <a:lvl7pPr marL="4363045" indent="0">
              <a:buNone/>
              <a:defRPr sz="3182"/>
            </a:lvl7pPr>
            <a:lvl8pPr marL="5090220" indent="0">
              <a:buNone/>
              <a:defRPr sz="3182"/>
            </a:lvl8pPr>
            <a:lvl9pPr marL="5817393" indent="0">
              <a:buNone/>
              <a:defRPr sz="3182"/>
            </a:lvl9pPr>
          </a:lstStyle>
          <a:p>
            <a:r>
              <a:rPr lang="ja-JP" altLang="en-US" smtClean="0"/>
              <a:t>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2545"/>
            </a:lvl1pPr>
            <a:lvl2pPr marL="727174" indent="0">
              <a:buNone/>
              <a:defRPr sz="2226"/>
            </a:lvl2pPr>
            <a:lvl3pPr marL="1454349" indent="0">
              <a:buNone/>
              <a:defRPr sz="1909"/>
            </a:lvl3pPr>
            <a:lvl4pPr marL="2181522" indent="0">
              <a:buNone/>
              <a:defRPr sz="1591"/>
            </a:lvl4pPr>
            <a:lvl5pPr marL="2908696" indent="0">
              <a:buNone/>
              <a:defRPr sz="1591"/>
            </a:lvl5pPr>
            <a:lvl6pPr marL="3635871" indent="0">
              <a:buNone/>
              <a:defRPr sz="1591"/>
            </a:lvl6pPr>
            <a:lvl7pPr marL="4363045" indent="0">
              <a:buNone/>
              <a:defRPr sz="1591"/>
            </a:lvl7pPr>
            <a:lvl8pPr marL="5090220" indent="0">
              <a:buNone/>
              <a:defRPr sz="1591"/>
            </a:lvl8pPr>
            <a:lvl9pPr marL="5817393" indent="0">
              <a:buNone/>
              <a:defRPr sz="159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8077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4571" y="2903674"/>
            <a:ext cx="6706433" cy="69208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34571" y="10109837"/>
            <a:ext cx="1749504" cy="580734"/>
          </a:xfrm>
          <a:prstGeom prst="rect">
            <a:avLst/>
          </a:prstGeom>
        </p:spPr>
        <p:txBody>
          <a:bodyPr vert="horz" lIns="91440" tIns="45720" rIns="91440" bIns="45720" rtlCol="0" anchor="ctr"/>
          <a:lstStyle>
            <a:lvl1pPr algn="l">
              <a:defRPr sz="1909">
                <a:solidFill>
                  <a:schemeClr val="tx1">
                    <a:tint val="75000"/>
                  </a:schemeClr>
                </a:solidFill>
              </a:defRPr>
            </a:lvl1p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3"/>
          </p:nvPr>
        </p:nvSpPr>
        <p:spPr>
          <a:xfrm>
            <a:off x="2575660" y="10109837"/>
            <a:ext cx="2624256" cy="580734"/>
          </a:xfrm>
          <a:prstGeom prst="rect">
            <a:avLst/>
          </a:prstGeom>
        </p:spPr>
        <p:txBody>
          <a:bodyPr vert="horz" lIns="91440" tIns="45720" rIns="91440" bIns="45720" rtlCol="0" anchor="ctr"/>
          <a:lstStyle>
            <a:lvl1pPr algn="ctr">
              <a:defRPr sz="190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1" y="10109837"/>
            <a:ext cx="1749504" cy="580734"/>
          </a:xfrm>
          <a:prstGeom prst="rect">
            <a:avLst/>
          </a:prstGeom>
        </p:spPr>
        <p:txBody>
          <a:bodyPr vert="horz" lIns="91440" tIns="45720" rIns="91440" bIns="45720" rtlCol="0" anchor="ctr"/>
          <a:lstStyle>
            <a:lvl1pPr algn="r">
              <a:defRPr sz="1909">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475424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1454349" rtl="0" eaLnBrk="1" latinLnBrk="0" hangingPunct="1">
        <a:lnSpc>
          <a:spcPct val="90000"/>
        </a:lnSpc>
        <a:spcBef>
          <a:spcPct val="0"/>
        </a:spcBef>
        <a:buNone/>
        <a:defRPr kumimoji="1" sz="6999" kern="1200">
          <a:solidFill>
            <a:schemeClr val="tx1"/>
          </a:solidFill>
          <a:latin typeface="+mj-lt"/>
          <a:ea typeface="+mj-ea"/>
          <a:cs typeface="+mj-cs"/>
        </a:defRPr>
      </a:lvl1pPr>
    </p:titleStyle>
    <p:bodyStyle>
      <a:lvl1pPr marL="363588" indent="-363588" algn="l" defTabSz="1454349" rtl="0" eaLnBrk="1" latinLnBrk="0" hangingPunct="1">
        <a:lnSpc>
          <a:spcPct val="90000"/>
        </a:lnSpc>
        <a:spcBef>
          <a:spcPts val="1591"/>
        </a:spcBef>
        <a:buFont typeface="Arial" panose="020B0604020202020204" pitchFamily="34" charset="0"/>
        <a:buChar char="•"/>
        <a:defRPr kumimoji="1" sz="4454" kern="1200">
          <a:solidFill>
            <a:schemeClr val="tx1"/>
          </a:solidFill>
          <a:latin typeface="+mn-lt"/>
          <a:ea typeface="+mn-ea"/>
          <a:cs typeface="+mn-cs"/>
        </a:defRPr>
      </a:lvl1pPr>
      <a:lvl2pPr marL="1090761" indent="-363588" algn="l" defTabSz="1454349" rtl="0" eaLnBrk="1" latinLnBrk="0" hangingPunct="1">
        <a:lnSpc>
          <a:spcPct val="90000"/>
        </a:lnSpc>
        <a:spcBef>
          <a:spcPts val="795"/>
        </a:spcBef>
        <a:buFont typeface="Arial" panose="020B0604020202020204" pitchFamily="34" charset="0"/>
        <a:buChar char="•"/>
        <a:defRPr kumimoji="1" sz="3817" kern="1200">
          <a:solidFill>
            <a:schemeClr val="tx1"/>
          </a:solidFill>
          <a:latin typeface="+mn-lt"/>
          <a:ea typeface="+mn-ea"/>
          <a:cs typeface="+mn-cs"/>
        </a:defRPr>
      </a:lvl2pPr>
      <a:lvl3pPr marL="1817935" indent="-363588" algn="l" defTabSz="1454349" rtl="0" eaLnBrk="1" latinLnBrk="0" hangingPunct="1">
        <a:lnSpc>
          <a:spcPct val="90000"/>
        </a:lnSpc>
        <a:spcBef>
          <a:spcPts val="795"/>
        </a:spcBef>
        <a:buFont typeface="Arial" panose="020B0604020202020204" pitchFamily="34" charset="0"/>
        <a:buChar char="•"/>
        <a:defRPr kumimoji="1" sz="3182" kern="1200">
          <a:solidFill>
            <a:schemeClr val="tx1"/>
          </a:solidFill>
          <a:latin typeface="+mn-lt"/>
          <a:ea typeface="+mn-ea"/>
          <a:cs typeface="+mn-cs"/>
        </a:defRPr>
      </a:lvl3pPr>
      <a:lvl4pPr marL="2545110"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4pPr>
      <a:lvl5pPr marL="3272284"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5pPr>
      <a:lvl6pPr marL="3999457"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6pPr>
      <a:lvl7pPr marL="4726632"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7pPr>
      <a:lvl8pPr marL="5453806"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8pPr>
      <a:lvl9pPr marL="6180981"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9pPr>
    </p:bodyStyle>
    <p:otherStyle>
      <a:defPPr>
        <a:defRPr lang="en-US"/>
      </a:defPPr>
      <a:lvl1pPr marL="0" algn="l" defTabSz="1454349" rtl="0" eaLnBrk="1" latinLnBrk="0" hangingPunct="1">
        <a:defRPr kumimoji="1" sz="2863" kern="1200">
          <a:solidFill>
            <a:schemeClr val="tx1"/>
          </a:solidFill>
          <a:latin typeface="+mn-lt"/>
          <a:ea typeface="+mn-ea"/>
          <a:cs typeface="+mn-cs"/>
        </a:defRPr>
      </a:lvl1pPr>
      <a:lvl2pPr marL="727174" algn="l" defTabSz="1454349" rtl="0" eaLnBrk="1" latinLnBrk="0" hangingPunct="1">
        <a:defRPr kumimoji="1" sz="2863" kern="1200">
          <a:solidFill>
            <a:schemeClr val="tx1"/>
          </a:solidFill>
          <a:latin typeface="+mn-lt"/>
          <a:ea typeface="+mn-ea"/>
          <a:cs typeface="+mn-cs"/>
        </a:defRPr>
      </a:lvl2pPr>
      <a:lvl3pPr marL="1454349" algn="l" defTabSz="1454349" rtl="0" eaLnBrk="1" latinLnBrk="0" hangingPunct="1">
        <a:defRPr kumimoji="1" sz="2863" kern="1200">
          <a:solidFill>
            <a:schemeClr val="tx1"/>
          </a:solidFill>
          <a:latin typeface="+mn-lt"/>
          <a:ea typeface="+mn-ea"/>
          <a:cs typeface="+mn-cs"/>
        </a:defRPr>
      </a:lvl3pPr>
      <a:lvl4pPr marL="2181522" algn="l" defTabSz="1454349" rtl="0" eaLnBrk="1" latinLnBrk="0" hangingPunct="1">
        <a:defRPr kumimoji="1" sz="2863" kern="1200">
          <a:solidFill>
            <a:schemeClr val="tx1"/>
          </a:solidFill>
          <a:latin typeface="+mn-lt"/>
          <a:ea typeface="+mn-ea"/>
          <a:cs typeface="+mn-cs"/>
        </a:defRPr>
      </a:lvl4pPr>
      <a:lvl5pPr marL="2908696" algn="l" defTabSz="1454349" rtl="0" eaLnBrk="1" latinLnBrk="0" hangingPunct="1">
        <a:defRPr kumimoji="1" sz="2863" kern="1200">
          <a:solidFill>
            <a:schemeClr val="tx1"/>
          </a:solidFill>
          <a:latin typeface="+mn-lt"/>
          <a:ea typeface="+mn-ea"/>
          <a:cs typeface="+mn-cs"/>
        </a:defRPr>
      </a:lvl5pPr>
      <a:lvl6pPr marL="3635871" algn="l" defTabSz="1454349" rtl="0" eaLnBrk="1" latinLnBrk="0" hangingPunct="1">
        <a:defRPr kumimoji="1" sz="2863" kern="1200">
          <a:solidFill>
            <a:schemeClr val="tx1"/>
          </a:solidFill>
          <a:latin typeface="+mn-lt"/>
          <a:ea typeface="+mn-ea"/>
          <a:cs typeface="+mn-cs"/>
        </a:defRPr>
      </a:lvl6pPr>
      <a:lvl7pPr marL="4363045" algn="l" defTabSz="1454349" rtl="0" eaLnBrk="1" latinLnBrk="0" hangingPunct="1">
        <a:defRPr kumimoji="1" sz="2863" kern="1200">
          <a:solidFill>
            <a:schemeClr val="tx1"/>
          </a:solidFill>
          <a:latin typeface="+mn-lt"/>
          <a:ea typeface="+mn-ea"/>
          <a:cs typeface="+mn-cs"/>
        </a:defRPr>
      </a:lvl7pPr>
      <a:lvl8pPr marL="5090220" algn="l" defTabSz="1454349" rtl="0" eaLnBrk="1" latinLnBrk="0" hangingPunct="1">
        <a:defRPr kumimoji="1" sz="2863" kern="1200">
          <a:solidFill>
            <a:schemeClr val="tx1"/>
          </a:solidFill>
          <a:latin typeface="+mn-lt"/>
          <a:ea typeface="+mn-ea"/>
          <a:cs typeface="+mn-cs"/>
        </a:defRPr>
      </a:lvl8pPr>
      <a:lvl9pPr marL="5817393" algn="l" defTabSz="1454349" rtl="0" eaLnBrk="1" latinLnBrk="0" hangingPunct="1">
        <a:defRPr kumimoji="1" sz="28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b="20042"/>
          <a:stretch/>
        </p:blipFill>
        <p:spPr>
          <a:xfrm>
            <a:off x="0" y="-71833"/>
            <a:ext cx="7775575" cy="4662884"/>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723" y="9613508"/>
            <a:ext cx="2155158" cy="1212276"/>
          </a:xfrm>
          <a:prstGeom prst="rect">
            <a:avLst/>
          </a:prstGeom>
        </p:spPr>
      </p:pic>
      <p:sp>
        <p:nvSpPr>
          <p:cNvPr id="20" name="フローチャート : 代替処理 19"/>
          <p:cNvSpPr/>
          <p:nvPr/>
        </p:nvSpPr>
        <p:spPr>
          <a:xfrm>
            <a:off x="329589" y="6661161"/>
            <a:ext cx="7162505" cy="2730489"/>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752475" indent="-752475">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　　象：平成</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日現在、</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歳以上</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歳未満で、奈良</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県内</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に在住もしくは通学又は通勤している者。</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 遣 先 </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：韓国（</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忠清</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南道、ソウル市）</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派遣期間</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派遣前後には研修に参加いただきます。</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752475" indent="-752475">
              <a:lnSpc>
                <a:spcPts val="18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費　　用：</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万円程度（食事代、保険代</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その他の個人の用に必要な経費については、参加者本人の負担とします。</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募集人数：５名程度</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方法</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：必要書類を下記申込先宛て郵送</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又は</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持参してください。</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提出</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期限：</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：①作文審査 ②面接審査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　　催：奈良県</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2"/>
          <p:cNvSpPr txBox="1"/>
          <p:nvPr/>
        </p:nvSpPr>
        <p:spPr>
          <a:xfrm>
            <a:off x="200991" y="196819"/>
            <a:ext cx="7330504" cy="1077218"/>
          </a:xfrm>
          <a:prstGeom prst="rect">
            <a:avLst/>
          </a:prstGeom>
          <a:solidFill>
            <a:schemeClr val="bg1">
              <a:alpha val="75000"/>
            </a:schemeClr>
          </a:solidFill>
          <a:effectLst>
            <a:outerShdw blurRad="50800" dist="38100" dir="5400000" algn="t" rotWithShape="0">
              <a:prstClr val="black">
                <a:alpha val="40000"/>
              </a:prstClr>
            </a:outerShdw>
            <a:softEdge rad="0"/>
          </a:effectLst>
        </p:spPr>
        <p:style>
          <a:lnRef idx="0">
            <a:scrgbClr r="0" g="0" b="0"/>
          </a:lnRef>
          <a:fillRef idx="0">
            <a:scrgbClr r="0" g="0" b="0"/>
          </a:fillRef>
          <a:effectRef idx="0">
            <a:scrgbClr r="0" g="0" b="0"/>
          </a:effectRef>
          <a:fontRef idx="minor">
            <a:schemeClr val="tx1"/>
          </a:fontRef>
        </p:style>
        <p:txBody>
          <a:bodyPr wrap="square" rtlCol="0" anchor="t">
            <a:spAutoFit/>
            <a:scene3d>
              <a:camera prst="orthographicFront">
                <a:rot lat="0" lon="0" rev="0"/>
              </a:camera>
              <a:lightRig rig="glow" dir="t">
                <a:rot lat="0" lon="0" rev="3600000"/>
              </a:lightRig>
            </a:scene3d>
            <a:sp3d prstMaterial="powder">
              <a:bevelT w="29210" h="16510"/>
              <a:contourClr>
                <a:schemeClr val="accent4">
                  <a:alpha val="95000"/>
                </a:schemeClr>
              </a:contourClr>
            </a:sp3d>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3200" b="1" dirty="0" smtClean="0">
                <a:ln>
                  <a:noFill/>
                  <a:prstDash val="solid"/>
                </a:ln>
                <a:solidFill>
                  <a:srgbClr val="FF0066"/>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en-US" altLang="ja-JP" sz="3200" b="1" dirty="0">
                <a:ln>
                  <a:noFill/>
                  <a:prstDash val="solid"/>
                </a:ln>
                <a:solidFill>
                  <a:srgbClr val="FF0066"/>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30</a:t>
            </a:r>
            <a:r>
              <a:rPr kumimoji="1" lang="ja-JP" altLang="en-US" sz="3200" b="1" dirty="0" smtClean="0">
                <a:ln>
                  <a:noFill/>
                  <a:prstDash val="solid"/>
                </a:ln>
                <a:solidFill>
                  <a:srgbClr val="FF0066"/>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年度 奈良県友好交流を担う</a:t>
            </a:r>
            <a:r>
              <a:rPr kumimoji="1" lang="en-US" altLang="ja-JP" sz="3200" b="1" dirty="0" smtClean="0">
                <a:ln>
                  <a:noFill/>
                  <a:prstDash val="solid"/>
                </a:ln>
                <a:solidFill>
                  <a:srgbClr val="FF0066"/>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
            </a:r>
            <a:br>
              <a:rPr kumimoji="1" lang="en-US" altLang="ja-JP" sz="3200" b="1" dirty="0" smtClean="0">
                <a:ln>
                  <a:noFill/>
                  <a:prstDash val="solid"/>
                </a:ln>
                <a:solidFill>
                  <a:srgbClr val="FF0066"/>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br>
            <a:r>
              <a:rPr kumimoji="1" lang="ja-JP" altLang="en-US" sz="3200" b="1" dirty="0" smtClean="0">
                <a:ln>
                  <a:noFill/>
                  <a:prstDash val="solid"/>
                </a:ln>
                <a:solidFill>
                  <a:srgbClr val="FF0066"/>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次世代養成事業（韓国 </a:t>
            </a:r>
            <a:r>
              <a:rPr lang="ja-JP" altLang="en-US" sz="3200" b="1" dirty="0" smtClean="0">
                <a:ln>
                  <a:noFill/>
                  <a:prstDash val="solid"/>
                </a:ln>
                <a:solidFill>
                  <a:srgbClr val="FF0066"/>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忠</a:t>
            </a:r>
            <a:r>
              <a:rPr lang="ja-JP" altLang="en-US" sz="3200" b="1" dirty="0">
                <a:ln>
                  <a:noFill/>
                  <a:prstDash val="solid"/>
                </a:ln>
                <a:solidFill>
                  <a:srgbClr val="FF0066"/>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清</a:t>
            </a:r>
            <a:r>
              <a:rPr lang="ja-JP" altLang="en-US" sz="3200" b="1" dirty="0" smtClean="0">
                <a:ln>
                  <a:noFill/>
                  <a:prstDash val="solid"/>
                </a:ln>
                <a:solidFill>
                  <a:srgbClr val="FF0066"/>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南道）</a:t>
            </a:r>
            <a:endParaRPr kumimoji="1" lang="ja-JP" altLang="en-US" sz="3200" b="1" dirty="0">
              <a:ln>
                <a:noFill/>
                <a:prstDash val="solid"/>
              </a:ln>
              <a:solidFill>
                <a:srgbClr val="FF0066"/>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9" name="テキスト ボックス 2"/>
          <p:cNvSpPr txBox="1"/>
          <p:nvPr/>
        </p:nvSpPr>
        <p:spPr>
          <a:xfrm>
            <a:off x="3715975" y="3789543"/>
            <a:ext cx="4097697" cy="769441"/>
          </a:xfrm>
          <a:prstGeom prst="rect">
            <a:avLst/>
          </a:prstGeom>
          <a:noFill/>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wrap="square" rtlCol="0" anchor="t">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kumimoji="1" lang="ja-JP" altLang="en-US" sz="4400" b="1" dirty="0" smtClean="0">
                <a:ln w="19050">
                  <a:solidFill>
                    <a:srgbClr val="FB6305"/>
                  </a:solidFill>
                  <a:prstDash val="solid"/>
                </a:ln>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参加青年募集</a:t>
            </a:r>
            <a:r>
              <a:rPr kumimoji="1" lang="en-US" altLang="ja-JP" sz="4400" b="1" dirty="0" smtClean="0">
                <a:ln w="19050">
                  <a:solidFill>
                    <a:srgbClr val="FB6305"/>
                  </a:solidFill>
                  <a:prstDash val="solid"/>
                </a:ln>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kumimoji="1" lang="ja-JP" altLang="en-US" sz="4400" b="1" dirty="0">
              <a:ln w="19050">
                <a:solidFill>
                  <a:srgbClr val="FB6305"/>
                </a:solidFill>
                <a:prstDash val="solid"/>
              </a:ln>
              <a:solidFill>
                <a:srgbClr val="FFFF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4" name="テキスト ボックス 3"/>
          <p:cNvSpPr txBox="1"/>
          <p:nvPr/>
        </p:nvSpPr>
        <p:spPr>
          <a:xfrm>
            <a:off x="289030" y="5414666"/>
            <a:ext cx="7203064" cy="1246495"/>
          </a:xfrm>
          <a:prstGeom prst="rect">
            <a:avLst/>
          </a:prstGeom>
          <a:noFill/>
        </p:spPr>
        <p:txBody>
          <a:bodyPr wrap="square" rtlCol="0">
            <a:spAutoFit/>
          </a:bodyPr>
          <a:lstStyle/>
          <a:p>
            <a:pPr>
              <a:lnSpc>
                <a:spcPts val="18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日本の</a:t>
            </a:r>
            <a:r>
              <a:rPr lang="ja-JP" altLang="en-US" sz="1200" dirty="0">
                <a:latin typeface="メイリオ" panose="020B0604030504040204" pitchFamily="50" charset="-128"/>
                <a:ea typeface="メイリオ" panose="020B0604030504040204" pitchFamily="50" charset="-128"/>
              </a:rPr>
              <a:t>はじまりの地</a:t>
            </a:r>
            <a:r>
              <a:rPr lang="ja-JP" altLang="en-US" sz="1200" dirty="0" smtClean="0">
                <a:latin typeface="メイリオ" panose="020B0604030504040204" pitchFamily="50" charset="-128"/>
                <a:ea typeface="メイリオ" panose="020B0604030504040204" pitchFamily="50" charset="-128"/>
              </a:rPr>
              <a:t>といわれる</a:t>
            </a:r>
            <a:r>
              <a:rPr lang="ja-JP" altLang="en-US" sz="1200" dirty="0">
                <a:latin typeface="メイリオ" panose="020B0604030504040204" pitchFamily="50" charset="-128"/>
                <a:ea typeface="メイリオ" panose="020B0604030504040204" pitchFamily="50" charset="-128"/>
              </a:rPr>
              <a:t>奈良県は、かつて百済の都が</a:t>
            </a:r>
            <a:r>
              <a:rPr lang="ja-JP" altLang="en-US" sz="1200" dirty="0" smtClean="0">
                <a:latin typeface="メイリオ" panose="020B0604030504040204" pitchFamily="50" charset="-128"/>
                <a:ea typeface="メイリオ" panose="020B0604030504040204" pitchFamily="50" charset="-128"/>
              </a:rPr>
              <a:t>置かれた韓国忠</a:t>
            </a:r>
            <a:r>
              <a:rPr lang="ja-JP" altLang="en-US" sz="1200" dirty="0">
                <a:latin typeface="メイリオ" panose="020B0604030504040204" pitchFamily="50" charset="-128"/>
                <a:ea typeface="メイリオ" panose="020B0604030504040204" pitchFamily="50" charset="-128"/>
              </a:rPr>
              <a:t>清南道と古くから交流があり、歴史的・文化的なゆかりが深い</a:t>
            </a:r>
            <a:r>
              <a:rPr lang="ja-JP" altLang="en-US" sz="1200" dirty="0" smtClean="0">
                <a:latin typeface="メイリオ" panose="020B0604030504040204" pitchFamily="50" charset="-128"/>
                <a:ea typeface="メイリオ" panose="020B0604030504040204" pitchFamily="50" charset="-128"/>
              </a:rPr>
              <a:t>両県道は、平成</a:t>
            </a:r>
            <a:r>
              <a:rPr lang="en-US" altLang="ja-JP" sz="1200" dirty="0">
                <a:latin typeface="メイリオ" panose="020B0604030504040204" pitchFamily="50" charset="-128"/>
                <a:ea typeface="メイリオ" panose="020B0604030504040204" pitchFamily="50" charset="-128"/>
              </a:rPr>
              <a:t>23</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月に友好提携を締結しました</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本事業では、忠清南道及びソウル市を訪問し、現地学生と交流するほか、</a:t>
            </a:r>
            <a:r>
              <a:rPr lang="ja-JP" altLang="en-US" sz="1200" dirty="0">
                <a:latin typeface="メイリオ" panose="020B0604030504040204" pitchFamily="50" charset="-128"/>
                <a:ea typeface="メイリオ" panose="020B0604030504040204" pitchFamily="50" charset="-128"/>
              </a:rPr>
              <a:t>現地で活躍するビジネスパーソン</a:t>
            </a:r>
            <a:r>
              <a:rPr lang="ja-JP" altLang="en-US" sz="1200" dirty="0" smtClean="0">
                <a:latin typeface="メイリオ" panose="020B0604030504040204" pitchFamily="50" charset="-128"/>
                <a:ea typeface="メイリオ" panose="020B0604030504040204" pitchFamily="50" charset="-128"/>
              </a:rPr>
              <a:t>からのお話や奈良とゆかりの深い歴史文化遺産の視察等をとおして、国境を越えた絆を結ぶとともに、優れた国際感覚を身につけます。</a:t>
            </a:r>
            <a:endParaRPr kumimoji="1" lang="ja-JP" altLang="en-US" sz="1200" dirty="0"/>
          </a:p>
        </p:txBody>
      </p:sp>
      <p:sp>
        <p:nvSpPr>
          <p:cNvPr id="12" name="テキスト ボックス 2"/>
          <p:cNvSpPr txBox="1"/>
          <p:nvPr/>
        </p:nvSpPr>
        <p:spPr>
          <a:xfrm>
            <a:off x="-1" y="4558984"/>
            <a:ext cx="7775575" cy="754053"/>
          </a:xfrm>
          <a:prstGeom prst="rect">
            <a:avLst/>
          </a:prstGeom>
          <a:noFill/>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wrap="square" rtlCol="0" anchor="t">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2600" b="1" dirty="0" smtClean="0">
                <a:ln>
                  <a:solidFill>
                    <a:schemeClr val="accent6">
                      <a:lumMod val="75000"/>
                    </a:schemeClr>
                  </a:solidFill>
                  <a:prstDash val="solid"/>
                </a:ln>
                <a:solidFill>
                  <a:srgbClr val="00B05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友好交流の架け橋として活躍して</a:t>
            </a:r>
            <a:r>
              <a:rPr lang="ja-JP" altLang="en-US" sz="2600" b="1" dirty="0">
                <a:ln>
                  <a:solidFill>
                    <a:schemeClr val="accent6">
                      <a:lumMod val="75000"/>
                    </a:schemeClr>
                  </a:solidFill>
                  <a:prstDash val="solid"/>
                </a:ln>
                <a:solidFill>
                  <a:srgbClr val="00B05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みません</a:t>
            </a:r>
            <a:r>
              <a:rPr lang="ja-JP" altLang="en-US" sz="2600" b="1" dirty="0" smtClean="0">
                <a:ln>
                  <a:solidFill>
                    <a:schemeClr val="accent6">
                      <a:lumMod val="75000"/>
                    </a:schemeClr>
                  </a:solidFill>
                  <a:prstDash val="solid"/>
                </a:ln>
                <a:solidFill>
                  <a:srgbClr val="00B05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か？</a:t>
            </a:r>
            <a:r>
              <a:rPr lang="en-US" altLang="ja-JP" sz="2600" b="1" dirty="0" smtClean="0">
                <a:ln>
                  <a:solidFill>
                    <a:schemeClr val="accent6">
                      <a:lumMod val="75000"/>
                    </a:schemeClr>
                  </a:solidFill>
                  <a:prstDash val="solid"/>
                </a:ln>
                <a:solidFill>
                  <a:srgbClr val="19E597"/>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
            </a:r>
            <a:br>
              <a:rPr lang="en-US" altLang="ja-JP" sz="2600" b="1" dirty="0" smtClean="0">
                <a:ln>
                  <a:solidFill>
                    <a:schemeClr val="accent6">
                      <a:lumMod val="75000"/>
                    </a:schemeClr>
                  </a:solidFill>
                  <a:prstDash val="solid"/>
                </a:ln>
                <a:solidFill>
                  <a:srgbClr val="19E597"/>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br>
            <a:r>
              <a:rPr lang="ja-JP" altLang="en-US" sz="1650" dirty="0" smtClean="0">
                <a:ln>
                  <a:prstDash val="solid"/>
                </a:ln>
                <a:solidFill>
                  <a:schemeClr val="accent6">
                    <a:lumMod val="50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～国際交流に</a:t>
            </a:r>
            <a:r>
              <a:rPr lang="ja-JP" altLang="en-US" sz="1650" dirty="0">
                <a:ln>
                  <a:prstDash val="solid"/>
                </a:ln>
                <a:solidFill>
                  <a:schemeClr val="accent6">
                    <a:lumMod val="50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関心のある青年を、友好</a:t>
            </a:r>
            <a:r>
              <a:rPr lang="ja-JP" altLang="en-US" sz="1650" dirty="0" smtClean="0">
                <a:ln>
                  <a:prstDash val="solid"/>
                </a:ln>
                <a:solidFill>
                  <a:schemeClr val="accent6">
                    <a:lumMod val="50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提携先の韓国</a:t>
            </a:r>
            <a:r>
              <a:rPr lang="ja-JP" altLang="en-US" sz="1650" dirty="0">
                <a:ln>
                  <a:prstDash val="solid"/>
                </a:ln>
                <a:solidFill>
                  <a:schemeClr val="accent6">
                    <a:lumMod val="50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忠清南道へ</a:t>
            </a:r>
            <a:r>
              <a:rPr lang="ja-JP" altLang="en-US" sz="1650" dirty="0" smtClean="0">
                <a:ln>
                  <a:prstDash val="solid"/>
                </a:ln>
                <a:solidFill>
                  <a:schemeClr val="accent6">
                    <a:lumMod val="50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派遣します！～</a:t>
            </a:r>
            <a:endParaRPr kumimoji="1" lang="ja-JP" altLang="en-US" sz="1650" dirty="0">
              <a:ln>
                <a:prstDash val="solid"/>
              </a:ln>
              <a:solidFill>
                <a:schemeClr val="accent6">
                  <a:lumMod val="50000"/>
                </a:schemeClr>
              </a:solidFill>
              <a:effectLst>
                <a:outerShdw blurRad="50800" dist="38100" dir="2700000" algn="tl"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8" name="テキスト ボックス 7"/>
          <p:cNvSpPr txBox="1"/>
          <p:nvPr/>
        </p:nvSpPr>
        <p:spPr>
          <a:xfrm>
            <a:off x="419099" y="9471281"/>
            <a:ext cx="3491741" cy="1246495"/>
          </a:xfrm>
          <a:prstGeom prst="rect">
            <a:avLst/>
          </a:prstGeom>
          <a:noFill/>
          <a:ln>
            <a:noFill/>
          </a:ln>
        </p:spPr>
        <p:txBody>
          <a:bodyPr wrap="square" rtlCol="0">
            <a:spAutoFit/>
          </a:bodyPr>
          <a:lstStyle/>
          <a:p>
            <a:pPr>
              <a:lnSpc>
                <a:spcPts val="18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◆問合せ・申込先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奈良県</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知事公室国際課　国際交流係</a:t>
            </a:r>
          </a:p>
          <a:p>
            <a:pPr>
              <a:lnSpc>
                <a:spcPts val="18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630-8501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奈良市登大路町</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本庁舎</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階</a:t>
            </a: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TEL:0742-27-8477</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MAIL</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iad-nara@mahoroba.ne.jp</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4102023" y="9425084"/>
            <a:ext cx="3168570" cy="336636"/>
            <a:chOff x="4124328" y="10237290"/>
            <a:chExt cx="3367768" cy="436250"/>
          </a:xfrm>
        </p:grpSpPr>
        <p:sp>
          <p:nvSpPr>
            <p:cNvPr id="11" name="テキスト ボックス 10"/>
            <p:cNvSpPr txBox="1"/>
            <p:nvPr/>
          </p:nvSpPr>
          <p:spPr>
            <a:xfrm>
              <a:off x="4124328" y="10267223"/>
              <a:ext cx="2238217" cy="406317"/>
            </a:xfrm>
            <a:prstGeom prst="rect">
              <a:avLst/>
            </a:prstGeom>
            <a:noFill/>
            <a:ln w="28575">
              <a:solidFill>
                <a:schemeClr val="tx1"/>
              </a:solidFill>
            </a:ln>
          </p:spPr>
          <p:txBody>
            <a:bodyPr wrap="square" rtlCol="0" anchor="ctr" anchorCtr="0">
              <a:normAutofit/>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奈良県</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次世代養成</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6362545" y="10237290"/>
              <a:ext cx="1129551" cy="406317"/>
            </a:xfrm>
            <a:prstGeom prst="rect">
              <a:avLst/>
            </a:prstGeom>
            <a:solidFill>
              <a:schemeClr val="tx1"/>
            </a:solidFill>
            <a:ln w="28575">
              <a:solidFill>
                <a:schemeClr val="tx1"/>
              </a:solidFill>
            </a:ln>
          </p:spPr>
          <p:txBody>
            <a:bodyPr wrap="square" rtlCol="0" anchor="ctr" anchorCtr="0">
              <a:normAutofit/>
            </a:bodyPr>
            <a:lstStyle/>
            <a:p>
              <a:pPr algn="ctr"/>
              <a:r>
                <a:rPr kumimoji="1" lang="ja-JP" altLang="en-US"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検索</a:t>
              </a:r>
              <a:endParaRPr kumimoji="1"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4" name="図 13"/>
          <p:cNvPicPr>
            <a:picLocks noChangeAspect="1"/>
          </p:cNvPicPr>
          <p:nvPr/>
        </p:nvPicPr>
        <p:blipFill>
          <a:blip r:embed="rId4"/>
          <a:stretch>
            <a:fillRect/>
          </a:stretch>
        </p:blipFill>
        <p:spPr>
          <a:xfrm>
            <a:off x="4793646" y="7731406"/>
            <a:ext cx="2616200" cy="1739875"/>
          </a:xfrm>
          <a:prstGeom prst="rect">
            <a:avLst/>
          </a:prstGeom>
          <a:effectLst>
            <a:softEdge rad="393700"/>
          </a:effectLst>
        </p:spPr>
      </p:pic>
    </p:spTree>
    <p:extLst>
      <p:ext uri="{BB962C8B-B14F-4D97-AF65-F5344CB8AC3E}">
        <p14:creationId xmlns:p14="http://schemas.microsoft.com/office/powerpoint/2010/main" val="280157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461798204"/>
              </p:ext>
            </p:extLst>
          </p:nvPr>
        </p:nvGraphicFramePr>
        <p:xfrm>
          <a:off x="315808" y="316298"/>
          <a:ext cx="7126637" cy="4137053"/>
        </p:xfrm>
        <a:graphic>
          <a:graphicData uri="http://schemas.openxmlformats.org/drawingml/2006/table">
            <a:tbl>
              <a:tblPr firstRow="1" bandRow="1">
                <a:tableStyleId>{00A15C55-8517-42AA-B614-E9B94910E393}</a:tableStyleId>
              </a:tblPr>
              <a:tblGrid>
                <a:gridCol w="874817">
                  <a:extLst>
                    <a:ext uri="{9D8B030D-6E8A-4147-A177-3AD203B41FA5}">
                      <a16:colId xmlns:a16="http://schemas.microsoft.com/office/drawing/2014/main" val="20000"/>
                    </a:ext>
                  </a:extLst>
                </a:gridCol>
                <a:gridCol w="1247775">
                  <a:extLst>
                    <a:ext uri="{9D8B030D-6E8A-4147-A177-3AD203B41FA5}">
                      <a16:colId xmlns:a16="http://schemas.microsoft.com/office/drawing/2014/main" val="20001"/>
                    </a:ext>
                  </a:extLst>
                </a:gridCol>
                <a:gridCol w="3952875">
                  <a:extLst>
                    <a:ext uri="{9D8B030D-6E8A-4147-A177-3AD203B41FA5}">
                      <a16:colId xmlns:a16="http://schemas.microsoft.com/office/drawing/2014/main" val="20002"/>
                    </a:ext>
                  </a:extLst>
                </a:gridCol>
                <a:gridCol w="1051170">
                  <a:extLst>
                    <a:ext uri="{9D8B030D-6E8A-4147-A177-3AD203B41FA5}">
                      <a16:colId xmlns:a16="http://schemas.microsoft.com/office/drawing/2014/main" val="20003"/>
                    </a:ext>
                  </a:extLst>
                </a:gridCol>
              </a:tblGrid>
              <a:tr h="306671">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　程</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　容</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宿泊先</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487651">
                <a:tc rowSpan="3">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事前研修</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奈良県の概要、奈良県の国際交流施策、県内フィールドワーク①</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616">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奈良県と韓国（忠清南道）とのゆかり、県内フィールドワーク②</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100" dirty="0"/>
                    </a:p>
                  </a:txBody>
                  <a:tcPr marL="133914" marR="133914" marT="66957" marB="66957"/>
                </a:tc>
                <a:extLst>
                  <a:ext uri="{0D108BD9-81ED-4DB2-BD59-A6C34878D82A}">
                    <a16:rowId xmlns:a16="http://schemas.microsoft.com/office/drawing/2014/main" val="10002"/>
                  </a:ext>
                </a:extLst>
              </a:tr>
              <a:tr h="376464">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日韓関係史、最近の韓国事情、ミニ韓国語講座</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100" dirty="0"/>
                    </a:p>
                  </a:txBody>
                  <a:tcPr marL="133914" marR="133914" marT="66957" marB="66957"/>
                </a:tc>
                <a:extLst>
                  <a:ext uri="{0D108BD9-81ED-4DB2-BD59-A6C34878D82A}">
                    <a16:rowId xmlns:a16="http://schemas.microsoft.com/office/drawing/2014/main" val="10003"/>
                  </a:ext>
                </a:extLst>
              </a:tr>
              <a:tr h="386206">
                <a:tc rowSpan="5">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韓国訪問</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（関西国際空港 → ソウル）</a:t>
                      </a:r>
                      <a:r>
                        <a:rPr kumimoji="1"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博物館見学</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（ソウル → 忠清南道）</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忠清南道内</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0804">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博物館</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見学</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歴史文化遺産</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見学</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忠清南道内</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4616">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企業訪問、行政機関訪問*</a:t>
                      </a: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大学訪問・学生交流*</a:t>
                      </a: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454349"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忠清南道内</a:t>
                      </a: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616">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火</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大学訪問・学生交流*</a:t>
                      </a: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（忠清南道 → ソウル）</a:t>
                      </a:r>
                      <a:r>
                        <a:rPr kumimoji="1"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団体事務所訪問</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454349"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ソウル市内</a:t>
                      </a: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6643">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行政機関訪問</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（ソウル → 関西国際空港）</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7126">
                <a:tc>
                  <a:txBody>
                    <a:bodyPr/>
                    <a:lstStyle/>
                    <a:p>
                      <a:pPr marL="0" marR="0" indent="0" algn="l" defTabSz="1454349"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事後研修</a:t>
                      </a: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事後研修（成果報告会）</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4" name="フローチャート : 代替処理 3"/>
          <p:cNvSpPr/>
          <p:nvPr/>
        </p:nvSpPr>
        <p:spPr>
          <a:xfrm>
            <a:off x="312807" y="4464231"/>
            <a:ext cx="7623197" cy="325603"/>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研修受入先の事情等により、行程・内容</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変更する場合があります。</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324969" y="5420645"/>
            <a:ext cx="9386059" cy="1427423"/>
            <a:chOff x="313577" y="5176118"/>
            <a:chExt cx="9386059" cy="1731774"/>
          </a:xfrm>
        </p:grpSpPr>
        <p:pic>
          <p:nvPicPr>
            <p:cNvPr id="1028" name="Picture 4" descr="http://www-cms.pref.nara.jp/secure/135589/%e4%bd%8d%e7%bd%ae%ef%bc%88%e5%bf%a0%e6%b8%85%e5%8d%97%e9%81%93%ef%bc%89_thumb.jpg"/>
            <p:cNvPicPr>
              <a:picLocks noChangeAspect="1" noChangeArrowheads="1"/>
            </p:cNvPicPr>
            <p:nvPr/>
          </p:nvPicPr>
          <p:blipFill rotWithShape="1">
            <a:blip r:embed="rId2">
              <a:extLst>
                <a:ext uri="{28A0092B-C50C-407E-A947-70E740481C1C}">
                  <a14:useLocalDpi xmlns:a14="http://schemas.microsoft.com/office/drawing/2010/main" val="0"/>
                </a:ext>
              </a:extLst>
            </a:blip>
            <a:srcRect t="6058" b="4099"/>
            <a:stretch/>
          </p:blipFill>
          <p:spPr bwMode="auto">
            <a:xfrm>
              <a:off x="8524421" y="5176118"/>
              <a:ext cx="1175215" cy="1482534"/>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313577" y="5449730"/>
              <a:ext cx="7102695" cy="14581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439272" y="5769175"/>
              <a:ext cx="6924651" cy="923330"/>
            </a:xfrm>
            <a:prstGeom prst="rect">
              <a:avLst/>
            </a:prstGeom>
            <a:noFill/>
          </p:spPr>
          <p:txBody>
            <a:bodyPr wrap="square" rtlCol="0">
              <a:spAutoFit/>
            </a:bodyPr>
            <a:lstStyle/>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韓国忠清南道は韓半島の中西部に位置し</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、百済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の都が置かれていた地と</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して有名</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です。道内には百済の歴史文化遺産が多数現存</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し、公</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山城、宋山里古墳群や定林寺址などに代表される構成資産群から成る「百済歴史遺跡地区」は、</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年ユネスコ世界文化遺産に登録されました</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8" name="テキスト ボックス 17"/>
          <p:cNvSpPr txBox="1"/>
          <p:nvPr/>
        </p:nvSpPr>
        <p:spPr>
          <a:xfrm>
            <a:off x="324969" y="8807889"/>
            <a:ext cx="7102695" cy="1754326"/>
          </a:xfrm>
          <a:prstGeom prst="rect">
            <a:avLst/>
          </a:prstGeom>
          <a:noFill/>
          <a:ln>
            <a:solidFill>
              <a:schemeClr val="tx1"/>
            </a:solidFill>
          </a:ln>
        </p:spPr>
        <p:txBody>
          <a:bodyPr wrap="square" rtlCol="0">
            <a:spAutoFit/>
          </a:bodyPr>
          <a:lstStyle/>
          <a:p>
            <a:pPr>
              <a:lnSpc>
                <a:spcPct val="1500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参加者の声</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n"/>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今回の事業に参加し、私にとって、これからの国際交流の第一歩、大きなきっかけとなった。今後は、韓国は勿論、他の海外にも目を向け、より多くの国際交流の場に参加したいと思います。</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n"/>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際にその地域に触れる、その地域の人々と言葉が通じなくともコミュニケーションをとることでまったく違うことが発見でき、視野も広がると改めて感じました。今回の経験や出会いを大切にこれからの人生に生かしていこうと思います。</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フローチャート : 代替処理 10"/>
          <p:cNvSpPr/>
          <p:nvPr/>
        </p:nvSpPr>
        <p:spPr>
          <a:xfrm>
            <a:off x="414698" y="8563885"/>
            <a:ext cx="3425652" cy="244004"/>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在大韓民国日本大使館表敬表問の様子</a:t>
            </a:r>
            <a:r>
              <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(H29)</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フローチャート : 代替処理 12"/>
          <p:cNvSpPr/>
          <p:nvPr/>
        </p:nvSpPr>
        <p:spPr>
          <a:xfrm>
            <a:off x="3704580" y="8563885"/>
            <a:ext cx="3425653" cy="244004"/>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現地大学でのプレゼンテーションの様子</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3828" t="5109" r="2393" b="12673"/>
          <a:stretch/>
        </p:blipFill>
        <p:spPr>
          <a:xfrm>
            <a:off x="895350" y="6891670"/>
            <a:ext cx="2543176" cy="1672215"/>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t="6333" r="7764" b="8820"/>
          <a:stretch/>
        </p:blipFill>
        <p:spPr>
          <a:xfrm>
            <a:off x="4225904" y="6910287"/>
            <a:ext cx="2383006" cy="1644073"/>
          </a:xfrm>
          <a:prstGeom prst="rect">
            <a:avLst/>
          </a:prstGeom>
        </p:spPr>
      </p:pic>
      <p:sp>
        <p:nvSpPr>
          <p:cNvPr id="5" name="テキスト ボックス 4"/>
          <p:cNvSpPr txBox="1"/>
          <p:nvPr/>
        </p:nvSpPr>
        <p:spPr>
          <a:xfrm>
            <a:off x="450665" y="5707014"/>
            <a:ext cx="1828800" cy="276999"/>
          </a:xfrm>
          <a:prstGeom prst="rect">
            <a:avLst/>
          </a:prstGeom>
          <a:noFill/>
        </p:spPr>
        <p:txBody>
          <a:bodyPr wrap="square" rtlCol="0">
            <a:spAutoFit/>
          </a:bodyPr>
          <a:lstStyle/>
          <a:p>
            <a:r>
              <a:rPr lang="ja-JP" altLang="en-US" sz="1200" b="1" dirty="0" smtClean="0">
                <a:solidFill>
                  <a:srgbClr val="FF0066"/>
                </a:solidFill>
              </a:rPr>
              <a:t>忠清南道の概要</a:t>
            </a:r>
            <a:endParaRPr kumimoji="1" lang="ja-JP" altLang="en-US" sz="1200" b="1" dirty="0">
              <a:solidFill>
                <a:srgbClr val="FF0066"/>
              </a:solidFill>
            </a:endParaRPr>
          </a:p>
        </p:txBody>
      </p:sp>
      <p:sp>
        <p:nvSpPr>
          <p:cNvPr id="8" name="正方形/長方形 7"/>
          <p:cNvSpPr/>
          <p:nvPr/>
        </p:nvSpPr>
        <p:spPr>
          <a:xfrm>
            <a:off x="357547" y="4773904"/>
            <a:ext cx="7043943" cy="809615"/>
          </a:xfrm>
          <a:prstGeom prst="rect">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387816" y="4821360"/>
            <a:ext cx="7050346" cy="761747"/>
          </a:xfrm>
          <a:prstGeom prst="rect">
            <a:avLst/>
          </a:prstGeom>
          <a:noFill/>
        </p:spPr>
        <p:txBody>
          <a:bodyPr wrap="square" rtlCol="0">
            <a:spAutoFit/>
          </a:bodyPr>
          <a:lstStyle/>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過去の訪問実績：</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国立中央博物館、国立扶余博物館ほか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 *2</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宋山里古墳群ほか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日本国大使館、忠清南道庁ほか</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建陽大学校、忠南道立大学校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JETRO(</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日本国際貿易振興機構）ソウル事務所、クレア（自治体国際化協会）ソウル事務所</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ほか</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016148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2.potx" id="{A2FFFB87-B135-4F6F-93C3-31EBF096B488}" vid="{48EE3F0C-4BC7-4324-B8FB-B9F6BD660F74}"/>
    </a:ext>
  </a:extLst>
</a:theme>
</file>

<file path=docProps/app.xml><?xml version="1.0" encoding="utf-8"?>
<Properties xmlns="http://schemas.openxmlformats.org/officeDocument/2006/extended-properties" xmlns:vt="http://schemas.openxmlformats.org/officeDocument/2006/docPropsVTypes">
  <Template/>
  <TotalTime>0</TotalTime>
  <Words>479</Words>
  <Application>Microsoft Office PowerPoint</Application>
  <PresentationFormat>ユーザー設定</PresentationFormat>
  <Paragraphs>62</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ＤＦ特太ゴシック体</vt:lpstr>
      <vt:lpstr>ＭＳ Ｐゴシック</vt:lpstr>
      <vt:lpstr>メイリオ</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2014-07-08T07:30:31Z</dcterms:created>
  <dcterms:modified xsi:type="dcterms:W3CDTF">2018-04-16T00:37:56Z</dcterms:modified>
</cp:coreProperties>
</file>