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9" r:id="rId1"/>
  </p:sldMasterIdLst>
  <p:notesMasterIdLst>
    <p:notesMasterId r:id="rId4"/>
  </p:notesMasterIdLst>
  <p:handoutMasterIdLst>
    <p:handoutMasterId r:id="rId5"/>
  </p:handoutMasterIdLst>
  <p:sldIdLst>
    <p:sldId id="377" r:id="rId2"/>
    <p:sldId id="256" r:id="rId3"/>
  </p:sldIdLst>
  <p:sldSz cx="12801600" cy="9601200" type="A3"/>
  <p:notesSz cx="6807200" cy="9939338"/>
  <p:defaultTextStyle>
    <a:defPPr>
      <a:defRPr lang="ja-JP"/>
    </a:defPPr>
    <a:lvl1pPr marL="0" algn="l" defTabSz="1280006" rtl="0" eaLnBrk="1" latinLnBrk="0" hangingPunct="1">
      <a:defRPr kumimoji="1" sz="2520" kern="1200">
        <a:solidFill>
          <a:schemeClr val="tx1"/>
        </a:solidFill>
        <a:latin typeface="+mn-lt"/>
        <a:ea typeface="+mn-ea"/>
        <a:cs typeface="+mn-cs"/>
      </a:defRPr>
    </a:lvl1pPr>
    <a:lvl2pPr marL="640003" algn="l" defTabSz="1280006" rtl="0" eaLnBrk="1" latinLnBrk="0" hangingPunct="1">
      <a:defRPr kumimoji="1" sz="2520" kern="1200">
        <a:solidFill>
          <a:schemeClr val="tx1"/>
        </a:solidFill>
        <a:latin typeface="+mn-lt"/>
        <a:ea typeface="+mn-ea"/>
        <a:cs typeface="+mn-cs"/>
      </a:defRPr>
    </a:lvl2pPr>
    <a:lvl3pPr marL="1280006" algn="l" defTabSz="1280006" rtl="0" eaLnBrk="1" latinLnBrk="0" hangingPunct="1">
      <a:defRPr kumimoji="1" sz="2520" kern="1200">
        <a:solidFill>
          <a:schemeClr val="tx1"/>
        </a:solidFill>
        <a:latin typeface="+mn-lt"/>
        <a:ea typeface="+mn-ea"/>
        <a:cs typeface="+mn-cs"/>
      </a:defRPr>
    </a:lvl3pPr>
    <a:lvl4pPr marL="1920009" algn="l" defTabSz="1280006" rtl="0" eaLnBrk="1" latinLnBrk="0" hangingPunct="1">
      <a:defRPr kumimoji="1" sz="2520" kern="1200">
        <a:solidFill>
          <a:schemeClr val="tx1"/>
        </a:solidFill>
        <a:latin typeface="+mn-lt"/>
        <a:ea typeface="+mn-ea"/>
        <a:cs typeface="+mn-cs"/>
      </a:defRPr>
    </a:lvl4pPr>
    <a:lvl5pPr marL="2560012" algn="l" defTabSz="1280006" rtl="0" eaLnBrk="1" latinLnBrk="0" hangingPunct="1">
      <a:defRPr kumimoji="1" sz="2520" kern="1200">
        <a:solidFill>
          <a:schemeClr val="tx1"/>
        </a:solidFill>
        <a:latin typeface="+mn-lt"/>
        <a:ea typeface="+mn-ea"/>
        <a:cs typeface="+mn-cs"/>
      </a:defRPr>
    </a:lvl5pPr>
    <a:lvl6pPr marL="3200015" algn="l" defTabSz="1280006" rtl="0" eaLnBrk="1" latinLnBrk="0" hangingPunct="1">
      <a:defRPr kumimoji="1" sz="2520" kern="1200">
        <a:solidFill>
          <a:schemeClr val="tx1"/>
        </a:solidFill>
        <a:latin typeface="+mn-lt"/>
        <a:ea typeface="+mn-ea"/>
        <a:cs typeface="+mn-cs"/>
      </a:defRPr>
    </a:lvl6pPr>
    <a:lvl7pPr marL="3840018" algn="l" defTabSz="1280006" rtl="0" eaLnBrk="1" latinLnBrk="0" hangingPunct="1">
      <a:defRPr kumimoji="1" sz="2520" kern="1200">
        <a:solidFill>
          <a:schemeClr val="tx1"/>
        </a:solidFill>
        <a:latin typeface="+mn-lt"/>
        <a:ea typeface="+mn-ea"/>
        <a:cs typeface="+mn-cs"/>
      </a:defRPr>
    </a:lvl7pPr>
    <a:lvl8pPr marL="4480021" algn="l" defTabSz="1280006" rtl="0" eaLnBrk="1" latinLnBrk="0" hangingPunct="1">
      <a:defRPr kumimoji="1" sz="2520" kern="1200">
        <a:solidFill>
          <a:schemeClr val="tx1"/>
        </a:solidFill>
        <a:latin typeface="+mn-lt"/>
        <a:ea typeface="+mn-ea"/>
        <a:cs typeface="+mn-cs"/>
      </a:defRPr>
    </a:lvl8pPr>
    <a:lvl9pPr marL="5120025" algn="l" defTabSz="1280006"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3"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CC99"/>
    <a:srgbClr val="FFFFCC"/>
    <a:srgbClr val="CC00FF"/>
    <a:srgbClr val="FF6699"/>
    <a:srgbClr val="FF99FF"/>
    <a:srgbClr val="CC99FF"/>
    <a:srgbClr val="FFCCFF"/>
    <a:srgbClr val="0033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4332" autoAdjust="0"/>
  </p:normalViewPr>
  <p:slideViewPr>
    <p:cSldViewPr>
      <p:cViewPr varScale="1">
        <p:scale>
          <a:sx n="58" d="100"/>
          <a:sy n="58" d="100"/>
        </p:scale>
        <p:origin x="1613" y="58"/>
      </p:cViewPr>
      <p:guideLst>
        <p:guide orient="horz" pos="3024"/>
        <p:guide pos="4033"/>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2" d="100"/>
          <a:sy n="52" d="100"/>
        </p:scale>
        <p:origin x="2964" y="102"/>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27"/>
            <a:ext cx="2950375" cy="498645"/>
          </a:xfrm>
          <a:prstGeom prst="rect">
            <a:avLst/>
          </a:prstGeom>
        </p:spPr>
        <p:txBody>
          <a:bodyPr vert="horz" lIns="91924" tIns="45957" rIns="91924" bIns="45957"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5224" y="27"/>
            <a:ext cx="2950374" cy="498645"/>
          </a:xfrm>
          <a:prstGeom prst="rect">
            <a:avLst/>
          </a:prstGeom>
        </p:spPr>
        <p:txBody>
          <a:bodyPr vert="horz" lIns="91924" tIns="45957" rIns="91924" bIns="45957" rtlCol="0"/>
          <a:lstStyle>
            <a:lvl1pPr algn="r">
              <a:defRPr sz="1100"/>
            </a:lvl1pPr>
          </a:lstStyle>
          <a:p>
            <a:fld id="{08CB492C-8199-4AA9-8FD0-651894B9AE8E}" type="datetimeFigureOut">
              <a:rPr kumimoji="1" lang="ja-JP" altLang="en-US" smtClean="0"/>
              <a:t>2022/3/20</a:t>
            </a:fld>
            <a:endParaRPr kumimoji="1" lang="ja-JP" altLang="en-US"/>
          </a:p>
        </p:txBody>
      </p:sp>
      <p:sp>
        <p:nvSpPr>
          <p:cNvPr id="4" name="フッター プレースホルダー 3"/>
          <p:cNvSpPr>
            <a:spLocks noGrp="1"/>
          </p:cNvSpPr>
          <p:nvPr>
            <p:ph type="ftr" sz="quarter" idx="2"/>
          </p:nvPr>
        </p:nvSpPr>
        <p:spPr>
          <a:xfrm>
            <a:off x="13" y="9440716"/>
            <a:ext cx="2950375" cy="498645"/>
          </a:xfrm>
          <a:prstGeom prst="rect">
            <a:avLst/>
          </a:prstGeom>
        </p:spPr>
        <p:txBody>
          <a:bodyPr vert="horz" lIns="91924" tIns="45957" rIns="91924" bIns="45957"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5224" y="9440716"/>
            <a:ext cx="2950374" cy="498645"/>
          </a:xfrm>
          <a:prstGeom prst="rect">
            <a:avLst/>
          </a:prstGeom>
        </p:spPr>
        <p:txBody>
          <a:bodyPr vert="horz" lIns="91924" tIns="45957" rIns="91924" bIns="45957" rtlCol="0" anchor="b"/>
          <a:lstStyle>
            <a:lvl1pPr algn="r">
              <a:defRPr sz="1100"/>
            </a:lvl1pPr>
          </a:lstStyle>
          <a:p>
            <a:fld id="{38286D41-7A67-420F-B7D9-61872FB50457}" type="slidenum">
              <a:rPr kumimoji="1" lang="ja-JP" altLang="en-US" smtClean="0"/>
              <a:t>‹#›</a:t>
            </a:fld>
            <a:endParaRPr kumimoji="1" lang="ja-JP" altLang="en-US"/>
          </a:p>
        </p:txBody>
      </p:sp>
    </p:spTree>
    <p:extLst>
      <p:ext uri="{BB962C8B-B14F-4D97-AF65-F5344CB8AC3E}">
        <p14:creationId xmlns:p14="http://schemas.microsoft.com/office/powerpoint/2010/main" val="3830201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25"/>
            <a:ext cx="2949786" cy="496967"/>
          </a:xfrm>
          <a:prstGeom prst="rect">
            <a:avLst/>
          </a:prstGeom>
        </p:spPr>
        <p:txBody>
          <a:bodyPr vert="horz" lIns="91924" tIns="45957" rIns="91924" bIns="45957" rtlCol="0"/>
          <a:lstStyle>
            <a:lvl1pPr algn="l">
              <a:defRPr sz="1100"/>
            </a:lvl1pPr>
          </a:lstStyle>
          <a:p>
            <a:endParaRPr kumimoji="1" lang="ja-JP" altLang="en-US"/>
          </a:p>
        </p:txBody>
      </p:sp>
      <p:sp>
        <p:nvSpPr>
          <p:cNvPr id="3" name="日付プレースホルダ 2"/>
          <p:cNvSpPr>
            <a:spLocks noGrp="1"/>
          </p:cNvSpPr>
          <p:nvPr>
            <p:ph type="dt" idx="1"/>
          </p:nvPr>
        </p:nvSpPr>
        <p:spPr>
          <a:xfrm>
            <a:off x="3855839" y="25"/>
            <a:ext cx="2949786" cy="496967"/>
          </a:xfrm>
          <a:prstGeom prst="rect">
            <a:avLst/>
          </a:prstGeom>
        </p:spPr>
        <p:txBody>
          <a:bodyPr vert="horz" lIns="91924" tIns="45957" rIns="91924" bIns="45957" rtlCol="0"/>
          <a:lstStyle>
            <a:lvl1pPr algn="r">
              <a:defRPr sz="1100"/>
            </a:lvl1pPr>
          </a:lstStyle>
          <a:p>
            <a:fld id="{4BAF7D1F-355F-448B-B525-B29F0EBB1812}" type="datetimeFigureOut">
              <a:rPr kumimoji="1" lang="ja-JP" altLang="en-US" smtClean="0"/>
              <a:pPr/>
              <a:t>2022/3/20</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72050" cy="3730625"/>
          </a:xfrm>
          <a:prstGeom prst="rect">
            <a:avLst/>
          </a:prstGeom>
          <a:noFill/>
          <a:ln w="12700">
            <a:solidFill>
              <a:prstClr val="black"/>
            </a:solidFill>
          </a:ln>
        </p:spPr>
        <p:txBody>
          <a:bodyPr vert="horz" lIns="91924" tIns="45957" rIns="91924" bIns="45957" rtlCol="0" anchor="ctr"/>
          <a:lstStyle/>
          <a:p>
            <a:endParaRPr lang="ja-JP" altLang="en-US"/>
          </a:p>
        </p:txBody>
      </p:sp>
      <p:sp>
        <p:nvSpPr>
          <p:cNvPr id="5" name="ノート プレースホルダ 4"/>
          <p:cNvSpPr>
            <a:spLocks noGrp="1"/>
          </p:cNvSpPr>
          <p:nvPr>
            <p:ph type="body" sz="quarter" idx="3"/>
          </p:nvPr>
        </p:nvSpPr>
        <p:spPr>
          <a:xfrm>
            <a:off x="680722" y="4721198"/>
            <a:ext cx="5445760" cy="4472702"/>
          </a:xfrm>
          <a:prstGeom prst="rect">
            <a:avLst/>
          </a:prstGeom>
        </p:spPr>
        <p:txBody>
          <a:bodyPr vert="horz" lIns="91924" tIns="45957" rIns="91924" bIns="4595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4" y="9440673"/>
            <a:ext cx="2949786" cy="496967"/>
          </a:xfrm>
          <a:prstGeom prst="rect">
            <a:avLst/>
          </a:prstGeom>
        </p:spPr>
        <p:txBody>
          <a:bodyPr vert="horz" lIns="91924" tIns="45957" rIns="91924" bIns="45957" rtlCol="0" anchor="b"/>
          <a:lstStyle>
            <a:lvl1pPr algn="l">
              <a:defRPr sz="1100"/>
            </a:lvl1pPr>
          </a:lstStyle>
          <a:p>
            <a:endParaRPr kumimoji="1" lang="ja-JP" altLang="en-US"/>
          </a:p>
        </p:txBody>
      </p:sp>
      <p:sp>
        <p:nvSpPr>
          <p:cNvPr id="7" name="スライド番号プレースホルダ 6"/>
          <p:cNvSpPr>
            <a:spLocks noGrp="1"/>
          </p:cNvSpPr>
          <p:nvPr>
            <p:ph type="sldNum" sz="quarter" idx="5"/>
          </p:nvPr>
        </p:nvSpPr>
        <p:spPr>
          <a:xfrm>
            <a:off x="3855839" y="9440673"/>
            <a:ext cx="2949786" cy="496967"/>
          </a:xfrm>
          <a:prstGeom prst="rect">
            <a:avLst/>
          </a:prstGeom>
        </p:spPr>
        <p:txBody>
          <a:bodyPr vert="horz" lIns="91924" tIns="45957" rIns="91924" bIns="45957" rtlCol="0" anchor="b"/>
          <a:lstStyle>
            <a:lvl1pPr algn="r">
              <a:defRPr sz="1100"/>
            </a:lvl1pPr>
          </a:lstStyle>
          <a:p>
            <a:fld id="{F710F6F4-402D-4D2C-925B-EAE1B08EC021}" type="slidenum">
              <a:rPr kumimoji="1" lang="ja-JP" altLang="en-US" smtClean="0"/>
              <a:pPr/>
              <a:t>‹#›</a:t>
            </a:fld>
            <a:endParaRPr kumimoji="1" lang="ja-JP" altLang="en-US"/>
          </a:p>
        </p:txBody>
      </p:sp>
    </p:spTree>
    <p:extLst>
      <p:ext uri="{BB962C8B-B14F-4D97-AF65-F5344CB8AC3E}">
        <p14:creationId xmlns:p14="http://schemas.microsoft.com/office/powerpoint/2010/main" val="1187710740"/>
      </p:ext>
    </p:extLst>
  </p:cSld>
  <p:clrMap bg1="lt1" tx1="dk1" bg2="lt2" tx2="dk2" accent1="accent1" accent2="accent2" accent3="accent3" accent4="accent4" accent5="accent5" accent6="accent6" hlink="hlink" folHlink="folHlink"/>
  <p:notesStyle>
    <a:lvl1pPr marL="0" algn="l" defTabSz="1280006" rtl="0" eaLnBrk="1" latinLnBrk="0" hangingPunct="1">
      <a:defRPr kumimoji="1" sz="1679" kern="1200">
        <a:solidFill>
          <a:schemeClr val="tx1"/>
        </a:solidFill>
        <a:latin typeface="+mn-lt"/>
        <a:ea typeface="+mn-ea"/>
        <a:cs typeface="+mn-cs"/>
      </a:defRPr>
    </a:lvl1pPr>
    <a:lvl2pPr marL="640003" algn="l" defTabSz="1280006" rtl="0" eaLnBrk="1" latinLnBrk="0" hangingPunct="1">
      <a:defRPr kumimoji="1" sz="1679" kern="1200">
        <a:solidFill>
          <a:schemeClr val="tx1"/>
        </a:solidFill>
        <a:latin typeface="+mn-lt"/>
        <a:ea typeface="+mn-ea"/>
        <a:cs typeface="+mn-cs"/>
      </a:defRPr>
    </a:lvl2pPr>
    <a:lvl3pPr marL="1280006" algn="l" defTabSz="1280006" rtl="0" eaLnBrk="1" latinLnBrk="0" hangingPunct="1">
      <a:defRPr kumimoji="1" sz="1679" kern="1200">
        <a:solidFill>
          <a:schemeClr val="tx1"/>
        </a:solidFill>
        <a:latin typeface="+mn-lt"/>
        <a:ea typeface="+mn-ea"/>
        <a:cs typeface="+mn-cs"/>
      </a:defRPr>
    </a:lvl3pPr>
    <a:lvl4pPr marL="1920009" algn="l" defTabSz="1280006" rtl="0" eaLnBrk="1" latinLnBrk="0" hangingPunct="1">
      <a:defRPr kumimoji="1" sz="1679" kern="1200">
        <a:solidFill>
          <a:schemeClr val="tx1"/>
        </a:solidFill>
        <a:latin typeface="+mn-lt"/>
        <a:ea typeface="+mn-ea"/>
        <a:cs typeface="+mn-cs"/>
      </a:defRPr>
    </a:lvl4pPr>
    <a:lvl5pPr marL="2560012" algn="l" defTabSz="1280006" rtl="0" eaLnBrk="1" latinLnBrk="0" hangingPunct="1">
      <a:defRPr kumimoji="1" sz="1679" kern="1200">
        <a:solidFill>
          <a:schemeClr val="tx1"/>
        </a:solidFill>
        <a:latin typeface="+mn-lt"/>
        <a:ea typeface="+mn-ea"/>
        <a:cs typeface="+mn-cs"/>
      </a:defRPr>
    </a:lvl5pPr>
    <a:lvl6pPr marL="3200015" algn="l" defTabSz="1280006" rtl="0" eaLnBrk="1" latinLnBrk="0" hangingPunct="1">
      <a:defRPr kumimoji="1" sz="1679" kern="1200">
        <a:solidFill>
          <a:schemeClr val="tx1"/>
        </a:solidFill>
        <a:latin typeface="+mn-lt"/>
        <a:ea typeface="+mn-ea"/>
        <a:cs typeface="+mn-cs"/>
      </a:defRPr>
    </a:lvl6pPr>
    <a:lvl7pPr marL="3840018" algn="l" defTabSz="1280006" rtl="0" eaLnBrk="1" latinLnBrk="0" hangingPunct="1">
      <a:defRPr kumimoji="1" sz="1679" kern="1200">
        <a:solidFill>
          <a:schemeClr val="tx1"/>
        </a:solidFill>
        <a:latin typeface="+mn-lt"/>
        <a:ea typeface="+mn-ea"/>
        <a:cs typeface="+mn-cs"/>
      </a:defRPr>
    </a:lvl7pPr>
    <a:lvl8pPr marL="4480021" algn="l" defTabSz="1280006" rtl="0" eaLnBrk="1" latinLnBrk="0" hangingPunct="1">
      <a:defRPr kumimoji="1" sz="1679" kern="1200">
        <a:solidFill>
          <a:schemeClr val="tx1"/>
        </a:solidFill>
        <a:latin typeface="+mn-lt"/>
        <a:ea typeface="+mn-ea"/>
        <a:cs typeface="+mn-cs"/>
      </a:defRPr>
    </a:lvl8pPr>
    <a:lvl9pPr marL="5120025" algn="l" defTabSz="1280006" rtl="0" eaLnBrk="1" latinLnBrk="0" hangingPunct="1">
      <a:defRPr kumimoji="1" sz="167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4538"/>
            <a:ext cx="4972050" cy="3730625"/>
          </a:xfrm>
        </p:spPr>
      </p:sp>
      <p:sp>
        <p:nvSpPr>
          <p:cNvPr id="3" name="ノート プレースホルダー 2"/>
          <p:cNvSpPr>
            <a:spLocks noGrp="1"/>
          </p:cNvSpPr>
          <p:nvPr>
            <p:ph type="body" idx="1"/>
          </p:nvPr>
        </p:nvSpPr>
        <p:spPr/>
        <p:txBody>
          <a:bodyPr/>
          <a:lstStyle/>
          <a:p>
            <a:r>
              <a:rPr kumimoji="1" lang="ja-JP" altLang="en-US" dirty="0"/>
              <a:t>知事用改</a:t>
            </a:r>
          </a:p>
        </p:txBody>
      </p:sp>
      <p:sp>
        <p:nvSpPr>
          <p:cNvPr id="4" name="スライド番号プレースホルダー 3"/>
          <p:cNvSpPr>
            <a:spLocks noGrp="1"/>
          </p:cNvSpPr>
          <p:nvPr>
            <p:ph type="sldNum" sz="quarter" idx="10"/>
          </p:nvPr>
        </p:nvSpPr>
        <p:spPr/>
        <p:txBody>
          <a:bodyPr/>
          <a:lstStyle/>
          <a:p>
            <a:fld id="{68A5C7A4-5FA7-4B3D-ABFB-16E8E95712E3}" type="slidenum">
              <a:rPr kumimoji="1" lang="ja-JP" altLang="en-US" smtClean="0"/>
              <a:t>1</a:t>
            </a:fld>
            <a:endParaRPr kumimoji="1" lang="ja-JP" altLang="en-US"/>
          </a:p>
        </p:txBody>
      </p:sp>
    </p:spTree>
    <p:extLst>
      <p:ext uri="{BB962C8B-B14F-4D97-AF65-F5344CB8AC3E}">
        <p14:creationId xmlns:p14="http://schemas.microsoft.com/office/powerpoint/2010/main" val="17960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1" y="1571309"/>
            <a:ext cx="10881360" cy="3342639"/>
          </a:xfrm>
        </p:spPr>
        <p:txBody>
          <a:bodyPr anchor="b"/>
          <a:lstStyle>
            <a:lvl1pPr algn="ctr">
              <a:defRPr sz="8399"/>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5"/>
            <a:ext cx="9601201" cy="2318066"/>
          </a:xfrm>
        </p:spPr>
        <p:txBody>
          <a:bodyPr/>
          <a:lstStyle>
            <a:lvl1pPr marL="0" indent="0" algn="ctr">
              <a:buNone/>
              <a:defRPr sz="3360"/>
            </a:lvl1pPr>
            <a:lvl2pPr marL="640079" indent="0" algn="ctr">
              <a:buNone/>
              <a:defRPr sz="2799"/>
            </a:lvl2pPr>
            <a:lvl3pPr marL="1280158" indent="0" algn="ctr">
              <a:buNone/>
              <a:defRPr sz="2520"/>
            </a:lvl3pPr>
            <a:lvl4pPr marL="1920237" indent="0" algn="ctr">
              <a:buNone/>
              <a:defRPr sz="2240"/>
            </a:lvl4pPr>
            <a:lvl5pPr marL="2560315" indent="0" algn="ctr">
              <a:buNone/>
              <a:defRPr sz="2240"/>
            </a:lvl5pPr>
            <a:lvl6pPr marL="3200395" indent="0" algn="ctr">
              <a:buNone/>
              <a:defRPr sz="2240"/>
            </a:lvl6pPr>
            <a:lvl7pPr marL="3840473" indent="0" algn="ctr">
              <a:buNone/>
              <a:defRPr sz="2240"/>
            </a:lvl7pPr>
            <a:lvl8pPr marL="4480552" indent="0" algn="ctr">
              <a:buNone/>
              <a:defRPr sz="2240"/>
            </a:lvl8pPr>
            <a:lvl9pPr marL="5120631"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82180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422533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511178"/>
            <a:ext cx="2760346"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3" y="511178"/>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352489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380280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3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4" y="6425251"/>
            <a:ext cx="11041380" cy="2100262"/>
          </a:xfrm>
        </p:spPr>
        <p:txBody>
          <a:bodyPr/>
          <a:lstStyle>
            <a:lvl1pPr marL="0" indent="0">
              <a:buNone/>
              <a:defRPr sz="3360">
                <a:solidFill>
                  <a:schemeClr val="tx1"/>
                </a:solidFill>
              </a:defRPr>
            </a:lvl1pPr>
            <a:lvl2pPr marL="640079" indent="0">
              <a:buNone/>
              <a:defRPr sz="2799">
                <a:solidFill>
                  <a:schemeClr val="tx1">
                    <a:tint val="75000"/>
                  </a:schemeClr>
                </a:solidFill>
              </a:defRPr>
            </a:lvl2pPr>
            <a:lvl3pPr marL="1280158" indent="0">
              <a:buNone/>
              <a:defRPr sz="2520">
                <a:solidFill>
                  <a:schemeClr val="tx1">
                    <a:tint val="75000"/>
                  </a:schemeClr>
                </a:solidFill>
              </a:defRPr>
            </a:lvl3pPr>
            <a:lvl4pPr marL="1920237" indent="0">
              <a:buNone/>
              <a:defRPr sz="2240">
                <a:solidFill>
                  <a:schemeClr val="tx1">
                    <a:tint val="75000"/>
                  </a:schemeClr>
                </a:solidFill>
              </a:defRPr>
            </a:lvl4pPr>
            <a:lvl5pPr marL="2560315" indent="0">
              <a:buNone/>
              <a:defRPr sz="2240">
                <a:solidFill>
                  <a:schemeClr val="tx1">
                    <a:tint val="75000"/>
                  </a:schemeClr>
                </a:solidFill>
              </a:defRPr>
            </a:lvl5pPr>
            <a:lvl6pPr marL="3200395" indent="0">
              <a:buNone/>
              <a:defRPr sz="2240">
                <a:solidFill>
                  <a:schemeClr val="tx1">
                    <a:tint val="75000"/>
                  </a:schemeClr>
                </a:solidFill>
              </a:defRPr>
            </a:lvl6pPr>
            <a:lvl7pPr marL="3840473" indent="0">
              <a:buNone/>
              <a:defRPr sz="2240">
                <a:solidFill>
                  <a:schemeClr val="tx1">
                    <a:tint val="75000"/>
                  </a:schemeClr>
                </a:solidFill>
              </a:defRPr>
            </a:lvl7pPr>
            <a:lvl8pPr marL="4480552" indent="0">
              <a:buNone/>
              <a:defRPr sz="2240">
                <a:solidFill>
                  <a:schemeClr val="tx1">
                    <a:tint val="75000"/>
                  </a:schemeClr>
                </a:solidFill>
              </a:defRPr>
            </a:lvl8pPr>
            <a:lvl9pPr marL="5120631"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1448358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1"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7"/>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1568096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80" y="2353631"/>
            <a:ext cx="5415676" cy="1153478"/>
          </a:xfrm>
        </p:spPr>
        <p:txBody>
          <a:bodyPr anchor="b"/>
          <a:lstStyle>
            <a:lvl1pPr marL="0" indent="0">
              <a:buNone/>
              <a:defRPr sz="3360" b="1"/>
            </a:lvl1pPr>
            <a:lvl2pPr marL="640079" indent="0">
              <a:buNone/>
              <a:defRPr sz="2799" b="1"/>
            </a:lvl2pPr>
            <a:lvl3pPr marL="1280158" indent="0">
              <a:buNone/>
              <a:defRPr sz="2520" b="1"/>
            </a:lvl3pPr>
            <a:lvl4pPr marL="1920237" indent="0">
              <a:buNone/>
              <a:defRPr sz="2240" b="1"/>
            </a:lvl4pPr>
            <a:lvl5pPr marL="2560315" indent="0">
              <a:buNone/>
              <a:defRPr sz="2240" b="1"/>
            </a:lvl5pPr>
            <a:lvl6pPr marL="3200395" indent="0">
              <a:buNone/>
              <a:defRPr sz="2240" b="1"/>
            </a:lvl6pPr>
            <a:lvl7pPr marL="3840473" indent="0">
              <a:buNone/>
              <a:defRPr sz="2240" b="1"/>
            </a:lvl7pPr>
            <a:lvl8pPr marL="4480552" indent="0">
              <a:buNone/>
              <a:defRPr sz="2240" b="1"/>
            </a:lvl8pPr>
            <a:lvl9pPr marL="5120631"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80" y="3507108"/>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3" y="2353631"/>
            <a:ext cx="5442346" cy="1153478"/>
          </a:xfrm>
        </p:spPr>
        <p:txBody>
          <a:bodyPr anchor="b"/>
          <a:lstStyle>
            <a:lvl1pPr marL="0" indent="0">
              <a:buNone/>
              <a:defRPr sz="3360" b="1"/>
            </a:lvl1pPr>
            <a:lvl2pPr marL="640079" indent="0">
              <a:buNone/>
              <a:defRPr sz="2799" b="1"/>
            </a:lvl2pPr>
            <a:lvl3pPr marL="1280158" indent="0">
              <a:buNone/>
              <a:defRPr sz="2520" b="1"/>
            </a:lvl3pPr>
            <a:lvl4pPr marL="1920237" indent="0">
              <a:buNone/>
              <a:defRPr sz="2240" b="1"/>
            </a:lvl4pPr>
            <a:lvl5pPr marL="2560315" indent="0">
              <a:buNone/>
              <a:defRPr sz="2240" b="1"/>
            </a:lvl5pPr>
            <a:lvl6pPr marL="3200395" indent="0">
              <a:buNone/>
              <a:defRPr sz="2240" b="1"/>
            </a:lvl6pPr>
            <a:lvl7pPr marL="3840473" indent="0">
              <a:buNone/>
              <a:defRPr sz="2240" b="1"/>
            </a:lvl7pPr>
            <a:lvl8pPr marL="4480552" indent="0">
              <a:buNone/>
              <a:defRPr sz="2240" b="1"/>
            </a:lvl8pPr>
            <a:lvl9pPr marL="5120631"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3" y="3507108"/>
            <a:ext cx="544234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3287104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411751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324323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80" y="640080"/>
            <a:ext cx="4128849" cy="2240280"/>
          </a:xfrm>
        </p:spPr>
        <p:txBody>
          <a:bodyPr anchor="b"/>
          <a:lstStyle>
            <a:lvl1pPr>
              <a:defRPr sz="4481"/>
            </a:lvl1pPr>
          </a:lstStyle>
          <a:p>
            <a:r>
              <a:rPr lang="ja-JP" altLang="en-US"/>
              <a:t>マスター タイトルの書式設定</a:t>
            </a:r>
            <a:endParaRPr lang="en-US" dirty="0"/>
          </a:p>
        </p:txBody>
      </p:sp>
      <p:sp>
        <p:nvSpPr>
          <p:cNvPr id="3" name="Content Placeholder 2"/>
          <p:cNvSpPr>
            <a:spLocks noGrp="1"/>
          </p:cNvSpPr>
          <p:nvPr>
            <p:ph idx="1"/>
          </p:nvPr>
        </p:nvSpPr>
        <p:spPr>
          <a:xfrm>
            <a:off x="5442348" y="1382400"/>
            <a:ext cx="6480810" cy="6823074"/>
          </a:xfrm>
        </p:spPr>
        <p:txBody>
          <a:bodyPr/>
          <a:lstStyle>
            <a:lvl1pPr>
              <a:defRPr sz="4481"/>
            </a:lvl1pPr>
            <a:lvl2pPr>
              <a:defRPr sz="3920"/>
            </a:lvl2pPr>
            <a:lvl3pPr>
              <a:defRPr sz="3360"/>
            </a:lvl3pPr>
            <a:lvl4pPr>
              <a:defRPr sz="2799"/>
            </a:lvl4pPr>
            <a:lvl5pPr>
              <a:defRPr sz="2799"/>
            </a:lvl5pPr>
            <a:lvl6pPr>
              <a:defRPr sz="2799"/>
            </a:lvl6pPr>
            <a:lvl7pPr>
              <a:defRPr sz="2799"/>
            </a:lvl7pPr>
            <a:lvl8pPr>
              <a:defRPr sz="2799"/>
            </a:lvl8pPr>
            <a:lvl9pPr>
              <a:defRPr sz="2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80" y="2880360"/>
            <a:ext cx="4128849" cy="5336223"/>
          </a:xfrm>
        </p:spPr>
        <p:txBody>
          <a:bodyPr/>
          <a:lstStyle>
            <a:lvl1pPr marL="0" indent="0">
              <a:buNone/>
              <a:defRPr sz="2240"/>
            </a:lvl1pPr>
            <a:lvl2pPr marL="640079" indent="0">
              <a:buNone/>
              <a:defRPr sz="1960"/>
            </a:lvl2pPr>
            <a:lvl3pPr marL="1280158" indent="0">
              <a:buNone/>
              <a:defRPr sz="1680"/>
            </a:lvl3pPr>
            <a:lvl4pPr marL="1920237" indent="0">
              <a:buNone/>
              <a:defRPr sz="1400"/>
            </a:lvl4pPr>
            <a:lvl5pPr marL="2560315" indent="0">
              <a:buNone/>
              <a:defRPr sz="1400"/>
            </a:lvl5pPr>
            <a:lvl6pPr marL="3200395" indent="0">
              <a:buNone/>
              <a:defRPr sz="1400"/>
            </a:lvl6pPr>
            <a:lvl7pPr marL="3840473" indent="0">
              <a:buNone/>
              <a:defRPr sz="1400"/>
            </a:lvl7pPr>
            <a:lvl8pPr marL="4480552" indent="0">
              <a:buNone/>
              <a:defRPr sz="1400"/>
            </a:lvl8pPr>
            <a:lvl9pPr marL="5120631"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4224113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80" y="640080"/>
            <a:ext cx="4128849" cy="2240280"/>
          </a:xfrm>
        </p:spPr>
        <p:txBody>
          <a:bodyPr anchor="b"/>
          <a:lstStyle>
            <a:lvl1pPr>
              <a:defRPr sz="448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8" y="1382400"/>
            <a:ext cx="6480810" cy="6823074"/>
          </a:xfrm>
        </p:spPr>
        <p:txBody>
          <a:bodyPr anchor="t"/>
          <a:lstStyle>
            <a:lvl1pPr marL="0" indent="0">
              <a:buNone/>
              <a:defRPr sz="4481"/>
            </a:lvl1pPr>
            <a:lvl2pPr marL="640079" indent="0">
              <a:buNone/>
              <a:defRPr sz="3920"/>
            </a:lvl2pPr>
            <a:lvl3pPr marL="1280158" indent="0">
              <a:buNone/>
              <a:defRPr sz="3360"/>
            </a:lvl3pPr>
            <a:lvl4pPr marL="1920237" indent="0">
              <a:buNone/>
              <a:defRPr sz="2799"/>
            </a:lvl4pPr>
            <a:lvl5pPr marL="2560315" indent="0">
              <a:buNone/>
              <a:defRPr sz="2799"/>
            </a:lvl5pPr>
            <a:lvl6pPr marL="3200395" indent="0">
              <a:buNone/>
              <a:defRPr sz="2799"/>
            </a:lvl6pPr>
            <a:lvl7pPr marL="3840473" indent="0">
              <a:buNone/>
              <a:defRPr sz="2799"/>
            </a:lvl7pPr>
            <a:lvl8pPr marL="4480552" indent="0">
              <a:buNone/>
              <a:defRPr sz="2799"/>
            </a:lvl8pPr>
            <a:lvl9pPr marL="5120631" indent="0">
              <a:buNone/>
              <a:defRPr sz="2799"/>
            </a:lvl9pPr>
          </a:lstStyle>
          <a:p>
            <a:r>
              <a:rPr lang="ja-JP" altLang="en-US"/>
              <a:t>図を追加</a:t>
            </a:r>
            <a:endParaRPr lang="en-US" dirty="0"/>
          </a:p>
        </p:txBody>
      </p:sp>
      <p:sp>
        <p:nvSpPr>
          <p:cNvPr id="4" name="Text Placeholder 3"/>
          <p:cNvSpPr>
            <a:spLocks noGrp="1"/>
          </p:cNvSpPr>
          <p:nvPr>
            <p:ph type="body" sz="half" idx="2"/>
          </p:nvPr>
        </p:nvSpPr>
        <p:spPr>
          <a:xfrm>
            <a:off x="881780" y="2880360"/>
            <a:ext cx="4128849" cy="5336223"/>
          </a:xfrm>
        </p:spPr>
        <p:txBody>
          <a:bodyPr/>
          <a:lstStyle>
            <a:lvl1pPr marL="0" indent="0">
              <a:buNone/>
              <a:defRPr sz="2240"/>
            </a:lvl1pPr>
            <a:lvl2pPr marL="640079" indent="0">
              <a:buNone/>
              <a:defRPr sz="1960"/>
            </a:lvl2pPr>
            <a:lvl3pPr marL="1280158" indent="0">
              <a:buNone/>
              <a:defRPr sz="1680"/>
            </a:lvl3pPr>
            <a:lvl4pPr marL="1920237" indent="0">
              <a:buNone/>
              <a:defRPr sz="1400"/>
            </a:lvl4pPr>
            <a:lvl5pPr marL="2560315" indent="0">
              <a:buNone/>
              <a:defRPr sz="1400"/>
            </a:lvl5pPr>
            <a:lvl6pPr marL="3200395" indent="0">
              <a:buNone/>
              <a:defRPr sz="1400"/>
            </a:lvl6pPr>
            <a:lvl7pPr marL="3840473" indent="0">
              <a:buNone/>
              <a:defRPr sz="1400"/>
            </a:lvl7pPr>
            <a:lvl8pPr marL="4480552" indent="0">
              <a:buNone/>
              <a:defRPr sz="1400"/>
            </a:lvl8pPr>
            <a:lvl9pPr marL="5120631"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41BF91-B54C-4300-918C-AD4E48E762F5}" type="datetimeFigureOut">
              <a:rPr kumimoji="1" lang="ja-JP" altLang="en-US" smtClean="0"/>
              <a:pPr/>
              <a:t>2022/3/20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378852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7"/>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141BF91-B54C-4300-918C-AD4E48E762F5}" type="datetimeFigureOut">
              <a:rPr kumimoji="1" lang="ja-JP" altLang="en-US" smtClean="0"/>
              <a:pPr/>
              <a:t>2022/3/20</a:t>
            </a:fld>
            <a:endParaRPr kumimoji="1" lang="ja-JP" altLang="en-US"/>
          </a:p>
        </p:txBody>
      </p:sp>
      <p:sp>
        <p:nvSpPr>
          <p:cNvPr id="5" name="Footer Placeholder 4"/>
          <p:cNvSpPr>
            <a:spLocks noGrp="1"/>
          </p:cNvSpPr>
          <p:nvPr>
            <p:ph type="ftr" sz="quarter" idx="3"/>
          </p:nvPr>
        </p:nvSpPr>
        <p:spPr>
          <a:xfrm>
            <a:off x="4240530" y="8898894"/>
            <a:ext cx="4320541"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73FC175-BDC0-4A58-BE65-F3649EFC2D50}" type="slidenum">
              <a:rPr kumimoji="1" lang="ja-JP" altLang="en-US" smtClean="0"/>
              <a:pPr/>
              <a:t>‹#›</a:t>
            </a:fld>
            <a:endParaRPr kumimoji="1" lang="ja-JP" altLang="en-US"/>
          </a:p>
        </p:txBody>
      </p:sp>
    </p:spTree>
    <p:extLst>
      <p:ext uri="{BB962C8B-B14F-4D97-AF65-F5344CB8AC3E}">
        <p14:creationId xmlns:p14="http://schemas.microsoft.com/office/powerpoint/2010/main" val="1822338812"/>
      </p:ext>
    </p:extLst>
  </p:cSld>
  <p:clrMap bg1="lt1" tx1="dk1" bg2="lt2" tx2="dk2" accent1="accent1" accent2="accent2" accent3="accent3" accent4="accent4" accent5="accent5" accent6="accent6" hlink="hlink" folHlink="folHlink"/>
  <p:sldLayoutIdLst>
    <p:sldLayoutId id="2147484360"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Lst>
  <p:txStyles>
    <p:titleStyle>
      <a:lvl1pPr algn="l" defTabSz="1280158"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39" indent="-320039" algn="l" defTabSz="1280158"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19" indent="-320039" algn="l" defTabSz="1280158" rtl="0" eaLnBrk="1" latinLnBrk="0" hangingPunct="1">
        <a:lnSpc>
          <a:spcPct val="90000"/>
        </a:lnSpc>
        <a:spcBef>
          <a:spcPts val="701"/>
        </a:spcBef>
        <a:buFont typeface="Arial" panose="020B0604020202020204" pitchFamily="34" charset="0"/>
        <a:buChar char="•"/>
        <a:defRPr kumimoji="1" sz="3360" kern="1200">
          <a:solidFill>
            <a:schemeClr val="tx1"/>
          </a:solidFill>
          <a:latin typeface="+mn-lt"/>
          <a:ea typeface="+mn-ea"/>
          <a:cs typeface="+mn-cs"/>
        </a:defRPr>
      </a:lvl2pPr>
      <a:lvl3pPr marL="1600197" indent="-320039" algn="l" defTabSz="1280158" rtl="0" eaLnBrk="1" latinLnBrk="0" hangingPunct="1">
        <a:lnSpc>
          <a:spcPct val="90000"/>
        </a:lnSpc>
        <a:spcBef>
          <a:spcPts val="701"/>
        </a:spcBef>
        <a:buFont typeface="Arial" panose="020B0604020202020204" pitchFamily="34" charset="0"/>
        <a:buChar char="•"/>
        <a:defRPr kumimoji="1" sz="2799" kern="1200">
          <a:solidFill>
            <a:schemeClr val="tx1"/>
          </a:solidFill>
          <a:latin typeface="+mn-lt"/>
          <a:ea typeface="+mn-ea"/>
          <a:cs typeface="+mn-cs"/>
        </a:defRPr>
      </a:lvl3pPr>
      <a:lvl4pPr marL="2240276"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4pPr>
      <a:lvl5pPr marL="2880354"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5pPr>
      <a:lvl6pPr marL="3520434"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6pPr>
      <a:lvl7pPr marL="4160512"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7pPr>
      <a:lvl8pPr marL="4800592"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8pPr>
      <a:lvl9pPr marL="5440670" indent="-320039" algn="l" defTabSz="1280158"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58" rtl="0" eaLnBrk="1" latinLnBrk="0" hangingPunct="1">
        <a:defRPr kumimoji="1" sz="2520" kern="1200">
          <a:solidFill>
            <a:schemeClr val="tx1"/>
          </a:solidFill>
          <a:latin typeface="+mn-lt"/>
          <a:ea typeface="+mn-ea"/>
          <a:cs typeface="+mn-cs"/>
        </a:defRPr>
      </a:lvl1pPr>
      <a:lvl2pPr marL="640079" algn="l" defTabSz="1280158" rtl="0" eaLnBrk="1" latinLnBrk="0" hangingPunct="1">
        <a:defRPr kumimoji="1" sz="2520" kern="1200">
          <a:solidFill>
            <a:schemeClr val="tx1"/>
          </a:solidFill>
          <a:latin typeface="+mn-lt"/>
          <a:ea typeface="+mn-ea"/>
          <a:cs typeface="+mn-cs"/>
        </a:defRPr>
      </a:lvl2pPr>
      <a:lvl3pPr marL="1280158" algn="l" defTabSz="1280158" rtl="0" eaLnBrk="1" latinLnBrk="0" hangingPunct="1">
        <a:defRPr kumimoji="1" sz="2520" kern="1200">
          <a:solidFill>
            <a:schemeClr val="tx1"/>
          </a:solidFill>
          <a:latin typeface="+mn-lt"/>
          <a:ea typeface="+mn-ea"/>
          <a:cs typeface="+mn-cs"/>
        </a:defRPr>
      </a:lvl3pPr>
      <a:lvl4pPr marL="1920237" algn="l" defTabSz="1280158" rtl="0" eaLnBrk="1" latinLnBrk="0" hangingPunct="1">
        <a:defRPr kumimoji="1" sz="2520" kern="1200">
          <a:solidFill>
            <a:schemeClr val="tx1"/>
          </a:solidFill>
          <a:latin typeface="+mn-lt"/>
          <a:ea typeface="+mn-ea"/>
          <a:cs typeface="+mn-cs"/>
        </a:defRPr>
      </a:lvl4pPr>
      <a:lvl5pPr marL="2560315" algn="l" defTabSz="1280158" rtl="0" eaLnBrk="1" latinLnBrk="0" hangingPunct="1">
        <a:defRPr kumimoji="1" sz="2520" kern="1200">
          <a:solidFill>
            <a:schemeClr val="tx1"/>
          </a:solidFill>
          <a:latin typeface="+mn-lt"/>
          <a:ea typeface="+mn-ea"/>
          <a:cs typeface="+mn-cs"/>
        </a:defRPr>
      </a:lvl5pPr>
      <a:lvl6pPr marL="3200395" algn="l" defTabSz="1280158" rtl="0" eaLnBrk="1" latinLnBrk="0" hangingPunct="1">
        <a:defRPr kumimoji="1" sz="2520" kern="1200">
          <a:solidFill>
            <a:schemeClr val="tx1"/>
          </a:solidFill>
          <a:latin typeface="+mn-lt"/>
          <a:ea typeface="+mn-ea"/>
          <a:cs typeface="+mn-cs"/>
        </a:defRPr>
      </a:lvl6pPr>
      <a:lvl7pPr marL="3840473" algn="l" defTabSz="1280158" rtl="0" eaLnBrk="1" latinLnBrk="0" hangingPunct="1">
        <a:defRPr kumimoji="1" sz="2520" kern="1200">
          <a:solidFill>
            <a:schemeClr val="tx1"/>
          </a:solidFill>
          <a:latin typeface="+mn-lt"/>
          <a:ea typeface="+mn-ea"/>
          <a:cs typeface="+mn-cs"/>
        </a:defRPr>
      </a:lvl7pPr>
      <a:lvl8pPr marL="4480552" algn="l" defTabSz="1280158" rtl="0" eaLnBrk="1" latinLnBrk="0" hangingPunct="1">
        <a:defRPr kumimoji="1" sz="2520" kern="1200">
          <a:solidFill>
            <a:schemeClr val="tx1"/>
          </a:solidFill>
          <a:latin typeface="+mn-lt"/>
          <a:ea typeface="+mn-ea"/>
          <a:cs typeface="+mn-cs"/>
        </a:defRPr>
      </a:lvl8pPr>
      <a:lvl9pPr marL="5120631" algn="l" defTabSz="128015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a:xfrm>
            <a:off x="65912" y="697479"/>
            <a:ext cx="12694402" cy="1555799"/>
          </a:xfrm>
          <a:prstGeom prst="roundRect">
            <a:avLst>
              <a:gd name="adj" fmla="val 0"/>
            </a:avLst>
          </a:prstGeom>
          <a:noFill/>
          <a:ln w="19050">
            <a:solidFill>
              <a:srgbClr val="0070C0"/>
            </a:solidFill>
          </a:ln>
        </p:spPr>
        <p:txBody>
          <a:bodyPr vert="horz" lIns="33230" tIns="72000" rIns="33230" bIns="42203" rtlCol="0" anchor="ctr" anchorCtr="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93662" indent="0">
              <a:lnSpc>
                <a:spcPct val="100000"/>
              </a:lnSpc>
              <a:spcBef>
                <a:spcPts val="0"/>
              </a:spcBef>
              <a:buNone/>
            </a:pPr>
            <a:r>
              <a:rPr lang="en-US" altLang="ja-JP" sz="1601" b="1" dirty="0">
                <a:latin typeface="BIZ UDPゴシック" panose="020B0400000000000000" pitchFamily="50" charset="-128"/>
                <a:ea typeface="BIZ UDPゴシック" panose="020B0400000000000000" pitchFamily="50" charset="-128"/>
              </a:rPr>
              <a:t>(</a:t>
            </a:r>
            <a:r>
              <a:rPr lang="ja-JP" altLang="en-US" sz="1601" b="1" dirty="0">
                <a:latin typeface="BIZ UDPゴシック" panose="020B0400000000000000" pitchFamily="50" charset="-128"/>
                <a:ea typeface="BIZ UDPゴシック" panose="020B0400000000000000" pitchFamily="50" charset="-128"/>
              </a:rPr>
              <a:t>１</a:t>
            </a:r>
            <a:r>
              <a:rPr lang="en-US" altLang="ja-JP" sz="1601" b="1" dirty="0">
                <a:latin typeface="BIZ UDPゴシック" panose="020B0400000000000000" pitchFamily="50" charset="-128"/>
                <a:ea typeface="BIZ UDPゴシック" panose="020B0400000000000000" pitchFamily="50" charset="-128"/>
              </a:rPr>
              <a:t>)</a:t>
            </a:r>
            <a:r>
              <a:rPr lang="ja-JP" altLang="en-US" sz="1601" b="1" dirty="0">
                <a:latin typeface="BIZ UDPゴシック" panose="020B0400000000000000" pitchFamily="50" charset="-128"/>
                <a:ea typeface="BIZ UDPゴシック" panose="020B0400000000000000" pitchFamily="50" charset="-128"/>
              </a:rPr>
              <a:t>　計画の趣旨</a:t>
            </a:r>
            <a:endParaRPr lang="en-US" altLang="ja-JP" sz="1601" b="1" dirty="0">
              <a:latin typeface="BIZ UDPゴシック" panose="020B0400000000000000" pitchFamily="50" charset="-128"/>
              <a:ea typeface="BIZ UDPゴシック" panose="020B0400000000000000" pitchFamily="50" charset="-128"/>
            </a:endParaRPr>
          </a:p>
          <a:p>
            <a:pPr marL="93662" indent="0">
              <a:lnSpc>
                <a:spcPct val="100000"/>
              </a:lnSpc>
              <a:spcBef>
                <a:spcPts val="0"/>
              </a:spcBef>
              <a:buNone/>
            </a:pPr>
            <a:r>
              <a:rPr lang="ja-JP" altLang="en-US" sz="160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「日本一安全で安心して暮らせる奈良の実現」に向け、</a:t>
            </a:r>
            <a:r>
              <a:rPr lang="ja-JP" altLang="en-US" sz="1400" dirty="0">
                <a:solidFill>
                  <a:srgbClr val="FF0000"/>
                </a:solidFill>
                <a:latin typeface="BIZ UDPゴシック" panose="020B0400000000000000" pitchFamily="50" charset="-128"/>
                <a:ea typeface="BIZ UDPゴシック" panose="020B0400000000000000" pitchFamily="50" charset="-128"/>
              </a:rPr>
              <a:t>県と警察とが協働して策定した「犯罪抑止」と</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交通事故防止」の中長期的な大綱。</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pPr marL="93662" indent="0">
              <a:lnSpc>
                <a:spcPct val="100000"/>
              </a:lnSpc>
              <a:spcBef>
                <a:spcPts val="0"/>
              </a:spcBef>
              <a:buNone/>
            </a:pPr>
            <a:r>
              <a:rPr lang="ja-JP" altLang="en-US" sz="1400" dirty="0">
                <a:latin typeface="BIZ UDPゴシック" panose="020B0400000000000000" pitchFamily="50" charset="-128"/>
                <a:ea typeface="BIZ UDPゴシック" panose="020B0400000000000000" pitchFamily="50" charset="-128"/>
              </a:rPr>
              <a:t>  　　 ・  安全・安心の対策全般を捉え、基本理念・方針を示し、各主体の役割や責任の範囲を明確化。計画に基づき持続的に安全・安心の施策を展開し、</a:t>
            </a: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体系的</a:t>
            </a:r>
            <a:endParaRPr lang="en-US" altLang="ja-JP" sz="1400" dirty="0">
              <a:latin typeface="BIZ UDPゴシック" panose="020B0400000000000000" pitchFamily="50" charset="-128"/>
              <a:ea typeface="BIZ UDPゴシック" panose="020B0400000000000000" pitchFamily="50" charset="-128"/>
            </a:endParaRPr>
          </a:p>
          <a:p>
            <a:pPr marL="93662" indent="0">
              <a:lnSpc>
                <a:spcPct val="100000"/>
              </a:lnSpc>
              <a:spcBef>
                <a:spcPts val="0"/>
              </a:spcBef>
              <a:buNone/>
            </a:pPr>
            <a:r>
              <a:rPr lang="ja-JP" altLang="en-US" sz="1400" dirty="0">
                <a:latin typeface="BIZ UDPゴシック" panose="020B0400000000000000" pitchFamily="50" charset="-128"/>
                <a:ea typeface="BIZ UDPゴシック" panose="020B0400000000000000" pitchFamily="50" charset="-128"/>
              </a:rPr>
              <a:t>        継続的に治安基盤を整備。</a:t>
            </a:r>
            <a:endParaRPr lang="en-US" altLang="ja-JP" sz="1400" dirty="0">
              <a:latin typeface="BIZ UDPゴシック" panose="020B0400000000000000" pitchFamily="50" charset="-128"/>
              <a:ea typeface="BIZ UDPゴシック" panose="020B0400000000000000" pitchFamily="50" charset="-128"/>
            </a:endParaRPr>
          </a:p>
          <a:p>
            <a:pPr marL="93662" indent="0">
              <a:lnSpc>
                <a:spcPct val="100000"/>
              </a:lnSpc>
              <a:spcBef>
                <a:spcPts val="0"/>
              </a:spcBef>
              <a:buNone/>
            </a:pPr>
            <a:r>
              <a:rPr lang="en-US" altLang="ja-JP" sz="1601" b="1" dirty="0">
                <a:latin typeface="BIZ UDPゴシック" panose="020B0400000000000000" pitchFamily="50" charset="-128"/>
                <a:ea typeface="BIZ UDPゴシック" panose="020B0400000000000000" pitchFamily="50" charset="-128"/>
              </a:rPr>
              <a:t>(2)  </a:t>
            </a:r>
            <a:r>
              <a:rPr lang="ja-JP" altLang="en-US" sz="1601" b="1" dirty="0">
                <a:latin typeface="BIZ UDPゴシック" panose="020B0400000000000000" pitchFamily="50" charset="-128"/>
                <a:ea typeface="BIZ UDPゴシック" panose="020B0400000000000000" pitchFamily="50" charset="-128"/>
              </a:rPr>
              <a:t>計画期間</a:t>
            </a:r>
            <a:endParaRPr lang="en-US" altLang="ja-JP" sz="1601" b="1" dirty="0">
              <a:latin typeface="BIZ UDPゴシック" panose="020B0400000000000000" pitchFamily="50" charset="-128"/>
              <a:ea typeface="BIZ UDPゴシック" panose="020B0400000000000000" pitchFamily="50" charset="-128"/>
            </a:endParaRPr>
          </a:p>
          <a:p>
            <a:pPr marL="93662" indent="0">
              <a:lnSpc>
                <a:spcPct val="100000"/>
              </a:lnSpc>
              <a:spcBef>
                <a:spcPts val="0"/>
              </a:spcBef>
              <a:buNone/>
            </a:pPr>
            <a:r>
              <a:rPr lang="ja-JP" altLang="en-US" sz="1601" b="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令和４年度から令和８年度までの５年間</a:t>
            </a:r>
            <a:endParaRPr lang="en-US" altLang="ja-JP" sz="1400" dirty="0">
              <a:latin typeface="BIZ UDPゴシック" panose="020B0400000000000000" pitchFamily="50" charset="-128"/>
              <a:ea typeface="BIZ UDPゴシック" panose="020B0400000000000000" pitchFamily="50" charset="-128"/>
            </a:endParaRPr>
          </a:p>
        </p:txBody>
      </p:sp>
      <p:sp>
        <p:nvSpPr>
          <p:cNvPr id="31" name="テキスト ボックス 30">
            <a:extLst>
              <a:ext uri="{FF2B5EF4-FFF2-40B4-BE49-F238E27FC236}">
                <a16:creationId xmlns:a16="http://schemas.microsoft.com/office/drawing/2014/main" id="{6370B959-3BF6-4136-A6C6-7EC4A05E77FD}"/>
              </a:ext>
            </a:extLst>
          </p:cNvPr>
          <p:cNvSpPr txBox="1"/>
          <p:nvPr/>
        </p:nvSpPr>
        <p:spPr>
          <a:xfrm>
            <a:off x="68792" y="450768"/>
            <a:ext cx="2677459" cy="319053"/>
          </a:xfrm>
          <a:prstGeom prst="rect">
            <a:avLst/>
          </a:prstGeom>
          <a:solidFill>
            <a:schemeClr val="accent5">
              <a:lumMod val="20000"/>
              <a:lumOff val="80000"/>
            </a:schemeClr>
          </a:solidFill>
          <a:ln>
            <a:solidFill>
              <a:schemeClr val="tx1"/>
            </a:solidFill>
          </a:ln>
        </p:spPr>
        <p:txBody>
          <a:bodyPr wrap="square" lIns="90000" tIns="36000" bIns="36000" rtlCol="0" anchor="ctr" anchorCtr="0">
            <a:spAutoFit/>
          </a:bodyPr>
          <a:lstStyle/>
          <a:p>
            <a:r>
              <a:rPr lang="ja-JP" altLang="en-US" sz="1601" dirty="0">
                <a:latin typeface="BIZ UDPゴシック" panose="020B0400000000000000" pitchFamily="50" charset="-128"/>
                <a:ea typeface="BIZ UDPゴシック" panose="020B0400000000000000" pitchFamily="50" charset="-128"/>
              </a:rPr>
              <a:t>１　 計画の趣旨と期間</a:t>
            </a:r>
          </a:p>
        </p:txBody>
      </p:sp>
      <p:sp>
        <p:nvSpPr>
          <p:cNvPr id="26" name="正方形/長方形 25">
            <a:extLst>
              <a:ext uri="{FF2B5EF4-FFF2-40B4-BE49-F238E27FC236}">
                <a16:creationId xmlns:a16="http://schemas.microsoft.com/office/drawing/2014/main" id="{28BC396E-074E-49C9-B128-2A03DE0A0F59}"/>
              </a:ext>
            </a:extLst>
          </p:cNvPr>
          <p:cNvSpPr/>
          <p:nvPr/>
        </p:nvSpPr>
        <p:spPr>
          <a:xfrm>
            <a:off x="91647" y="2520000"/>
            <a:ext cx="12672000" cy="3564000"/>
          </a:xfrm>
          <a:prstGeom prst="rect">
            <a:avLst/>
          </a:prstGeom>
          <a:noFill/>
          <a:ln w="19050">
            <a:solidFill>
              <a:srgbClr val="0070C0"/>
            </a:solidFill>
          </a:ln>
        </p:spPr>
        <p:txBody>
          <a:bodyPr wrap="square" tIns="108000" anchor="ctr" anchorCtr="0">
            <a:spAutoFit/>
          </a:bodyPr>
          <a:lstStyle/>
          <a:p>
            <a:endParaRPr lang="en-US" altLang="ja-JP" sz="1601" b="1" dirty="0">
              <a:solidFill>
                <a:srgbClr val="000000"/>
              </a:solidFill>
              <a:latin typeface="BIZ UDPゴシック" panose="020B0400000000000000" pitchFamily="50" charset="-128"/>
              <a:ea typeface="BIZ UDPゴシック" panose="020B0400000000000000" pitchFamily="50" charset="-128"/>
            </a:endParaRPr>
          </a:p>
          <a:p>
            <a:endParaRPr lang="en-US" altLang="ja-JP" sz="1601" dirty="0">
              <a:solidFill>
                <a:srgbClr val="000000"/>
              </a:solidFill>
              <a:latin typeface="BIZ UDPゴシック" panose="020B0400000000000000" pitchFamily="50" charset="-128"/>
              <a:ea typeface="BIZ UDPゴシック" panose="020B0400000000000000" pitchFamily="50" charset="-128"/>
            </a:endParaRPr>
          </a:p>
          <a:p>
            <a:endParaRPr lang="en-US" altLang="ja-JP" sz="1400" dirty="0">
              <a:solidFill>
                <a:srgbClr val="00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pic>
        <p:nvPicPr>
          <p:cNvPr id="25" name="図 24">
            <a:extLst>
              <a:ext uri="{FF2B5EF4-FFF2-40B4-BE49-F238E27FC236}">
                <a16:creationId xmlns:a16="http://schemas.microsoft.com/office/drawing/2014/main" id="{6AAEDA70-CBB7-445B-8AA9-C99C44A01BD3}"/>
              </a:ext>
            </a:extLst>
          </p:cNvPr>
          <p:cNvPicPr>
            <a:picLocks noChangeAspect="1"/>
          </p:cNvPicPr>
          <p:nvPr/>
        </p:nvPicPr>
        <p:blipFill>
          <a:blip r:embed="rId3"/>
          <a:stretch>
            <a:fillRect/>
          </a:stretch>
        </p:blipFill>
        <p:spPr>
          <a:xfrm>
            <a:off x="6366111" y="3391124"/>
            <a:ext cx="6566450" cy="2817242"/>
          </a:xfrm>
          <a:prstGeom prst="rect">
            <a:avLst/>
          </a:prstGeom>
        </p:spPr>
      </p:pic>
      <p:grpSp>
        <p:nvGrpSpPr>
          <p:cNvPr id="5" name="グループ化 4">
            <a:extLst>
              <a:ext uri="{FF2B5EF4-FFF2-40B4-BE49-F238E27FC236}">
                <a16:creationId xmlns:a16="http://schemas.microsoft.com/office/drawing/2014/main" id="{6615A6A3-1970-4884-9939-A8F25B9D3617}"/>
              </a:ext>
            </a:extLst>
          </p:cNvPr>
          <p:cNvGrpSpPr/>
          <p:nvPr/>
        </p:nvGrpSpPr>
        <p:grpSpPr>
          <a:xfrm>
            <a:off x="208112" y="3372579"/>
            <a:ext cx="6773829" cy="2835787"/>
            <a:chOff x="-133558" y="3169080"/>
            <a:chExt cx="6071903" cy="2829684"/>
          </a:xfrm>
        </p:grpSpPr>
        <p:pic>
          <p:nvPicPr>
            <p:cNvPr id="24" name="図 23">
              <a:extLst>
                <a:ext uri="{FF2B5EF4-FFF2-40B4-BE49-F238E27FC236}">
                  <a16:creationId xmlns:a16="http://schemas.microsoft.com/office/drawing/2014/main" id="{7C592831-BC85-4FE5-936E-F013017F6E65}"/>
                </a:ext>
              </a:extLst>
            </p:cNvPr>
            <p:cNvPicPr>
              <a:picLocks noChangeAspect="1"/>
            </p:cNvPicPr>
            <p:nvPr/>
          </p:nvPicPr>
          <p:blipFill>
            <a:blip r:embed="rId4"/>
            <a:stretch>
              <a:fillRect/>
            </a:stretch>
          </p:blipFill>
          <p:spPr>
            <a:xfrm>
              <a:off x="-133558" y="3169080"/>
              <a:ext cx="6071903" cy="2829684"/>
            </a:xfrm>
            <a:prstGeom prst="rect">
              <a:avLst/>
            </a:prstGeom>
          </p:spPr>
        </p:pic>
        <p:sp>
          <p:nvSpPr>
            <p:cNvPr id="6" name="右矢印 5"/>
            <p:cNvSpPr/>
            <p:nvPr/>
          </p:nvSpPr>
          <p:spPr>
            <a:xfrm rot="797312">
              <a:off x="3106173" y="4136345"/>
              <a:ext cx="1857939" cy="21737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4" name="楕円 3"/>
            <p:cNvSpPr/>
            <p:nvPr/>
          </p:nvSpPr>
          <p:spPr>
            <a:xfrm>
              <a:off x="2975809" y="4014164"/>
              <a:ext cx="488109" cy="142009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17" name="楕円 16"/>
            <p:cNvSpPr/>
            <p:nvPr/>
          </p:nvSpPr>
          <p:spPr>
            <a:xfrm>
              <a:off x="4572719" y="4446307"/>
              <a:ext cx="488109" cy="98795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grpSp>
      <p:sp>
        <p:nvSpPr>
          <p:cNvPr id="19" name="テキスト ボックス 18">
            <a:extLst>
              <a:ext uri="{FF2B5EF4-FFF2-40B4-BE49-F238E27FC236}">
                <a16:creationId xmlns:a16="http://schemas.microsoft.com/office/drawing/2014/main" id="{AFD12B1C-AF91-403E-9DD3-D025A355F7C8}"/>
              </a:ext>
            </a:extLst>
          </p:cNvPr>
          <p:cNvSpPr txBox="1"/>
          <p:nvPr/>
        </p:nvSpPr>
        <p:spPr>
          <a:xfrm>
            <a:off x="6427647" y="2733628"/>
            <a:ext cx="6008983" cy="886921"/>
          </a:xfrm>
          <a:prstGeom prst="rect">
            <a:avLst/>
          </a:prstGeom>
          <a:noFill/>
        </p:spPr>
        <p:txBody>
          <a:bodyPr wrap="square">
            <a:spAutoFit/>
          </a:bodyPr>
          <a:lstStyle/>
          <a:p>
            <a:r>
              <a:rPr lang="ja-JP" altLang="en-US" sz="1601" b="1" dirty="0">
                <a:latin typeface="BIZ UDPゴシック" panose="020B0400000000000000" pitchFamily="50" charset="-128"/>
                <a:ea typeface="BIZ UDPゴシック" panose="020B0400000000000000" pitchFamily="50" charset="-128"/>
              </a:rPr>
              <a:t>（２）  犯罪率（人口１０万人あたりの刑法犯認知件数）</a:t>
            </a:r>
            <a:endParaRPr lang="en-US" altLang="ja-JP" sz="1601" b="1" dirty="0">
              <a:latin typeface="BIZ UDPゴシック" panose="020B0400000000000000" pitchFamily="50" charset="-128"/>
              <a:ea typeface="BIZ UDPゴシック" panose="020B0400000000000000" pitchFamily="50" charset="-128"/>
            </a:endParaRPr>
          </a:p>
          <a:p>
            <a:r>
              <a:rPr lang="ja-JP" altLang="en-US" sz="160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平成２８年から全国平均を下回る犯罪率で推移。</a:t>
            </a:r>
            <a:endParaRPr lang="en-US" altLang="ja-JP" sz="1400" dirty="0">
              <a:latin typeface="BIZ UDPゴシック" panose="020B0400000000000000" pitchFamily="50" charset="-128"/>
              <a:ea typeface="BIZ UDPゴシック" panose="020B0400000000000000" pitchFamily="50" charset="-128"/>
            </a:endParaRPr>
          </a:p>
          <a:p>
            <a:endParaRPr lang="en-US" altLang="ja-JP" sz="2799" dirty="0">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28611B2E-5ADC-4803-B665-B71BD98C8B98}"/>
              </a:ext>
            </a:extLst>
          </p:cNvPr>
          <p:cNvSpPr txBox="1"/>
          <p:nvPr/>
        </p:nvSpPr>
        <p:spPr>
          <a:xfrm>
            <a:off x="76812" y="2286237"/>
            <a:ext cx="2669439" cy="319053"/>
          </a:xfrm>
          <a:prstGeom prst="rect">
            <a:avLst/>
          </a:prstGeom>
          <a:solidFill>
            <a:schemeClr val="accent5">
              <a:lumMod val="20000"/>
              <a:lumOff val="80000"/>
            </a:schemeClr>
          </a:solidFill>
          <a:ln>
            <a:solidFill>
              <a:schemeClr val="tx1"/>
            </a:solidFill>
          </a:ln>
        </p:spPr>
        <p:txBody>
          <a:bodyPr wrap="square" lIns="90000" tIns="36000" bIns="36000" rtlCol="0" anchor="ctr" anchorCtr="0">
            <a:spAutoFit/>
          </a:bodyPr>
          <a:lstStyle/>
          <a:p>
            <a:r>
              <a:rPr lang="ja-JP" altLang="en-US" sz="1601" dirty="0">
                <a:latin typeface="BIZ UDPゴシック" panose="020B0400000000000000" pitchFamily="50" charset="-128"/>
                <a:ea typeface="BIZ UDPゴシック" panose="020B0400000000000000" pitchFamily="50" charset="-128"/>
              </a:rPr>
              <a:t>２　　奈良県の犯罪の現状</a:t>
            </a:r>
          </a:p>
        </p:txBody>
      </p:sp>
      <p:sp>
        <p:nvSpPr>
          <p:cNvPr id="20" name="コンテンツ プレースホルダー 2">
            <a:extLst>
              <a:ext uri="{FF2B5EF4-FFF2-40B4-BE49-F238E27FC236}">
                <a16:creationId xmlns:a16="http://schemas.microsoft.com/office/drawing/2014/main" id="{179CFC2F-05CD-4897-9DB0-6C37594AE48B}"/>
              </a:ext>
            </a:extLst>
          </p:cNvPr>
          <p:cNvSpPr txBox="1">
            <a:spLocks/>
          </p:cNvSpPr>
          <p:nvPr/>
        </p:nvSpPr>
        <p:spPr>
          <a:xfrm>
            <a:off x="65912" y="6403856"/>
            <a:ext cx="12678538" cy="3077264"/>
          </a:xfrm>
          <a:prstGeom prst="roundRect">
            <a:avLst>
              <a:gd name="adj" fmla="val 0"/>
            </a:avLst>
          </a:prstGeom>
          <a:noFill/>
          <a:ln w="19050">
            <a:solidFill>
              <a:srgbClr val="0070C0"/>
            </a:solidFill>
          </a:ln>
        </p:spPr>
        <p:txBody>
          <a:bodyPr vert="horz" lIns="33230" tIns="180000" rIns="108000" bIns="180000" numCol="1" rtlCol="0" anchor="ctr" anchorCtr="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350837">
              <a:lnSpc>
                <a:spcPct val="150000"/>
              </a:lnSpc>
              <a:spcBef>
                <a:spcPts val="0"/>
              </a:spcBef>
              <a:buNone/>
            </a:pPr>
            <a:r>
              <a:rPr lang="ja-JP" altLang="en-US" sz="1601" b="1" dirty="0">
                <a:solidFill>
                  <a:srgbClr val="0070C0"/>
                </a:solidFill>
                <a:latin typeface="BIZ UDPゴシック" panose="020B0400000000000000" pitchFamily="50" charset="-128"/>
                <a:ea typeface="BIZ UDPゴシック" panose="020B0400000000000000" pitchFamily="50" charset="-128"/>
              </a:rPr>
              <a:t>　　○　取り組みの方向性・推進項目等　</a:t>
            </a:r>
            <a:endParaRPr lang="en-US" altLang="ja-JP" sz="1601" b="1" dirty="0">
              <a:solidFill>
                <a:srgbClr val="0070C0"/>
              </a:solidFill>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60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現行計画の施策取組状況等を踏まえ、　改めて「社会的弱者を守るアプローチ」と「安全・安心を脅かす事象を引き起こす行為者、こうした事象が起こりや　　</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400" dirty="0">
                <a:latin typeface="BIZ UDPゴシック" panose="020B0400000000000000" pitchFamily="50" charset="-128"/>
                <a:ea typeface="BIZ UDPゴシック" panose="020B0400000000000000" pitchFamily="50" charset="-128"/>
              </a:rPr>
              <a:t>　　　 　　すい場に着目したアプローチ」の観点から検討して、方向性、推進項目を設定しました。</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50000"/>
              </a:lnSpc>
              <a:spcBef>
                <a:spcPts val="0"/>
              </a:spcBef>
              <a:buNone/>
            </a:pPr>
            <a:r>
              <a:rPr lang="en-US" altLang="ja-JP" sz="1400" dirty="0">
                <a:solidFill>
                  <a:srgbClr val="0070C0"/>
                </a:solidFill>
                <a:latin typeface="BIZ UDPゴシック" panose="020B0400000000000000" pitchFamily="50" charset="-128"/>
                <a:ea typeface="BIZ UDPゴシック" panose="020B0400000000000000" pitchFamily="50" charset="-128"/>
              </a:rPr>
              <a:t>     </a:t>
            </a:r>
            <a:r>
              <a:rPr lang="ja-JP" altLang="en-US" sz="1601" b="1" dirty="0">
                <a:solidFill>
                  <a:srgbClr val="0070C0"/>
                </a:solidFill>
                <a:latin typeface="BIZ UDPゴシック" panose="020B0400000000000000" pitchFamily="50" charset="-128"/>
                <a:ea typeface="BIZ UDPゴシック" panose="020B0400000000000000" pitchFamily="50" charset="-128"/>
              </a:rPr>
              <a:t>○　通学通園路等対策を強化</a:t>
            </a:r>
            <a:endParaRPr lang="en-US" altLang="ja-JP" sz="1601" b="1" dirty="0">
              <a:solidFill>
                <a:srgbClr val="0070C0"/>
              </a:solidFill>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60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通学路・通園路等登下校時の子供を守るため、推進項目１を</a:t>
            </a:r>
            <a:r>
              <a:rPr lang="ja-JP" altLang="en-US" sz="1400" dirty="0">
                <a:solidFill>
                  <a:srgbClr val="FF0000"/>
                </a:solidFill>
                <a:latin typeface="BIZ UDPゴシック" panose="020B0400000000000000" pitchFamily="50" charset="-128"/>
                <a:ea typeface="BIZ UDPゴシック" panose="020B0400000000000000" pitchFamily="50" charset="-128"/>
              </a:rPr>
              <a:t>「学校及び通学通園路等の安全確保」</a:t>
            </a:r>
            <a:r>
              <a:rPr lang="ja-JP" altLang="en-US" sz="1400" dirty="0">
                <a:latin typeface="BIZ UDPゴシック" panose="020B0400000000000000" pitchFamily="50" charset="-128"/>
                <a:ea typeface="BIZ UDPゴシック" panose="020B0400000000000000" pitchFamily="50" charset="-128"/>
              </a:rPr>
              <a:t>とし、県・県教育委員会・警察本部等による「奈良県通学　　</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400" dirty="0">
                <a:latin typeface="BIZ UDPゴシック" panose="020B0400000000000000" pitchFamily="50" charset="-128"/>
                <a:ea typeface="BIZ UDPゴシック" panose="020B0400000000000000" pitchFamily="50" charset="-128"/>
              </a:rPr>
              <a:t>　　　　　 路等安全対策推進会議」において、通学通園路の安全総点検及び改善策の検討等を行うほか、通学通園路等のデジタルマップに危険箇所等を示した「見え  </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る化資料」を活用して安全対策を推進するなど、通学通園路等における子供の被害ゼロに向けた交通事故防止と犯罪被害防止を図ります。</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50000"/>
              </a:lnSpc>
              <a:spcBef>
                <a:spcPts val="0"/>
              </a:spcBef>
              <a:buNone/>
            </a:pPr>
            <a:r>
              <a:rPr lang="ja-JP" altLang="en-US" sz="1601" b="1" dirty="0">
                <a:solidFill>
                  <a:srgbClr val="0070C0"/>
                </a:solidFill>
                <a:latin typeface="BIZ UDPゴシック" panose="020B0400000000000000" pitchFamily="50" charset="-128"/>
                <a:ea typeface="BIZ UDPゴシック" panose="020B0400000000000000" pitchFamily="50" charset="-128"/>
              </a:rPr>
              <a:t>    ○　特殊詐欺対策を強化</a:t>
            </a:r>
            <a:endParaRPr lang="en-US" altLang="ja-JP" sz="1601" b="1" dirty="0">
              <a:solidFill>
                <a:srgbClr val="0070C0"/>
              </a:solidFill>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601"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　  重要犯罪のうち新たな手口等により高齢者が被害者となる特殊詐欺被害防止が喫緊の課題であることから、推進項目</a:t>
            </a:r>
            <a:r>
              <a:rPr lang="en-US" altLang="ja-JP" sz="1400" dirty="0">
                <a:latin typeface="BIZ UDPゴシック" panose="020B0400000000000000" pitchFamily="50" charset="-128"/>
                <a:ea typeface="BIZ UDPゴシック" panose="020B0400000000000000" pitchFamily="50" charset="-128"/>
              </a:rPr>
              <a:t>7</a:t>
            </a:r>
            <a:r>
              <a:rPr lang="ja-JP" altLang="en-US" sz="1400" dirty="0">
                <a:latin typeface="BIZ UDPゴシック" panose="020B0400000000000000" pitchFamily="50" charset="-128"/>
                <a:ea typeface="BIZ UDPゴシック" panose="020B0400000000000000" pitchFamily="50" charset="-128"/>
              </a:rPr>
              <a:t>、同１１の</a:t>
            </a:r>
            <a:r>
              <a:rPr lang="ja-JP" altLang="en-US" sz="1400" dirty="0">
                <a:solidFill>
                  <a:srgbClr val="FF0000"/>
                </a:solidFill>
                <a:latin typeface="BIZ UDPゴシック" panose="020B0400000000000000" pitchFamily="50" charset="-128"/>
                <a:ea typeface="BIZ UDPゴシック" panose="020B0400000000000000" pitchFamily="50" charset="-128"/>
              </a:rPr>
              <a:t>「高齢者等を見守る地</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ja-JP" altLang="en-US" sz="1400" dirty="0">
                <a:solidFill>
                  <a:srgbClr val="FF0000"/>
                </a:solidFill>
                <a:latin typeface="BIZ UDPゴシック" panose="020B0400000000000000" pitchFamily="50" charset="-128"/>
                <a:ea typeface="BIZ UDPゴシック" panose="020B0400000000000000" pitchFamily="50" charset="-128"/>
              </a:rPr>
              <a:t>　　　　　域づくり」と「特殊詐欺対策」</a:t>
            </a:r>
            <a:r>
              <a:rPr lang="ja-JP" altLang="en-US" sz="1400" dirty="0">
                <a:latin typeface="BIZ UDPゴシック" panose="020B0400000000000000" pitchFamily="50" charset="-128"/>
                <a:ea typeface="BIZ UDPゴシック" panose="020B0400000000000000" pitchFamily="50" charset="-128"/>
              </a:rPr>
              <a:t>において、高齢者を含む幅広い世代に対してよりきめ細やかな働き掛け、及び犯人からのアプローチ手段を遮断する防犯機能</a:t>
            </a:r>
            <a:endParaRPr lang="en-US" altLang="ja-JP" sz="1400" dirty="0">
              <a:latin typeface="BIZ UDPゴシック" panose="020B0400000000000000" pitchFamily="50" charset="-128"/>
              <a:ea typeface="BIZ UDPゴシック" panose="020B0400000000000000" pitchFamily="50" charset="-128"/>
            </a:endParaRPr>
          </a:p>
          <a:p>
            <a:pPr marL="0" indent="-350837">
              <a:lnSpc>
                <a:spcPct val="100000"/>
              </a:lnSpc>
              <a:spcBef>
                <a:spcPts val="0"/>
              </a:spcBef>
              <a:buNone/>
            </a:pPr>
            <a:r>
              <a:rPr lang="en-US" altLang="ja-JP"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付き電話の普及促進等の施策を推進し、特殊詐欺被害防止対策を強化します。</a:t>
            </a:r>
            <a:endParaRPr lang="en-US" altLang="ja-JP" sz="1400"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75EBD760-6F1E-48B6-90BF-4107A95CB04B}"/>
              </a:ext>
            </a:extLst>
          </p:cNvPr>
          <p:cNvSpPr txBox="1"/>
          <p:nvPr/>
        </p:nvSpPr>
        <p:spPr>
          <a:xfrm>
            <a:off x="57150" y="6146585"/>
            <a:ext cx="2518464" cy="319053"/>
          </a:xfrm>
          <a:prstGeom prst="rect">
            <a:avLst/>
          </a:prstGeom>
          <a:solidFill>
            <a:schemeClr val="accent5">
              <a:lumMod val="20000"/>
              <a:lumOff val="80000"/>
            </a:schemeClr>
          </a:solidFill>
          <a:ln>
            <a:solidFill>
              <a:schemeClr val="tx1"/>
            </a:solidFill>
          </a:ln>
        </p:spPr>
        <p:txBody>
          <a:bodyPr wrap="square" lIns="90000" tIns="36000" bIns="36000" rtlCol="0" anchor="ctr" anchorCtr="0">
            <a:spAutoFit/>
          </a:bodyPr>
          <a:lstStyle/>
          <a:p>
            <a:r>
              <a:rPr lang="ja-JP" altLang="en-US" sz="1601" dirty="0">
                <a:latin typeface="BIZ UDPゴシック" panose="020B0400000000000000" pitchFamily="50" charset="-128"/>
                <a:ea typeface="BIZ UDPゴシック" panose="020B0400000000000000" pitchFamily="50" charset="-128"/>
              </a:rPr>
              <a:t>３　計画の主な改定点等</a:t>
            </a:r>
          </a:p>
        </p:txBody>
      </p:sp>
      <p:sp>
        <p:nvSpPr>
          <p:cNvPr id="34" name="テキスト ボックス 33">
            <a:extLst>
              <a:ext uri="{FF2B5EF4-FFF2-40B4-BE49-F238E27FC236}">
                <a16:creationId xmlns:a16="http://schemas.microsoft.com/office/drawing/2014/main" id="{36DBDBD5-4554-487B-86E3-B2EF25F38D41}"/>
              </a:ext>
            </a:extLst>
          </p:cNvPr>
          <p:cNvSpPr txBox="1"/>
          <p:nvPr/>
        </p:nvSpPr>
        <p:spPr>
          <a:xfrm>
            <a:off x="98189" y="2638249"/>
            <a:ext cx="6008983" cy="1446678"/>
          </a:xfrm>
          <a:prstGeom prst="rect">
            <a:avLst/>
          </a:prstGeom>
          <a:noFill/>
        </p:spPr>
        <p:txBody>
          <a:bodyPr wrap="square">
            <a:spAutoFit/>
          </a:bodyPr>
          <a:lstStyle/>
          <a:p>
            <a:r>
              <a:rPr lang="ja-JP" altLang="en-US" sz="1601" b="1" dirty="0">
                <a:solidFill>
                  <a:srgbClr val="000000"/>
                </a:solidFill>
                <a:latin typeface="BIZ UDPゴシック" panose="020B0400000000000000" pitchFamily="50" charset="-128"/>
                <a:ea typeface="BIZ UDPゴシック" panose="020B0400000000000000" pitchFamily="50" charset="-128"/>
              </a:rPr>
              <a:t>（１）　刑法犯認知件数　</a:t>
            </a:r>
            <a:endParaRPr lang="en-US" altLang="ja-JP" sz="1601" b="1" dirty="0">
              <a:solidFill>
                <a:srgbClr val="000000"/>
              </a:solidFill>
              <a:latin typeface="BIZ UDPゴシック" panose="020B0400000000000000" pitchFamily="50" charset="-128"/>
              <a:ea typeface="BIZ UDPゴシック" panose="020B0400000000000000" pitchFamily="50" charset="-128"/>
            </a:endParaRPr>
          </a:p>
          <a:p>
            <a:r>
              <a:rPr lang="ja-JP" altLang="en-US" sz="1601" dirty="0">
                <a:solidFill>
                  <a:srgbClr val="000000"/>
                </a:solidFill>
                <a:latin typeface="BIZ UDPゴシック" panose="020B0400000000000000" pitchFamily="50" charset="-128"/>
                <a:ea typeface="BIZ UDPゴシック" panose="020B0400000000000000" pitchFamily="50" charset="-128"/>
              </a:rPr>
              <a:t>　　   </a:t>
            </a:r>
            <a:r>
              <a:rPr lang="ja-JP" altLang="en-US" sz="1400" dirty="0">
                <a:solidFill>
                  <a:srgbClr val="000000"/>
                </a:solidFill>
                <a:latin typeface="BIZ UDPゴシック" panose="020B0400000000000000" pitchFamily="50" charset="-128"/>
                <a:ea typeface="BIZ UDPゴシック" panose="020B0400000000000000" pitchFamily="50" charset="-128"/>
              </a:rPr>
              <a:t>・　平成</a:t>
            </a:r>
            <a:r>
              <a:rPr lang="en-US" altLang="ja-JP" sz="1400" dirty="0">
                <a:solidFill>
                  <a:srgbClr val="000000"/>
                </a:solidFill>
                <a:latin typeface="BIZ UDPゴシック" panose="020B0400000000000000" pitchFamily="50" charset="-128"/>
                <a:ea typeface="BIZ UDPゴシック" panose="020B0400000000000000" pitchFamily="50" charset="-128"/>
              </a:rPr>
              <a:t>28</a:t>
            </a:r>
            <a:r>
              <a:rPr lang="ja-JP" altLang="en-US" sz="1400" dirty="0">
                <a:solidFill>
                  <a:srgbClr val="000000"/>
                </a:solidFill>
                <a:latin typeface="BIZ UDPゴシック" panose="020B0400000000000000" pitchFamily="50" charset="-128"/>
                <a:ea typeface="BIZ UDPゴシック" panose="020B0400000000000000" pitchFamily="50" charset="-128"/>
              </a:rPr>
              <a:t>年の刑法犯全体の認知件数は９</a:t>
            </a:r>
            <a:r>
              <a:rPr lang="en-US" altLang="ja-JP" sz="1400" dirty="0">
                <a:solidFill>
                  <a:srgbClr val="000000"/>
                </a:solidFill>
                <a:latin typeface="BIZ UDPゴシック" panose="020B0400000000000000" pitchFamily="50" charset="-128"/>
                <a:ea typeface="BIZ UDPゴシック" panose="020B0400000000000000"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rPr>
              <a:t>３０７件。</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a:p>
            <a:r>
              <a:rPr lang="ja-JP" altLang="en-US" sz="1400" dirty="0">
                <a:solidFill>
                  <a:srgbClr val="000000"/>
                </a:solidFill>
                <a:latin typeface="BIZ UDPゴシック" panose="020B0400000000000000" pitchFamily="50" charset="-128"/>
                <a:ea typeface="BIZ UDPゴシック" panose="020B0400000000000000" pitchFamily="50" charset="-128"/>
              </a:rPr>
              <a:t>　　       令和２年には５</a:t>
            </a:r>
            <a:r>
              <a:rPr lang="en-US" altLang="ja-JP" sz="1400" dirty="0">
                <a:solidFill>
                  <a:srgbClr val="000000"/>
                </a:solidFill>
                <a:latin typeface="BIZ UDPゴシック" panose="020B0400000000000000" pitchFamily="50" charset="-128"/>
                <a:ea typeface="BIZ UDPゴシック" panose="020B0400000000000000"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rPr>
              <a:t>７７４件と約４割減少。</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2799"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515D47AD-6075-4CF8-A357-FE104859E097}"/>
              </a:ext>
            </a:extLst>
          </p:cNvPr>
          <p:cNvSpPr txBox="1"/>
          <p:nvPr/>
        </p:nvSpPr>
        <p:spPr>
          <a:xfrm>
            <a:off x="0" y="4689"/>
            <a:ext cx="12017424" cy="383494"/>
          </a:xfrm>
          <a:prstGeom prst="rect">
            <a:avLst/>
          </a:prstGeom>
          <a:solidFill>
            <a:srgbClr val="002060"/>
          </a:solidFill>
          <a:ln>
            <a:solidFill>
              <a:schemeClr val="tx1"/>
            </a:solidFill>
          </a:ln>
        </p:spPr>
        <p:txBody>
          <a:bodyPr wrap="square" lIns="90000" tIns="36000" bIns="36000" rtlCol="0" anchor="ctr" anchorCtr="0">
            <a:spAutoFit/>
          </a:bodyPr>
          <a:lstStyle/>
          <a:p>
            <a:pPr algn="ctr"/>
            <a:r>
              <a:rPr lang="ja-JP" altLang="en-US" sz="2000" dirty="0">
                <a:solidFill>
                  <a:schemeClr val="bg1"/>
                </a:solidFill>
                <a:latin typeface="BIZ UDPゴシック" panose="020B0400000000000000" pitchFamily="50" charset="-128"/>
                <a:ea typeface="BIZ UDPゴシック" panose="020B0400000000000000" pitchFamily="50" charset="-128"/>
              </a:rPr>
              <a:t>安全・安心の確保のための奈良県基本計画</a:t>
            </a:r>
          </a:p>
        </p:txBody>
      </p:sp>
      <p:sp>
        <p:nvSpPr>
          <p:cNvPr id="23" name="テキスト ボックス 22">
            <a:extLst>
              <a:ext uri="{FF2B5EF4-FFF2-40B4-BE49-F238E27FC236}">
                <a16:creationId xmlns:a16="http://schemas.microsoft.com/office/drawing/2014/main" id="{7EBD4B0A-B568-4596-94DC-E307F7B659DB}"/>
              </a:ext>
            </a:extLst>
          </p:cNvPr>
          <p:cNvSpPr txBox="1"/>
          <p:nvPr/>
        </p:nvSpPr>
        <p:spPr>
          <a:xfrm>
            <a:off x="12091507" y="49629"/>
            <a:ext cx="643376" cy="338554"/>
          </a:xfrm>
          <a:prstGeom prst="rect">
            <a:avLst/>
          </a:prstGeom>
          <a:solidFill>
            <a:schemeClr val="bg1"/>
          </a:solidFill>
          <a:ln w="9525">
            <a:solidFill>
              <a:schemeClr val="tx1"/>
            </a:solidFill>
          </a:ln>
        </p:spPr>
        <p:txBody>
          <a:bodyPr wrap="square" rtlCol="0">
            <a:spAutoFit/>
          </a:bodyPr>
          <a:lstStyle/>
          <a:p>
            <a:pPr algn="ctr"/>
            <a:r>
              <a:rPr lang="ja-JP" altLang="en-US" sz="1600" b="1" dirty="0"/>
              <a:t>概要</a:t>
            </a:r>
          </a:p>
        </p:txBody>
      </p:sp>
      <p:sp>
        <p:nvSpPr>
          <p:cNvPr id="27" name="テキスト ボックス 26">
            <a:extLst>
              <a:ext uri="{FF2B5EF4-FFF2-40B4-BE49-F238E27FC236}">
                <a16:creationId xmlns:a16="http://schemas.microsoft.com/office/drawing/2014/main" id="{100D4162-490B-4BC8-A521-2440650C85F8}"/>
              </a:ext>
            </a:extLst>
          </p:cNvPr>
          <p:cNvSpPr txBox="1"/>
          <p:nvPr/>
        </p:nvSpPr>
        <p:spPr>
          <a:xfrm>
            <a:off x="12436630" y="9142566"/>
            <a:ext cx="1008112" cy="338554"/>
          </a:xfrm>
          <a:prstGeom prst="rect">
            <a:avLst/>
          </a:prstGeom>
          <a:noFill/>
          <a:ln w="9525">
            <a:noFill/>
          </a:ln>
        </p:spPr>
        <p:txBody>
          <a:bodyPr wrap="square" rtlCol="0">
            <a:spAutoFit/>
          </a:bodyPr>
          <a:lstStyle/>
          <a:p>
            <a:r>
              <a:rPr lang="ja-JP" altLang="en-US" sz="1600" b="1" dirty="0"/>
              <a:t>１</a:t>
            </a:r>
          </a:p>
        </p:txBody>
      </p:sp>
    </p:spTree>
    <p:extLst>
      <p:ext uri="{BB962C8B-B14F-4D97-AF65-F5344CB8AC3E}">
        <p14:creationId xmlns:p14="http://schemas.microsoft.com/office/powerpoint/2010/main" val="187453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矢印: 上 41">
            <a:extLst>
              <a:ext uri="{FF2B5EF4-FFF2-40B4-BE49-F238E27FC236}">
                <a16:creationId xmlns:a16="http://schemas.microsoft.com/office/drawing/2014/main" id="{87831EBB-6A4A-4BF0-A7CE-D8C2E97A774A}"/>
              </a:ext>
            </a:extLst>
          </p:cNvPr>
          <p:cNvSpPr/>
          <p:nvPr/>
        </p:nvSpPr>
        <p:spPr>
          <a:xfrm>
            <a:off x="270093" y="1885351"/>
            <a:ext cx="12338891" cy="7197581"/>
          </a:xfrm>
          <a:prstGeom prst="upArrow">
            <a:avLst>
              <a:gd name="adj1" fmla="val 88916"/>
              <a:gd name="adj2" fmla="val 10324"/>
            </a:avLst>
          </a:prstGeom>
          <a:solidFill>
            <a:srgbClr val="4798C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18" name="正方形/長方形 17">
            <a:extLst>
              <a:ext uri="{FF2B5EF4-FFF2-40B4-BE49-F238E27FC236}">
                <a16:creationId xmlns:a16="http://schemas.microsoft.com/office/drawing/2014/main" id="{0078CA1F-9B11-4F77-986F-A66729F774B3}"/>
              </a:ext>
            </a:extLst>
          </p:cNvPr>
          <p:cNvSpPr/>
          <p:nvPr/>
        </p:nvSpPr>
        <p:spPr>
          <a:xfrm>
            <a:off x="329168" y="3813071"/>
            <a:ext cx="12202341" cy="4430141"/>
          </a:xfrm>
          <a:prstGeom prst="rect">
            <a:avLst/>
          </a:prstGeom>
          <a:solidFill>
            <a:schemeClr val="accent2">
              <a:lumMod val="20000"/>
              <a:lumOff val="80000"/>
              <a:alpha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6" name="テキスト ボックス 5">
            <a:extLst>
              <a:ext uri="{FF2B5EF4-FFF2-40B4-BE49-F238E27FC236}">
                <a16:creationId xmlns:a16="http://schemas.microsoft.com/office/drawing/2014/main" id="{F0398E2B-324D-4E3D-A45B-8BD75E7133EE}"/>
              </a:ext>
            </a:extLst>
          </p:cNvPr>
          <p:cNvSpPr txBox="1"/>
          <p:nvPr/>
        </p:nvSpPr>
        <p:spPr>
          <a:xfrm>
            <a:off x="482334" y="6443874"/>
            <a:ext cx="4140000" cy="1384995"/>
          </a:xfrm>
          <a:prstGeom prst="rect">
            <a:avLst/>
          </a:prstGeom>
          <a:solidFill>
            <a:schemeClr val="bg1"/>
          </a:solidFill>
          <a:ln>
            <a:solidFill>
              <a:schemeClr val="tx1"/>
            </a:solidFill>
          </a:ln>
        </p:spPr>
        <p:txBody>
          <a:bodyPr wrap="square" rtlCol="0">
            <a:spAutoFit/>
          </a:bodyPr>
          <a:lstStyle/>
          <a:p>
            <a:r>
              <a:rPr lang="ja-JP" altLang="en-US" sz="1400" b="1" dirty="0"/>
              <a:t>方向性５</a:t>
            </a:r>
            <a:endParaRPr lang="en-US" altLang="ja-JP" sz="1400" b="1" dirty="0"/>
          </a:p>
          <a:p>
            <a:r>
              <a:rPr lang="ja-JP" altLang="en-US" sz="1400" b="1" dirty="0"/>
              <a:t>　　　犯罪が発生しやすい「場」において県民を守る</a:t>
            </a:r>
            <a:endParaRPr lang="en-US" altLang="ja-JP" sz="1400" b="1" dirty="0"/>
          </a:p>
          <a:p>
            <a:r>
              <a:rPr lang="ja-JP" altLang="en-US" sz="1400" u="sng" dirty="0"/>
              <a:t>⑪特殊詐欺対策</a:t>
            </a:r>
            <a:endParaRPr lang="en-US" altLang="ja-JP" sz="1400" u="sng" dirty="0"/>
          </a:p>
          <a:p>
            <a:r>
              <a:rPr lang="ja-JP" altLang="en-US" sz="1400" dirty="0"/>
              <a:t>⑫暴力団対策</a:t>
            </a:r>
            <a:endParaRPr lang="en-US" altLang="ja-JP" sz="1400" dirty="0"/>
          </a:p>
          <a:p>
            <a:r>
              <a:rPr lang="ja-JP" altLang="en-US" sz="1400" dirty="0"/>
              <a:t>⑬薬物対策</a:t>
            </a:r>
            <a:endParaRPr lang="en-US" altLang="ja-JP" sz="1400" dirty="0"/>
          </a:p>
          <a:p>
            <a:r>
              <a:rPr lang="ja-JP" altLang="en-US" sz="1400" dirty="0"/>
              <a:t>⑭テロ、サイバー空間の脅威への対処</a:t>
            </a:r>
          </a:p>
        </p:txBody>
      </p:sp>
      <p:sp>
        <p:nvSpPr>
          <p:cNvPr id="7" name="テキスト ボックス 6">
            <a:extLst>
              <a:ext uri="{FF2B5EF4-FFF2-40B4-BE49-F238E27FC236}">
                <a16:creationId xmlns:a16="http://schemas.microsoft.com/office/drawing/2014/main" id="{5C065C38-DBF2-45BB-A0CA-D1C970DB57DB}"/>
              </a:ext>
            </a:extLst>
          </p:cNvPr>
          <p:cNvSpPr txBox="1"/>
          <p:nvPr/>
        </p:nvSpPr>
        <p:spPr>
          <a:xfrm>
            <a:off x="4869911" y="6443875"/>
            <a:ext cx="3420000" cy="1600438"/>
          </a:xfrm>
          <a:prstGeom prst="rect">
            <a:avLst/>
          </a:prstGeom>
          <a:solidFill>
            <a:schemeClr val="bg1"/>
          </a:solidFill>
          <a:ln>
            <a:solidFill>
              <a:schemeClr val="tx1"/>
            </a:solidFill>
          </a:ln>
        </p:spPr>
        <p:txBody>
          <a:bodyPr wrap="square" rtlCol="0">
            <a:spAutoFit/>
          </a:bodyPr>
          <a:lstStyle/>
          <a:p>
            <a:r>
              <a:rPr lang="ja-JP" altLang="en-US" sz="1400" b="1" dirty="0"/>
              <a:t>方向性６</a:t>
            </a:r>
            <a:endParaRPr lang="en-US" altLang="ja-JP" sz="1400" b="1" dirty="0"/>
          </a:p>
          <a:p>
            <a:r>
              <a:rPr lang="ja-JP" altLang="en-US" sz="1400" b="1" dirty="0"/>
              <a:t>　　　道路交通の「場」において県民を守る</a:t>
            </a:r>
            <a:endParaRPr lang="en-US" altLang="ja-JP" sz="1400" b="1" dirty="0"/>
          </a:p>
          <a:p>
            <a:r>
              <a:rPr lang="ja-JP" altLang="en-US" sz="1400" dirty="0"/>
              <a:t>⑮高齢者及び子供の安全確保</a:t>
            </a:r>
            <a:endParaRPr lang="en-US" altLang="ja-JP" sz="1400" dirty="0"/>
          </a:p>
          <a:p>
            <a:r>
              <a:rPr lang="ja-JP" altLang="en-US" sz="1400" dirty="0"/>
              <a:t>⑯歩行者、自転車対策及び</a:t>
            </a:r>
            <a:endParaRPr lang="en-US" altLang="ja-JP" sz="1400" dirty="0"/>
          </a:p>
          <a:p>
            <a:r>
              <a:rPr lang="ja-JP" altLang="en-US" sz="1400" dirty="0"/>
              <a:t>　　　　　　　　生活道路対策の推進</a:t>
            </a:r>
            <a:endParaRPr lang="en-US" altLang="ja-JP" sz="1400" dirty="0"/>
          </a:p>
          <a:p>
            <a:r>
              <a:rPr lang="ja-JP" altLang="en-US" sz="1400" dirty="0"/>
              <a:t>⑰交通実態等を踏まえた</a:t>
            </a:r>
            <a:endParaRPr lang="en-US" altLang="ja-JP" sz="1400" dirty="0"/>
          </a:p>
          <a:p>
            <a:r>
              <a:rPr lang="ja-JP" altLang="en-US" sz="1400" dirty="0"/>
              <a:t>　　　　　　　　きめ細かな対策の推進</a:t>
            </a:r>
          </a:p>
        </p:txBody>
      </p:sp>
      <p:sp>
        <p:nvSpPr>
          <p:cNvPr id="8" name="テキスト ボックス 7">
            <a:extLst>
              <a:ext uri="{FF2B5EF4-FFF2-40B4-BE49-F238E27FC236}">
                <a16:creationId xmlns:a16="http://schemas.microsoft.com/office/drawing/2014/main" id="{E49F7E0B-3DD0-4EDD-BEE2-14AB30F89DB7}"/>
              </a:ext>
            </a:extLst>
          </p:cNvPr>
          <p:cNvSpPr txBox="1"/>
          <p:nvPr/>
        </p:nvSpPr>
        <p:spPr>
          <a:xfrm>
            <a:off x="8578093" y="6443875"/>
            <a:ext cx="3780000" cy="1384995"/>
          </a:xfrm>
          <a:prstGeom prst="rect">
            <a:avLst/>
          </a:prstGeom>
          <a:solidFill>
            <a:schemeClr val="bg1"/>
          </a:solidFill>
          <a:ln>
            <a:solidFill>
              <a:schemeClr val="tx1"/>
            </a:solidFill>
          </a:ln>
        </p:spPr>
        <p:txBody>
          <a:bodyPr wrap="square" rtlCol="0">
            <a:spAutoFit/>
          </a:bodyPr>
          <a:lstStyle/>
          <a:p>
            <a:r>
              <a:rPr lang="ja-JP" altLang="en-US" sz="1400" b="1" dirty="0"/>
              <a:t>方向性７</a:t>
            </a:r>
            <a:endParaRPr lang="en-US" altLang="ja-JP" sz="1400" b="1" dirty="0"/>
          </a:p>
          <a:p>
            <a:r>
              <a:rPr lang="ja-JP" altLang="en-US" sz="1400" b="1" dirty="0"/>
              <a:t>　　県民を守るための安全・安心の基盤を強化</a:t>
            </a:r>
            <a:endParaRPr lang="en-US" altLang="ja-JP" sz="1400" b="1" dirty="0"/>
          </a:p>
          <a:p>
            <a:r>
              <a:rPr lang="ja-JP" altLang="en-US" sz="1400" dirty="0"/>
              <a:t>⑱地域住民の自主的な取組に対する支援</a:t>
            </a:r>
            <a:endParaRPr lang="en-US" altLang="ja-JP" sz="1400" dirty="0"/>
          </a:p>
          <a:p>
            <a:r>
              <a:rPr lang="ja-JP" altLang="en-US" sz="1400" dirty="0"/>
              <a:t>⑲県民等を守るための捜査力、</a:t>
            </a:r>
            <a:endParaRPr lang="en-US" altLang="ja-JP" sz="1400" dirty="0"/>
          </a:p>
          <a:p>
            <a:r>
              <a:rPr lang="ja-JP" altLang="en-US" sz="1400" dirty="0"/>
              <a:t>　　　　　　　　　　　　警察活動の強化</a:t>
            </a:r>
            <a:endParaRPr lang="en-US" altLang="ja-JP" sz="1400" dirty="0"/>
          </a:p>
          <a:p>
            <a:r>
              <a:rPr lang="ja-JP" altLang="en-US" sz="1400" dirty="0"/>
              <a:t>⑳犯罪被害者等に対する支援の促進</a:t>
            </a:r>
            <a:endParaRPr lang="en-US" altLang="ja-JP" sz="1400" dirty="0"/>
          </a:p>
        </p:txBody>
      </p:sp>
      <p:sp>
        <p:nvSpPr>
          <p:cNvPr id="9" name="テキスト ボックス 8">
            <a:extLst>
              <a:ext uri="{FF2B5EF4-FFF2-40B4-BE49-F238E27FC236}">
                <a16:creationId xmlns:a16="http://schemas.microsoft.com/office/drawing/2014/main" id="{ED411C70-5F2B-4C62-94EF-B1A19B856443}"/>
              </a:ext>
            </a:extLst>
          </p:cNvPr>
          <p:cNvSpPr txBox="1"/>
          <p:nvPr/>
        </p:nvSpPr>
        <p:spPr>
          <a:xfrm>
            <a:off x="2619911" y="4261501"/>
            <a:ext cx="3959999" cy="954107"/>
          </a:xfrm>
          <a:prstGeom prst="rect">
            <a:avLst/>
          </a:prstGeom>
          <a:solidFill>
            <a:schemeClr val="bg1"/>
          </a:solidFill>
          <a:ln>
            <a:solidFill>
              <a:schemeClr val="tx1"/>
            </a:solidFill>
          </a:ln>
        </p:spPr>
        <p:txBody>
          <a:bodyPr wrap="square" rtlCol="0">
            <a:spAutoFit/>
          </a:bodyPr>
          <a:lstStyle/>
          <a:p>
            <a:r>
              <a:rPr lang="ja-JP" altLang="en-US" sz="1400" b="1" dirty="0"/>
              <a:t>方向性１　子供を守る</a:t>
            </a:r>
            <a:endParaRPr lang="en-US" altLang="ja-JP" sz="1400" b="1" dirty="0"/>
          </a:p>
          <a:p>
            <a:r>
              <a:rPr lang="ja-JP" altLang="en-US" sz="1400" dirty="0"/>
              <a:t>①</a:t>
            </a:r>
            <a:r>
              <a:rPr lang="ja-JP" altLang="en-US" sz="1400" u="sng" dirty="0"/>
              <a:t>学校及び通学通園路等の安全の確保</a:t>
            </a:r>
            <a:endParaRPr lang="en-US" altLang="ja-JP" sz="1400" u="sng" dirty="0"/>
          </a:p>
          <a:p>
            <a:r>
              <a:rPr lang="ja-JP" altLang="en-US" sz="1400" dirty="0"/>
              <a:t>②少年の非行・被害防止</a:t>
            </a:r>
            <a:endParaRPr lang="en-US" altLang="ja-JP" sz="1400" dirty="0"/>
          </a:p>
          <a:p>
            <a:r>
              <a:rPr lang="ja-JP" altLang="en-US" sz="1400" dirty="0"/>
              <a:t>③児童虐待に対する適切な対応</a:t>
            </a:r>
          </a:p>
        </p:txBody>
      </p:sp>
      <p:sp>
        <p:nvSpPr>
          <p:cNvPr id="10" name="テキスト ボックス 9">
            <a:extLst>
              <a:ext uri="{FF2B5EF4-FFF2-40B4-BE49-F238E27FC236}">
                <a16:creationId xmlns:a16="http://schemas.microsoft.com/office/drawing/2014/main" id="{40DE1DE2-5088-420C-9F84-E65D109F7221}"/>
              </a:ext>
            </a:extLst>
          </p:cNvPr>
          <p:cNvSpPr txBox="1"/>
          <p:nvPr/>
        </p:nvSpPr>
        <p:spPr>
          <a:xfrm>
            <a:off x="6979587" y="4261500"/>
            <a:ext cx="3959999" cy="954107"/>
          </a:xfrm>
          <a:prstGeom prst="rect">
            <a:avLst/>
          </a:prstGeom>
          <a:solidFill>
            <a:schemeClr val="bg1"/>
          </a:solidFill>
          <a:ln>
            <a:solidFill>
              <a:schemeClr val="tx1"/>
            </a:solidFill>
          </a:ln>
        </p:spPr>
        <p:txBody>
          <a:bodyPr wrap="square" rtlCol="0">
            <a:spAutoFit/>
          </a:bodyPr>
          <a:lstStyle/>
          <a:p>
            <a:r>
              <a:rPr lang="ja-JP" altLang="en-US" sz="1400" b="1" dirty="0"/>
              <a:t>方向性２　女性を守る</a:t>
            </a:r>
            <a:endParaRPr lang="en-US" altLang="ja-JP" sz="1400" b="1" dirty="0"/>
          </a:p>
          <a:p>
            <a:r>
              <a:rPr lang="ja-JP" altLang="en-US" sz="1400" dirty="0"/>
              <a:t>④配偶者等からの暴力事案への対策の推進</a:t>
            </a:r>
            <a:endParaRPr lang="en-US" altLang="ja-JP" sz="1400" dirty="0"/>
          </a:p>
          <a:p>
            <a:r>
              <a:rPr lang="ja-JP" altLang="en-US" sz="1400" dirty="0"/>
              <a:t>⑤ストーカー事案への対策の推進</a:t>
            </a:r>
            <a:endParaRPr lang="en-US" altLang="ja-JP" sz="1400" dirty="0"/>
          </a:p>
          <a:p>
            <a:r>
              <a:rPr lang="ja-JP" altLang="en-US" sz="1400" dirty="0"/>
              <a:t>⑥性犯罪等への対策の推進</a:t>
            </a:r>
          </a:p>
        </p:txBody>
      </p:sp>
      <p:sp>
        <p:nvSpPr>
          <p:cNvPr id="11" name="テキスト ボックス 10">
            <a:extLst>
              <a:ext uri="{FF2B5EF4-FFF2-40B4-BE49-F238E27FC236}">
                <a16:creationId xmlns:a16="http://schemas.microsoft.com/office/drawing/2014/main" id="{6598260A-3BF8-4157-8ADE-25F0C90018CE}"/>
              </a:ext>
            </a:extLst>
          </p:cNvPr>
          <p:cNvSpPr txBox="1"/>
          <p:nvPr/>
        </p:nvSpPr>
        <p:spPr>
          <a:xfrm>
            <a:off x="6979587" y="5640912"/>
            <a:ext cx="3959999" cy="738664"/>
          </a:xfrm>
          <a:prstGeom prst="rect">
            <a:avLst/>
          </a:prstGeom>
          <a:solidFill>
            <a:schemeClr val="bg1"/>
          </a:solidFill>
          <a:ln>
            <a:solidFill>
              <a:schemeClr val="tx1"/>
            </a:solidFill>
          </a:ln>
        </p:spPr>
        <p:txBody>
          <a:bodyPr wrap="square" rtlCol="0">
            <a:spAutoFit/>
          </a:bodyPr>
          <a:lstStyle/>
          <a:p>
            <a:r>
              <a:rPr lang="ja-JP" altLang="en-US" sz="1400" b="1" dirty="0"/>
              <a:t>方向性４　外国人はじめとした観光客等を守る</a:t>
            </a:r>
            <a:endParaRPr lang="en-US" altLang="ja-JP" sz="1400" b="1" dirty="0"/>
          </a:p>
          <a:p>
            <a:r>
              <a:rPr lang="ja-JP" altLang="en-US" sz="1400" dirty="0"/>
              <a:t>⑨訪日外国人等への適切な対応</a:t>
            </a:r>
            <a:endParaRPr lang="en-US" altLang="ja-JP" sz="1400" dirty="0"/>
          </a:p>
          <a:p>
            <a:r>
              <a:rPr lang="ja-JP" altLang="en-US" sz="1400" dirty="0"/>
              <a:t>⑩観光地における安全・安心の確保</a:t>
            </a:r>
          </a:p>
        </p:txBody>
      </p:sp>
      <p:sp>
        <p:nvSpPr>
          <p:cNvPr id="12" name="テキスト ボックス 11">
            <a:extLst>
              <a:ext uri="{FF2B5EF4-FFF2-40B4-BE49-F238E27FC236}">
                <a16:creationId xmlns:a16="http://schemas.microsoft.com/office/drawing/2014/main" id="{69979032-65B0-466C-9B4A-3578B9BECBBD}"/>
              </a:ext>
            </a:extLst>
          </p:cNvPr>
          <p:cNvSpPr txBox="1"/>
          <p:nvPr/>
        </p:nvSpPr>
        <p:spPr>
          <a:xfrm>
            <a:off x="2619911" y="5655576"/>
            <a:ext cx="3959999" cy="738664"/>
          </a:xfrm>
          <a:prstGeom prst="rect">
            <a:avLst/>
          </a:prstGeom>
          <a:solidFill>
            <a:schemeClr val="bg1"/>
          </a:solidFill>
          <a:ln>
            <a:solidFill>
              <a:schemeClr val="tx1"/>
            </a:solidFill>
          </a:ln>
        </p:spPr>
        <p:txBody>
          <a:bodyPr wrap="square" rtlCol="0">
            <a:spAutoFit/>
          </a:bodyPr>
          <a:lstStyle/>
          <a:p>
            <a:r>
              <a:rPr lang="ja-JP" altLang="en-US" sz="1400" b="1" dirty="0"/>
              <a:t>方向性３　高齢者、障害者を守る</a:t>
            </a:r>
            <a:endParaRPr lang="en-US" altLang="ja-JP" sz="1400" b="1" dirty="0"/>
          </a:p>
          <a:p>
            <a:r>
              <a:rPr lang="ja-JP" altLang="en-US" sz="1400" dirty="0"/>
              <a:t>⑦高齢者、障害者を見守る地域づくりの推進</a:t>
            </a:r>
            <a:endParaRPr lang="en-US" altLang="ja-JP" sz="1400" dirty="0"/>
          </a:p>
          <a:p>
            <a:r>
              <a:rPr lang="ja-JP" altLang="en-US" sz="1400" dirty="0"/>
              <a:t>⑧高齢者虐待、障害者虐待に対する適切な対応</a:t>
            </a:r>
          </a:p>
        </p:txBody>
      </p:sp>
      <p:grpSp>
        <p:nvGrpSpPr>
          <p:cNvPr id="21" name="グループ化 20">
            <a:extLst>
              <a:ext uri="{FF2B5EF4-FFF2-40B4-BE49-F238E27FC236}">
                <a16:creationId xmlns:a16="http://schemas.microsoft.com/office/drawing/2014/main" id="{E88FF981-62BE-4EEA-9F68-54F16DBCECF5}"/>
              </a:ext>
            </a:extLst>
          </p:cNvPr>
          <p:cNvGrpSpPr/>
          <p:nvPr/>
        </p:nvGrpSpPr>
        <p:grpSpPr>
          <a:xfrm>
            <a:off x="1473771" y="1271649"/>
            <a:ext cx="9871789" cy="552582"/>
            <a:chOff x="1492898" y="410547"/>
            <a:chExt cx="9871788" cy="760203"/>
          </a:xfrm>
          <a:solidFill>
            <a:schemeClr val="accent4">
              <a:lumMod val="20000"/>
              <a:lumOff val="80000"/>
            </a:schemeClr>
          </a:solidFill>
        </p:grpSpPr>
        <p:sp>
          <p:nvSpPr>
            <p:cNvPr id="13" name="四角形: 角を丸くする 12">
              <a:extLst>
                <a:ext uri="{FF2B5EF4-FFF2-40B4-BE49-F238E27FC236}">
                  <a16:creationId xmlns:a16="http://schemas.microsoft.com/office/drawing/2014/main" id="{3F4021F5-178A-4450-AAB1-C64B9C79142E}"/>
                </a:ext>
              </a:extLst>
            </p:cNvPr>
            <p:cNvSpPr/>
            <p:nvPr/>
          </p:nvSpPr>
          <p:spPr>
            <a:xfrm>
              <a:off x="1492898" y="410547"/>
              <a:ext cx="9871788" cy="738664"/>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14" name="テキスト ボックス 13">
              <a:extLst>
                <a:ext uri="{FF2B5EF4-FFF2-40B4-BE49-F238E27FC236}">
                  <a16:creationId xmlns:a16="http://schemas.microsoft.com/office/drawing/2014/main" id="{3C126CAF-1AE6-4171-B45A-1445F8855817}"/>
                </a:ext>
              </a:extLst>
            </p:cNvPr>
            <p:cNvSpPr txBox="1"/>
            <p:nvPr/>
          </p:nvSpPr>
          <p:spPr>
            <a:xfrm>
              <a:off x="1900800" y="450821"/>
              <a:ext cx="9000000" cy="719929"/>
            </a:xfrm>
            <a:prstGeom prst="rect">
              <a:avLst/>
            </a:prstGeom>
            <a:noFill/>
          </p:spPr>
          <p:txBody>
            <a:bodyPr wrap="square" rtlCol="0">
              <a:spAutoFit/>
            </a:bodyPr>
            <a:lstStyle/>
            <a:p>
              <a:pPr algn="dist"/>
              <a:r>
                <a:rPr lang="ja-JP" altLang="en-US" sz="2799" b="1" dirty="0"/>
                <a:t>日本一安全で安心して暮らせる奈良の実現</a:t>
              </a:r>
            </a:p>
          </p:txBody>
        </p:sp>
      </p:grpSp>
      <p:grpSp>
        <p:nvGrpSpPr>
          <p:cNvPr id="19" name="グループ化 18">
            <a:extLst>
              <a:ext uri="{FF2B5EF4-FFF2-40B4-BE49-F238E27FC236}">
                <a16:creationId xmlns:a16="http://schemas.microsoft.com/office/drawing/2014/main" id="{1D620BFE-E740-4698-9CB1-FB6E0DC89ED9}"/>
              </a:ext>
            </a:extLst>
          </p:cNvPr>
          <p:cNvGrpSpPr/>
          <p:nvPr/>
        </p:nvGrpSpPr>
        <p:grpSpPr>
          <a:xfrm>
            <a:off x="1473771" y="2139512"/>
            <a:ext cx="9871789" cy="1530381"/>
            <a:chOff x="1492898" y="1587062"/>
            <a:chExt cx="9871788" cy="1530380"/>
          </a:xfrm>
          <a:solidFill>
            <a:schemeClr val="bg1"/>
          </a:solidFill>
        </p:grpSpPr>
        <p:sp>
          <p:nvSpPr>
            <p:cNvPr id="15" name="正方形/長方形 14">
              <a:extLst>
                <a:ext uri="{FF2B5EF4-FFF2-40B4-BE49-F238E27FC236}">
                  <a16:creationId xmlns:a16="http://schemas.microsoft.com/office/drawing/2014/main" id="{A07F2DCC-A609-4BD2-84FD-EB66A5D1305E}"/>
                </a:ext>
              </a:extLst>
            </p:cNvPr>
            <p:cNvSpPr/>
            <p:nvPr/>
          </p:nvSpPr>
          <p:spPr>
            <a:xfrm>
              <a:off x="1492898" y="1587062"/>
              <a:ext cx="9871788" cy="1530380"/>
            </a:xfrm>
            <a:prstGeom prst="rect">
              <a:avLst/>
            </a:prstGeom>
            <a:grp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16" name="テキスト ボックス 15">
              <a:extLst>
                <a:ext uri="{FF2B5EF4-FFF2-40B4-BE49-F238E27FC236}">
                  <a16:creationId xmlns:a16="http://schemas.microsoft.com/office/drawing/2014/main" id="{AADDC161-BCFC-4FC7-B4CD-69C3D5A12A47}"/>
                </a:ext>
              </a:extLst>
            </p:cNvPr>
            <p:cNvSpPr txBox="1"/>
            <p:nvPr/>
          </p:nvSpPr>
          <p:spPr>
            <a:xfrm>
              <a:off x="2046866" y="1697086"/>
              <a:ext cx="9053581" cy="646331"/>
            </a:xfrm>
            <a:prstGeom prst="rect">
              <a:avLst/>
            </a:prstGeom>
            <a:grpFill/>
            <a:ln>
              <a:noFill/>
            </a:ln>
          </p:spPr>
          <p:txBody>
            <a:bodyPr wrap="square" rtlCol="0">
              <a:spAutoFit/>
            </a:bodyPr>
            <a:lstStyle/>
            <a:p>
              <a:r>
                <a:rPr lang="ja-JP" altLang="en-US" sz="1800" dirty="0">
                  <a:latin typeface="BIZ UDPゴシック" panose="020B0400000000000000" pitchFamily="50" charset="-128"/>
                  <a:ea typeface="BIZ UDPゴシック" panose="020B0400000000000000" pitchFamily="50" charset="-128"/>
                </a:rPr>
                <a:t>⑴　刑法犯認知件数の総数を減少させつつ、特に重要犯罪等の発生を限りなくゼロ　</a:t>
              </a:r>
              <a:endParaRPr lang="en-US" altLang="ja-JP" sz="1800" dirty="0">
                <a:latin typeface="BIZ UDPゴシック" panose="020B0400000000000000" pitchFamily="50" charset="-128"/>
                <a:ea typeface="BIZ UDPゴシック" panose="020B0400000000000000" pitchFamily="50" charset="-128"/>
              </a:endParaRPr>
            </a:p>
            <a:p>
              <a:r>
                <a:rPr lang="ja-JP" altLang="en-US" sz="1800" dirty="0">
                  <a:latin typeface="BIZ UDPゴシック" panose="020B0400000000000000" pitchFamily="50" charset="-128"/>
                  <a:ea typeface="BIZ UDPゴシック" panose="020B0400000000000000" pitchFamily="50" charset="-128"/>
                </a:rPr>
                <a:t>   　（犯罪発生率人口</a:t>
              </a:r>
              <a:r>
                <a:rPr lang="en-US" altLang="ja-JP" sz="1800" dirty="0">
                  <a:latin typeface="BIZ UDPゴシック" panose="020B0400000000000000" pitchFamily="50" charset="-128"/>
                  <a:ea typeface="BIZ UDPゴシック" panose="020B0400000000000000" pitchFamily="50" charset="-128"/>
                </a:rPr>
                <a:t>10</a:t>
              </a:r>
              <a:r>
                <a:rPr lang="ja-JP" altLang="en-US" sz="1800" dirty="0">
                  <a:latin typeface="BIZ UDPゴシック" panose="020B0400000000000000" pitchFamily="50" charset="-128"/>
                  <a:ea typeface="BIZ UDPゴシック" panose="020B0400000000000000" pitchFamily="50" charset="-128"/>
                </a:rPr>
                <a:t>万人あたり</a:t>
              </a:r>
              <a:r>
                <a:rPr lang="en-US" altLang="ja-JP" sz="1800" dirty="0">
                  <a:latin typeface="BIZ UDPゴシック" panose="020B0400000000000000" pitchFamily="50" charset="-128"/>
                  <a:ea typeface="BIZ UDPゴシック" panose="020B0400000000000000" pitchFamily="50" charset="-128"/>
                </a:rPr>
                <a:t>6.3</a:t>
              </a:r>
              <a:r>
                <a:rPr lang="ja-JP" altLang="en-US" sz="1800" dirty="0">
                  <a:latin typeface="BIZ UDPゴシック" panose="020B0400000000000000" pitchFamily="50" charset="-128"/>
                  <a:ea typeface="BIZ UDPゴシック" panose="020B0400000000000000" pitchFamily="50" charset="-128"/>
                </a:rPr>
                <a:t>件以下を目途）に近づけます。　</a:t>
              </a:r>
            </a:p>
          </p:txBody>
        </p:sp>
        <p:sp>
          <p:nvSpPr>
            <p:cNvPr id="17" name="テキスト ボックス 16">
              <a:extLst>
                <a:ext uri="{FF2B5EF4-FFF2-40B4-BE49-F238E27FC236}">
                  <a16:creationId xmlns:a16="http://schemas.microsoft.com/office/drawing/2014/main" id="{F2F45E1B-1F6F-46D1-8BD2-3EBC99E5D6CB}"/>
                </a:ext>
              </a:extLst>
            </p:cNvPr>
            <p:cNvSpPr txBox="1"/>
            <p:nvPr/>
          </p:nvSpPr>
          <p:spPr>
            <a:xfrm>
              <a:off x="2046866" y="2362370"/>
              <a:ext cx="8911846" cy="646331"/>
            </a:xfrm>
            <a:prstGeom prst="rect">
              <a:avLst/>
            </a:prstGeom>
            <a:grpFill/>
            <a:ln>
              <a:noFill/>
            </a:ln>
          </p:spPr>
          <p:txBody>
            <a:bodyPr wrap="square" rtlCol="0">
              <a:spAutoFit/>
            </a:bodyPr>
            <a:lstStyle/>
            <a:p>
              <a:r>
                <a:rPr lang="ja-JP" altLang="en-US" sz="1800" dirty="0">
                  <a:latin typeface="BIZ UDPゴシック" panose="020B0400000000000000" pitchFamily="50" charset="-128"/>
                  <a:ea typeface="BIZ UDPゴシック" panose="020B0400000000000000" pitchFamily="50" charset="-128"/>
                </a:rPr>
                <a:t>⑵　交通事故による死傷者数を減少させつつ、特に交通事故死者数を限りなくゼロ</a:t>
              </a:r>
              <a:endParaRPr lang="en-US" altLang="ja-JP" sz="1800" dirty="0">
                <a:latin typeface="BIZ UDPゴシック" panose="020B0400000000000000" pitchFamily="50" charset="-128"/>
                <a:ea typeface="BIZ UDPゴシック" panose="020B0400000000000000" pitchFamily="50" charset="-128"/>
              </a:endParaRPr>
            </a:p>
            <a:p>
              <a:r>
                <a:rPr lang="ja-JP" altLang="en-US" sz="1800" dirty="0">
                  <a:latin typeface="BIZ UDPゴシック" panose="020B0400000000000000" pitchFamily="50" charset="-128"/>
                  <a:ea typeface="BIZ UDPゴシック" panose="020B0400000000000000" pitchFamily="50" charset="-128"/>
                </a:rPr>
                <a:t>　   （</a:t>
              </a:r>
              <a:r>
                <a:rPr lang="en-US" altLang="ja-JP" sz="1800" dirty="0">
                  <a:latin typeface="BIZ UDPゴシック" panose="020B0400000000000000" pitchFamily="50" charset="-128"/>
                  <a:ea typeface="BIZ UDPゴシック" panose="020B0400000000000000" pitchFamily="50" charset="-128"/>
                </a:rPr>
                <a:t>20</a:t>
              </a:r>
              <a:r>
                <a:rPr lang="ja-JP" altLang="en-US" sz="1800" dirty="0">
                  <a:latin typeface="BIZ UDPゴシック" panose="020B0400000000000000" pitchFamily="50" charset="-128"/>
                  <a:ea typeface="BIZ UDPゴシック" panose="020B0400000000000000" pitchFamily="50" charset="-128"/>
                </a:rPr>
                <a:t>人以下を目途）に近づけます。</a:t>
              </a:r>
            </a:p>
          </p:txBody>
        </p:sp>
      </p:grpSp>
      <p:grpSp>
        <p:nvGrpSpPr>
          <p:cNvPr id="3" name="グループ化 2">
            <a:extLst>
              <a:ext uri="{FF2B5EF4-FFF2-40B4-BE49-F238E27FC236}">
                <a16:creationId xmlns:a16="http://schemas.microsoft.com/office/drawing/2014/main" id="{68B5A9B7-691D-4EAE-9196-11356052015A}"/>
              </a:ext>
            </a:extLst>
          </p:cNvPr>
          <p:cNvGrpSpPr/>
          <p:nvPr/>
        </p:nvGrpSpPr>
        <p:grpSpPr>
          <a:xfrm>
            <a:off x="434792" y="8331215"/>
            <a:ext cx="11988000" cy="634266"/>
            <a:chOff x="615820" y="8360287"/>
            <a:chExt cx="11988000" cy="634265"/>
          </a:xfrm>
        </p:grpSpPr>
        <p:sp>
          <p:nvSpPr>
            <p:cNvPr id="44" name="正方形/長方形 43">
              <a:extLst>
                <a:ext uri="{FF2B5EF4-FFF2-40B4-BE49-F238E27FC236}">
                  <a16:creationId xmlns:a16="http://schemas.microsoft.com/office/drawing/2014/main" id="{F5D7062C-AF7F-490C-9561-25BE075597E4}"/>
                </a:ext>
              </a:extLst>
            </p:cNvPr>
            <p:cNvSpPr/>
            <p:nvPr/>
          </p:nvSpPr>
          <p:spPr>
            <a:xfrm>
              <a:off x="615820" y="8360287"/>
              <a:ext cx="11988000" cy="6342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grpSp>
          <p:nvGrpSpPr>
            <p:cNvPr id="29" name="グループ化 28">
              <a:extLst>
                <a:ext uri="{FF2B5EF4-FFF2-40B4-BE49-F238E27FC236}">
                  <a16:creationId xmlns:a16="http://schemas.microsoft.com/office/drawing/2014/main" id="{AD86C8B6-ADBB-4F8C-AA92-796643AE1496}"/>
                </a:ext>
              </a:extLst>
            </p:cNvPr>
            <p:cNvGrpSpPr/>
            <p:nvPr/>
          </p:nvGrpSpPr>
          <p:grpSpPr>
            <a:xfrm>
              <a:off x="753933" y="8434918"/>
              <a:ext cx="2160000" cy="493277"/>
              <a:chOff x="1194319" y="8434931"/>
              <a:chExt cx="2160000" cy="648000"/>
            </a:xfrm>
            <a:solidFill>
              <a:schemeClr val="accent6">
                <a:lumMod val="20000"/>
                <a:lumOff val="80000"/>
              </a:schemeClr>
            </a:solidFill>
          </p:grpSpPr>
          <p:sp>
            <p:nvSpPr>
              <p:cNvPr id="22" name="四角形: 角を丸くする 21">
                <a:extLst>
                  <a:ext uri="{FF2B5EF4-FFF2-40B4-BE49-F238E27FC236}">
                    <a16:creationId xmlns:a16="http://schemas.microsoft.com/office/drawing/2014/main" id="{158484FB-4A98-48E8-BE64-71C454B05CA2}"/>
                  </a:ext>
                </a:extLst>
              </p:cNvPr>
              <p:cNvSpPr/>
              <p:nvPr/>
            </p:nvSpPr>
            <p:spPr>
              <a:xfrm>
                <a:off x="1194319" y="8434931"/>
                <a:ext cx="2160000" cy="6480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p>
            </p:txBody>
          </p:sp>
          <p:sp>
            <p:nvSpPr>
              <p:cNvPr id="23" name="テキスト ボックス 22">
                <a:extLst>
                  <a:ext uri="{FF2B5EF4-FFF2-40B4-BE49-F238E27FC236}">
                    <a16:creationId xmlns:a16="http://schemas.microsoft.com/office/drawing/2014/main" id="{7BCD34D5-0681-4D82-9AA1-4CCDD9436117}"/>
                  </a:ext>
                </a:extLst>
              </p:cNvPr>
              <p:cNvSpPr txBox="1"/>
              <p:nvPr/>
            </p:nvSpPr>
            <p:spPr>
              <a:xfrm>
                <a:off x="1415904" y="8466544"/>
                <a:ext cx="1716833" cy="606471"/>
              </a:xfrm>
              <a:prstGeom prst="rect">
                <a:avLst/>
              </a:prstGeom>
              <a:grpFill/>
            </p:spPr>
            <p:txBody>
              <a:bodyPr wrap="square" rtlCol="0">
                <a:spAutoFit/>
              </a:bodyPr>
              <a:lstStyle/>
              <a:p>
                <a:pPr algn="dist"/>
                <a:r>
                  <a:rPr lang="ja-JP" altLang="en-US" sz="2400" b="1" dirty="0"/>
                  <a:t>県民</a:t>
                </a:r>
              </a:p>
            </p:txBody>
          </p:sp>
        </p:grpSp>
        <p:grpSp>
          <p:nvGrpSpPr>
            <p:cNvPr id="30" name="グループ化 29">
              <a:extLst>
                <a:ext uri="{FF2B5EF4-FFF2-40B4-BE49-F238E27FC236}">
                  <a16:creationId xmlns:a16="http://schemas.microsoft.com/office/drawing/2014/main" id="{82936D44-5ACF-4233-A3DB-1EFFE724C4C2}"/>
                </a:ext>
              </a:extLst>
            </p:cNvPr>
            <p:cNvGrpSpPr/>
            <p:nvPr/>
          </p:nvGrpSpPr>
          <p:grpSpPr>
            <a:xfrm>
              <a:off x="3127077" y="8434918"/>
              <a:ext cx="2160000" cy="493277"/>
              <a:chOff x="1194319" y="8434931"/>
              <a:chExt cx="2160000" cy="648000"/>
            </a:xfrm>
            <a:solidFill>
              <a:schemeClr val="accent6">
                <a:lumMod val="20000"/>
                <a:lumOff val="80000"/>
              </a:schemeClr>
            </a:solidFill>
          </p:grpSpPr>
          <p:sp>
            <p:nvSpPr>
              <p:cNvPr id="31" name="四角形: 角を丸くする 30">
                <a:extLst>
                  <a:ext uri="{FF2B5EF4-FFF2-40B4-BE49-F238E27FC236}">
                    <a16:creationId xmlns:a16="http://schemas.microsoft.com/office/drawing/2014/main" id="{4ED87E88-2756-4EA0-BBEF-A8E8AF0B655B}"/>
                  </a:ext>
                </a:extLst>
              </p:cNvPr>
              <p:cNvSpPr/>
              <p:nvPr/>
            </p:nvSpPr>
            <p:spPr>
              <a:xfrm>
                <a:off x="1194319" y="8434931"/>
                <a:ext cx="2160000" cy="6480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32" name="テキスト ボックス 31">
                <a:extLst>
                  <a:ext uri="{FF2B5EF4-FFF2-40B4-BE49-F238E27FC236}">
                    <a16:creationId xmlns:a16="http://schemas.microsoft.com/office/drawing/2014/main" id="{A623FA4D-88AD-4673-89C0-27A19242A7F9}"/>
                  </a:ext>
                </a:extLst>
              </p:cNvPr>
              <p:cNvSpPr txBox="1"/>
              <p:nvPr/>
            </p:nvSpPr>
            <p:spPr>
              <a:xfrm>
                <a:off x="1415904" y="8466544"/>
                <a:ext cx="1716833" cy="606471"/>
              </a:xfrm>
              <a:prstGeom prst="rect">
                <a:avLst/>
              </a:prstGeom>
              <a:grpFill/>
            </p:spPr>
            <p:txBody>
              <a:bodyPr wrap="square" rtlCol="0">
                <a:spAutoFit/>
              </a:bodyPr>
              <a:lstStyle/>
              <a:p>
                <a:pPr algn="dist"/>
                <a:r>
                  <a:rPr lang="ja-JP" altLang="en-US" sz="2400" b="1" dirty="0"/>
                  <a:t>県</a:t>
                </a:r>
              </a:p>
            </p:txBody>
          </p:sp>
        </p:grpSp>
        <p:grpSp>
          <p:nvGrpSpPr>
            <p:cNvPr id="33" name="グループ化 32">
              <a:extLst>
                <a:ext uri="{FF2B5EF4-FFF2-40B4-BE49-F238E27FC236}">
                  <a16:creationId xmlns:a16="http://schemas.microsoft.com/office/drawing/2014/main" id="{16C95FEC-C6D6-4F54-8922-9C7B40CAEB9E}"/>
                </a:ext>
              </a:extLst>
            </p:cNvPr>
            <p:cNvGrpSpPr/>
            <p:nvPr/>
          </p:nvGrpSpPr>
          <p:grpSpPr>
            <a:xfrm>
              <a:off x="5500221" y="8434918"/>
              <a:ext cx="2160000" cy="493277"/>
              <a:chOff x="1194319" y="8434931"/>
              <a:chExt cx="2160000" cy="648000"/>
            </a:xfrm>
            <a:solidFill>
              <a:schemeClr val="accent6">
                <a:lumMod val="20000"/>
                <a:lumOff val="80000"/>
              </a:schemeClr>
            </a:solidFill>
          </p:grpSpPr>
          <p:sp>
            <p:nvSpPr>
              <p:cNvPr id="34" name="四角形: 角を丸くする 33">
                <a:extLst>
                  <a:ext uri="{FF2B5EF4-FFF2-40B4-BE49-F238E27FC236}">
                    <a16:creationId xmlns:a16="http://schemas.microsoft.com/office/drawing/2014/main" id="{E32EAEB6-F6CC-4733-A4B9-D4BC5546376C}"/>
                  </a:ext>
                </a:extLst>
              </p:cNvPr>
              <p:cNvSpPr/>
              <p:nvPr/>
            </p:nvSpPr>
            <p:spPr>
              <a:xfrm>
                <a:off x="1194319" y="8434931"/>
                <a:ext cx="2160000" cy="6480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35" name="テキスト ボックス 34">
                <a:extLst>
                  <a:ext uri="{FF2B5EF4-FFF2-40B4-BE49-F238E27FC236}">
                    <a16:creationId xmlns:a16="http://schemas.microsoft.com/office/drawing/2014/main" id="{80204FEA-3CC4-4336-B445-0461F4AD19C1}"/>
                  </a:ext>
                </a:extLst>
              </p:cNvPr>
              <p:cNvSpPr txBox="1"/>
              <p:nvPr/>
            </p:nvSpPr>
            <p:spPr>
              <a:xfrm>
                <a:off x="1415904" y="8466544"/>
                <a:ext cx="1716833" cy="606471"/>
              </a:xfrm>
              <a:prstGeom prst="rect">
                <a:avLst/>
              </a:prstGeom>
              <a:grpFill/>
            </p:spPr>
            <p:txBody>
              <a:bodyPr wrap="square" rtlCol="0">
                <a:spAutoFit/>
              </a:bodyPr>
              <a:lstStyle/>
              <a:p>
                <a:pPr algn="dist"/>
                <a:r>
                  <a:rPr lang="ja-JP" altLang="en-US" sz="2400" b="1" dirty="0"/>
                  <a:t>警察</a:t>
                </a:r>
              </a:p>
            </p:txBody>
          </p:sp>
        </p:grpSp>
        <p:grpSp>
          <p:nvGrpSpPr>
            <p:cNvPr id="36" name="グループ化 35">
              <a:extLst>
                <a:ext uri="{FF2B5EF4-FFF2-40B4-BE49-F238E27FC236}">
                  <a16:creationId xmlns:a16="http://schemas.microsoft.com/office/drawing/2014/main" id="{F6484BA3-230D-46C2-BD51-44CE6FABB691}"/>
                </a:ext>
              </a:extLst>
            </p:cNvPr>
            <p:cNvGrpSpPr/>
            <p:nvPr/>
          </p:nvGrpSpPr>
          <p:grpSpPr>
            <a:xfrm>
              <a:off x="7873365" y="8434918"/>
              <a:ext cx="2160000" cy="493277"/>
              <a:chOff x="1194319" y="8434931"/>
              <a:chExt cx="2160000" cy="648000"/>
            </a:xfrm>
            <a:solidFill>
              <a:schemeClr val="accent6">
                <a:lumMod val="20000"/>
                <a:lumOff val="80000"/>
              </a:schemeClr>
            </a:solidFill>
          </p:grpSpPr>
          <p:sp>
            <p:nvSpPr>
              <p:cNvPr id="37" name="四角形: 角を丸くする 36">
                <a:extLst>
                  <a:ext uri="{FF2B5EF4-FFF2-40B4-BE49-F238E27FC236}">
                    <a16:creationId xmlns:a16="http://schemas.microsoft.com/office/drawing/2014/main" id="{CFF29B7E-F5A9-4FD1-8105-704AB69074E1}"/>
                  </a:ext>
                </a:extLst>
              </p:cNvPr>
              <p:cNvSpPr/>
              <p:nvPr/>
            </p:nvSpPr>
            <p:spPr>
              <a:xfrm>
                <a:off x="1194319" y="8434931"/>
                <a:ext cx="2160000" cy="6480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38" name="テキスト ボックス 37">
                <a:extLst>
                  <a:ext uri="{FF2B5EF4-FFF2-40B4-BE49-F238E27FC236}">
                    <a16:creationId xmlns:a16="http://schemas.microsoft.com/office/drawing/2014/main" id="{B0A3E6D4-1246-4444-8AC5-29E871C17643}"/>
                  </a:ext>
                </a:extLst>
              </p:cNvPr>
              <p:cNvSpPr txBox="1"/>
              <p:nvPr/>
            </p:nvSpPr>
            <p:spPr>
              <a:xfrm>
                <a:off x="1415904" y="8466544"/>
                <a:ext cx="1716833" cy="606471"/>
              </a:xfrm>
              <a:prstGeom prst="rect">
                <a:avLst/>
              </a:prstGeom>
              <a:grpFill/>
            </p:spPr>
            <p:txBody>
              <a:bodyPr wrap="square" rtlCol="0">
                <a:spAutoFit/>
              </a:bodyPr>
              <a:lstStyle/>
              <a:p>
                <a:pPr algn="dist"/>
                <a:r>
                  <a:rPr lang="ja-JP" altLang="en-US" sz="2400" b="1" dirty="0"/>
                  <a:t>市町村</a:t>
                </a:r>
              </a:p>
            </p:txBody>
          </p:sp>
        </p:grpSp>
        <p:grpSp>
          <p:nvGrpSpPr>
            <p:cNvPr id="39" name="グループ化 38">
              <a:extLst>
                <a:ext uri="{FF2B5EF4-FFF2-40B4-BE49-F238E27FC236}">
                  <a16:creationId xmlns:a16="http://schemas.microsoft.com/office/drawing/2014/main" id="{9C0C893F-8433-4D6A-8C92-7AF6302323F0}"/>
                </a:ext>
              </a:extLst>
            </p:cNvPr>
            <p:cNvGrpSpPr/>
            <p:nvPr/>
          </p:nvGrpSpPr>
          <p:grpSpPr>
            <a:xfrm>
              <a:off x="10246509" y="8434918"/>
              <a:ext cx="2160000" cy="493277"/>
              <a:chOff x="1194319" y="8434931"/>
              <a:chExt cx="2160000" cy="648000"/>
            </a:xfrm>
            <a:solidFill>
              <a:schemeClr val="accent6">
                <a:lumMod val="20000"/>
                <a:lumOff val="80000"/>
              </a:schemeClr>
            </a:solidFill>
          </p:grpSpPr>
          <p:sp>
            <p:nvSpPr>
              <p:cNvPr id="40" name="四角形: 角を丸くする 39">
                <a:extLst>
                  <a:ext uri="{FF2B5EF4-FFF2-40B4-BE49-F238E27FC236}">
                    <a16:creationId xmlns:a16="http://schemas.microsoft.com/office/drawing/2014/main" id="{BB3310E9-065E-45EF-843E-7B1E49EE7BAE}"/>
                  </a:ext>
                </a:extLst>
              </p:cNvPr>
              <p:cNvSpPr/>
              <p:nvPr/>
            </p:nvSpPr>
            <p:spPr>
              <a:xfrm>
                <a:off x="1194319" y="8434931"/>
                <a:ext cx="2160000" cy="64800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p>
            </p:txBody>
          </p:sp>
          <p:sp>
            <p:nvSpPr>
              <p:cNvPr id="41" name="テキスト ボックス 40">
                <a:extLst>
                  <a:ext uri="{FF2B5EF4-FFF2-40B4-BE49-F238E27FC236}">
                    <a16:creationId xmlns:a16="http://schemas.microsoft.com/office/drawing/2014/main" id="{143C3D28-E562-43ED-9833-2306EE27847C}"/>
                  </a:ext>
                </a:extLst>
              </p:cNvPr>
              <p:cNvSpPr txBox="1"/>
              <p:nvPr/>
            </p:nvSpPr>
            <p:spPr>
              <a:xfrm>
                <a:off x="1415904" y="8466544"/>
                <a:ext cx="1716833" cy="606471"/>
              </a:xfrm>
              <a:prstGeom prst="rect">
                <a:avLst/>
              </a:prstGeom>
              <a:grpFill/>
            </p:spPr>
            <p:txBody>
              <a:bodyPr wrap="square" rtlCol="0">
                <a:spAutoFit/>
              </a:bodyPr>
              <a:lstStyle/>
              <a:p>
                <a:pPr algn="dist"/>
                <a:r>
                  <a:rPr lang="ja-JP" altLang="en-US" sz="2400" b="1" dirty="0"/>
                  <a:t>事業者</a:t>
                </a:r>
              </a:p>
            </p:txBody>
          </p:sp>
        </p:grpSp>
      </p:grpSp>
      <p:sp>
        <p:nvSpPr>
          <p:cNvPr id="43" name="テキスト ボックス 42">
            <a:extLst>
              <a:ext uri="{FF2B5EF4-FFF2-40B4-BE49-F238E27FC236}">
                <a16:creationId xmlns:a16="http://schemas.microsoft.com/office/drawing/2014/main" id="{4D30A42C-64E5-435E-9B61-669641D8BE7F}"/>
              </a:ext>
            </a:extLst>
          </p:cNvPr>
          <p:cNvSpPr txBox="1"/>
          <p:nvPr/>
        </p:nvSpPr>
        <p:spPr>
          <a:xfrm>
            <a:off x="329167" y="3804221"/>
            <a:ext cx="4500000" cy="400110"/>
          </a:xfrm>
          <a:prstGeom prst="rect">
            <a:avLst/>
          </a:prstGeom>
          <a:solidFill>
            <a:schemeClr val="bg1"/>
          </a:solidFill>
          <a:ln>
            <a:solidFill>
              <a:schemeClr val="tx1"/>
            </a:solidFill>
          </a:ln>
        </p:spPr>
        <p:txBody>
          <a:bodyPr wrap="square" rtlCol="0" anchor="ctr">
            <a:spAutoFit/>
          </a:bodyPr>
          <a:lstStyle/>
          <a:p>
            <a:pPr algn="dist"/>
            <a:r>
              <a:rPr lang="en-US" altLang="ja-JP" sz="2000" b="1" dirty="0"/>
              <a:t>【</a:t>
            </a:r>
            <a:r>
              <a:rPr lang="ja-JP" altLang="en-US" sz="2000" b="1" dirty="0"/>
              <a:t>７つの方向性と２０の推進項目</a:t>
            </a:r>
            <a:r>
              <a:rPr lang="en-US" altLang="ja-JP" sz="2000" b="1" dirty="0"/>
              <a:t>】</a:t>
            </a:r>
            <a:endParaRPr lang="ja-JP" altLang="en-US" sz="2000" b="1" dirty="0"/>
          </a:p>
        </p:txBody>
      </p:sp>
      <p:sp>
        <p:nvSpPr>
          <p:cNvPr id="45" name="テキスト ボックス 44">
            <a:extLst>
              <a:ext uri="{FF2B5EF4-FFF2-40B4-BE49-F238E27FC236}">
                <a16:creationId xmlns:a16="http://schemas.microsoft.com/office/drawing/2014/main" id="{81E642D6-0F67-4EDF-9AD6-E5AE0254ED20}"/>
              </a:ext>
            </a:extLst>
          </p:cNvPr>
          <p:cNvSpPr txBox="1"/>
          <p:nvPr/>
        </p:nvSpPr>
        <p:spPr>
          <a:xfrm>
            <a:off x="920735" y="9026054"/>
            <a:ext cx="10921876" cy="400110"/>
          </a:xfrm>
          <a:prstGeom prst="rect">
            <a:avLst/>
          </a:prstGeom>
          <a:noFill/>
        </p:spPr>
        <p:txBody>
          <a:bodyPr wrap="square" rtlCol="0">
            <a:spAutoFit/>
          </a:bodyPr>
          <a:lstStyle/>
          <a:p>
            <a:pPr algn="dist"/>
            <a:r>
              <a:rPr lang="ja-JP" altLang="en-US" sz="2000" dirty="0">
                <a:latin typeface="BIZ UDPゴシック" panose="020B0400000000000000" pitchFamily="50" charset="-128"/>
                <a:ea typeface="BIZ UDPゴシック" panose="020B0400000000000000" pitchFamily="50" charset="-128"/>
              </a:rPr>
              <a:t>多様な主体がそれぞれに、または、共に助けあって様々な施策に取り組む</a:t>
            </a:r>
          </a:p>
        </p:txBody>
      </p:sp>
      <p:sp>
        <p:nvSpPr>
          <p:cNvPr id="46" name="テキスト ボックス 45">
            <a:extLst>
              <a:ext uri="{FF2B5EF4-FFF2-40B4-BE49-F238E27FC236}">
                <a16:creationId xmlns:a16="http://schemas.microsoft.com/office/drawing/2014/main" id="{AACD4E6C-56C7-40D1-81B2-F0CBB7A6576A}"/>
              </a:ext>
            </a:extLst>
          </p:cNvPr>
          <p:cNvSpPr txBox="1"/>
          <p:nvPr/>
        </p:nvSpPr>
        <p:spPr>
          <a:xfrm>
            <a:off x="587359" y="1859950"/>
            <a:ext cx="2700000" cy="400110"/>
          </a:xfrm>
          <a:prstGeom prst="rect">
            <a:avLst/>
          </a:prstGeom>
          <a:solidFill>
            <a:schemeClr val="bg1"/>
          </a:solidFill>
          <a:ln>
            <a:solidFill>
              <a:schemeClr val="tx1"/>
            </a:solidFill>
          </a:ln>
        </p:spPr>
        <p:txBody>
          <a:bodyPr wrap="square" rtlCol="0" anchor="ctr">
            <a:spAutoFit/>
          </a:bodyPr>
          <a:lstStyle/>
          <a:p>
            <a:pPr algn="dist"/>
            <a:r>
              <a:rPr lang="en-US" altLang="ja-JP" sz="2000" b="1" dirty="0"/>
              <a:t>【</a:t>
            </a:r>
            <a:r>
              <a:rPr lang="ja-JP" altLang="en-US" sz="2000" b="1" dirty="0"/>
              <a:t>２つの基本目標</a:t>
            </a:r>
            <a:r>
              <a:rPr lang="en-US" altLang="ja-JP" sz="2000" b="1" dirty="0"/>
              <a:t>】</a:t>
            </a:r>
            <a:endParaRPr lang="ja-JP" altLang="en-US" sz="2000" b="1" dirty="0"/>
          </a:p>
        </p:txBody>
      </p:sp>
      <p:sp>
        <p:nvSpPr>
          <p:cNvPr id="47" name="テキスト ボックス 46">
            <a:extLst>
              <a:ext uri="{FF2B5EF4-FFF2-40B4-BE49-F238E27FC236}">
                <a16:creationId xmlns:a16="http://schemas.microsoft.com/office/drawing/2014/main" id="{B33D9125-A659-4479-963A-DD97CB6EB45C}"/>
              </a:ext>
            </a:extLst>
          </p:cNvPr>
          <p:cNvSpPr txBox="1"/>
          <p:nvPr/>
        </p:nvSpPr>
        <p:spPr>
          <a:xfrm>
            <a:off x="587359" y="824032"/>
            <a:ext cx="2700000" cy="400110"/>
          </a:xfrm>
          <a:prstGeom prst="rect">
            <a:avLst/>
          </a:prstGeom>
          <a:solidFill>
            <a:schemeClr val="bg1"/>
          </a:solidFill>
          <a:ln>
            <a:solidFill>
              <a:schemeClr val="tx1"/>
            </a:solidFill>
          </a:ln>
        </p:spPr>
        <p:txBody>
          <a:bodyPr wrap="square" rtlCol="0" anchor="ctr">
            <a:spAutoFit/>
          </a:bodyPr>
          <a:lstStyle/>
          <a:p>
            <a:pPr algn="dist"/>
            <a:r>
              <a:rPr lang="en-US" altLang="ja-JP" sz="2000" b="1" dirty="0"/>
              <a:t>【</a:t>
            </a:r>
            <a:r>
              <a:rPr lang="ja-JP" altLang="en-US" sz="2000" b="1" dirty="0"/>
              <a:t>目指すべき姿</a:t>
            </a:r>
            <a:r>
              <a:rPr lang="en-US" altLang="ja-JP" sz="2000" b="1" dirty="0"/>
              <a:t>】</a:t>
            </a:r>
            <a:endParaRPr lang="ja-JP" altLang="en-US" sz="2000" b="1" dirty="0"/>
          </a:p>
        </p:txBody>
      </p:sp>
      <p:sp>
        <p:nvSpPr>
          <p:cNvPr id="50" name="テキスト ボックス 49">
            <a:extLst>
              <a:ext uri="{FF2B5EF4-FFF2-40B4-BE49-F238E27FC236}">
                <a16:creationId xmlns:a16="http://schemas.microsoft.com/office/drawing/2014/main" id="{66B04DCF-E52B-49DB-849B-E04171B8B105}"/>
              </a:ext>
            </a:extLst>
          </p:cNvPr>
          <p:cNvSpPr txBox="1"/>
          <p:nvPr/>
        </p:nvSpPr>
        <p:spPr>
          <a:xfrm>
            <a:off x="3879911" y="5247138"/>
            <a:ext cx="2700000" cy="338682"/>
          </a:xfrm>
          <a:prstGeom prst="rect">
            <a:avLst/>
          </a:prstGeom>
          <a:solidFill>
            <a:schemeClr val="bg1"/>
          </a:solidFill>
          <a:ln>
            <a:solidFill>
              <a:schemeClr val="tx1"/>
            </a:solidFill>
          </a:ln>
        </p:spPr>
        <p:txBody>
          <a:bodyPr wrap="square" rtlCol="0">
            <a:spAutoFit/>
          </a:bodyPr>
          <a:lstStyle/>
          <a:p>
            <a:r>
              <a:rPr lang="en-US" altLang="ja-JP" sz="1601" b="1" u="sng" dirty="0">
                <a:solidFill>
                  <a:srgbClr val="FF0000"/>
                </a:solidFill>
              </a:rPr>
              <a:t>※</a:t>
            </a:r>
            <a:r>
              <a:rPr lang="ja-JP" altLang="en-US" sz="1601" b="1" u="sng" dirty="0">
                <a:solidFill>
                  <a:srgbClr val="FF0000"/>
                </a:solidFill>
              </a:rPr>
              <a:t>通学通園路等対策を強化</a:t>
            </a:r>
          </a:p>
        </p:txBody>
      </p:sp>
      <p:sp>
        <p:nvSpPr>
          <p:cNvPr id="51" name="テキスト ボックス 50">
            <a:extLst>
              <a:ext uri="{FF2B5EF4-FFF2-40B4-BE49-F238E27FC236}">
                <a16:creationId xmlns:a16="http://schemas.microsoft.com/office/drawing/2014/main" id="{892C4AED-2F7A-4365-BE58-19FB7A7B4129}"/>
              </a:ext>
            </a:extLst>
          </p:cNvPr>
          <p:cNvSpPr txBox="1"/>
          <p:nvPr/>
        </p:nvSpPr>
        <p:spPr>
          <a:xfrm>
            <a:off x="1712845" y="7852934"/>
            <a:ext cx="2232000" cy="338682"/>
          </a:xfrm>
          <a:prstGeom prst="rect">
            <a:avLst/>
          </a:prstGeom>
          <a:solidFill>
            <a:schemeClr val="bg1"/>
          </a:solidFill>
          <a:ln>
            <a:solidFill>
              <a:schemeClr val="tx1"/>
            </a:solidFill>
          </a:ln>
        </p:spPr>
        <p:txBody>
          <a:bodyPr wrap="square" rtlCol="0">
            <a:spAutoFit/>
          </a:bodyPr>
          <a:lstStyle/>
          <a:p>
            <a:r>
              <a:rPr lang="en-US" altLang="ja-JP" sz="1601" b="1" u="sng" dirty="0">
                <a:solidFill>
                  <a:srgbClr val="FF0000"/>
                </a:solidFill>
              </a:rPr>
              <a:t>※</a:t>
            </a:r>
            <a:r>
              <a:rPr lang="ja-JP" altLang="en-US" sz="1601" b="1" u="sng" dirty="0">
                <a:solidFill>
                  <a:srgbClr val="FF0000"/>
                </a:solidFill>
              </a:rPr>
              <a:t>特殊詐欺対策を強化</a:t>
            </a:r>
          </a:p>
        </p:txBody>
      </p:sp>
      <p:sp>
        <p:nvSpPr>
          <p:cNvPr id="55" name="矢印: 上向き折線 54">
            <a:extLst>
              <a:ext uri="{FF2B5EF4-FFF2-40B4-BE49-F238E27FC236}">
                <a16:creationId xmlns:a16="http://schemas.microsoft.com/office/drawing/2014/main" id="{507CD4CE-21C7-4CFC-8262-0F5FB5DDC0A1}"/>
              </a:ext>
            </a:extLst>
          </p:cNvPr>
          <p:cNvSpPr/>
          <p:nvPr/>
        </p:nvSpPr>
        <p:spPr>
          <a:xfrm rot="5400000">
            <a:off x="3512351" y="5186748"/>
            <a:ext cx="264374" cy="360000"/>
          </a:xfrm>
          <a:prstGeom prst="bentUpArrow">
            <a:avLst/>
          </a:prstGeom>
          <a:solidFill>
            <a:schemeClr val="bg1"/>
          </a:solidFill>
          <a:ln>
            <a:solidFill>
              <a:schemeClr val="tx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flatTx/>
          </a:bodyPr>
          <a:lstStyle/>
          <a:p>
            <a:pPr algn="ctr"/>
            <a:endParaRPr lang="ja-JP" altLang="en-US" sz="1987"/>
          </a:p>
        </p:txBody>
      </p:sp>
      <p:sp>
        <p:nvSpPr>
          <p:cNvPr id="56" name="矢印: 上向き折線 55">
            <a:extLst>
              <a:ext uri="{FF2B5EF4-FFF2-40B4-BE49-F238E27FC236}">
                <a16:creationId xmlns:a16="http://schemas.microsoft.com/office/drawing/2014/main" id="{BB0DB1E9-28F0-46B2-BA3E-ACD44B65B8B1}"/>
              </a:ext>
            </a:extLst>
          </p:cNvPr>
          <p:cNvSpPr/>
          <p:nvPr/>
        </p:nvSpPr>
        <p:spPr>
          <a:xfrm rot="5400000">
            <a:off x="1341585" y="7795118"/>
            <a:ext cx="264374" cy="360000"/>
          </a:xfrm>
          <a:prstGeom prst="bentUpArrow">
            <a:avLst/>
          </a:prstGeom>
          <a:solidFill>
            <a:schemeClr val="bg1"/>
          </a:solidFill>
          <a:ln>
            <a:solidFill>
              <a:schemeClr val="tx1"/>
            </a:solidFill>
          </a:ln>
          <a:scene3d>
            <a:camera prst="orthographicFront">
              <a:rot lat="0" lon="0" rev="0"/>
            </a:camera>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flatTx/>
          </a:bodyPr>
          <a:lstStyle/>
          <a:p>
            <a:pPr algn="ctr"/>
            <a:endParaRPr lang="ja-JP" altLang="en-US" sz="1987"/>
          </a:p>
        </p:txBody>
      </p:sp>
      <p:sp>
        <p:nvSpPr>
          <p:cNvPr id="5" name="正方形/長方形 4">
            <a:extLst>
              <a:ext uri="{FF2B5EF4-FFF2-40B4-BE49-F238E27FC236}">
                <a16:creationId xmlns:a16="http://schemas.microsoft.com/office/drawing/2014/main" id="{76407131-9F89-45ED-A2F0-EB4DD6F94E05}"/>
              </a:ext>
            </a:extLst>
          </p:cNvPr>
          <p:cNvSpPr/>
          <p:nvPr/>
        </p:nvSpPr>
        <p:spPr>
          <a:xfrm>
            <a:off x="108257" y="702076"/>
            <a:ext cx="12585086" cy="8724089"/>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87"/>
          </a:p>
        </p:txBody>
      </p:sp>
      <p:sp>
        <p:nvSpPr>
          <p:cNvPr id="48" name="テキスト ボックス 47">
            <a:extLst>
              <a:ext uri="{FF2B5EF4-FFF2-40B4-BE49-F238E27FC236}">
                <a16:creationId xmlns:a16="http://schemas.microsoft.com/office/drawing/2014/main" id="{AE1E8AB5-1399-4B4E-A1BC-CC27A663D327}"/>
              </a:ext>
            </a:extLst>
          </p:cNvPr>
          <p:cNvSpPr txBox="1"/>
          <p:nvPr/>
        </p:nvSpPr>
        <p:spPr>
          <a:xfrm>
            <a:off x="108257" y="470637"/>
            <a:ext cx="5788486" cy="319053"/>
          </a:xfrm>
          <a:prstGeom prst="rect">
            <a:avLst/>
          </a:prstGeom>
          <a:solidFill>
            <a:schemeClr val="accent5">
              <a:lumMod val="20000"/>
              <a:lumOff val="80000"/>
            </a:schemeClr>
          </a:solidFill>
          <a:ln>
            <a:solidFill>
              <a:schemeClr val="tx1"/>
            </a:solidFill>
          </a:ln>
        </p:spPr>
        <p:txBody>
          <a:bodyPr wrap="square" lIns="90000" tIns="36000" bIns="36000" rtlCol="0" anchor="ctr" anchorCtr="0">
            <a:spAutoFit/>
          </a:bodyPr>
          <a:lstStyle/>
          <a:p>
            <a:r>
              <a:rPr lang="ja-JP" altLang="en-US" sz="1601" dirty="0">
                <a:latin typeface="BIZ UDPゴシック" panose="020B0400000000000000" pitchFamily="50" charset="-128"/>
                <a:ea typeface="BIZ UDPゴシック" panose="020B0400000000000000" pitchFamily="50" charset="-128"/>
              </a:rPr>
              <a:t>４　「安全・安心の確保のための奈良県基本計画」の概要</a:t>
            </a:r>
          </a:p>
        </p:txBody>
      </p:sp>
      <p:sp>
        <p:nvSpPr>
          <p:cNvPr id="52" name="テキスト ボックス 51">
            <a:extLst>
              <a:ext uri="{FF2B5EF4-FFF2-40B4-BE49-F238E27FC236}">
                <a16:creationId xmlns:a16="http://schemas.microsoft.com/office/drawing/2014/main" id="{1602E7C9-A5F2-44F2-A2BE-535B519589D9}"/>
              </a:ext>
            </a:extLst>
          </p:cNvPr>
          <p:cNvSpPr txBox="1"/>
          <p:nvPr/>
        </p:nvSpPr>
        <p:spPr>
          <a:xfrm>
            <a:off x="0" y="-18850"/>
            <a:ext cx="12801600" cy="380480"/>
          </a:xfrm>
          <a:prstGeom prst="rect">
            <a:avLst/>
          </a:prstGeom>
          <a:solidFill>
            <a:srgbClr val="002060"/>
          </a:solidFill>
          <a:ln>
            <a:solidFill>
              <a:schemeClr val="tx1"/>
            </a:solidFill>
          </a:ln>
        </p:spPr>
        <p:txBody>
          <a:bodyPr wrap="square" lIns="90000" tIns="36000" bIns="36000" rtlCol="0" anchor="ctr" anchorCtr="0">
            <a:spAutoFit/>
          </a:bodyPr>
          <a:lstStyle/>
          <a:p>
            <a:pPr algn="ctr"/>
            <a:r>
              <a:rPr lang="ja-JP" altLang="en-US" sz="2000" dirty="0">
                <a:solidFill>
                  <a:schemeClr val="bg1"/>
                </a:solidFill>
                <a:latin typeface="BIZ UDPゴシック" panose="020B0400000000000000" pitchFamily="50" charset="-128"/>
                <a:ea typeface="BIZ UDPゴシック" panose="020B0400000000000000" pitchFamily="50" charset="-128"/>
              </a:rPr>
              <a:t>安全・安心の確保のための奈良県基本計画</a:t>
            </a:r>
          </a:p>
        </p:txBody>
      </p:sp>
      <p:sp>
        <p:nvSpPr>
          <p:cNvPr id="53" name="テキスト ボックス 52">
            <a:extLst>
              <a:ext uri="{FF2B5EF4-FFF2-40B4-BE49-F238E27FC236}">
                <a16:creationId xmlns:a16="http://schemas.microsoft.com/office/drawing/2014/main" id="{9721E34F-6E7F-4574-85EE-CF3B1B9C55FF}"/>
              </a:ext>
            </a:extLst>
          </p:cNvPr>
          <p:cNvSpPr txBox="1"/>
          <p:nvPr/>
        </p:nvSpPr>
        <p:spPr>
          <a:xfrm>
            <a:off x="12358093" y="9113012"/>
            <a:ext cx="1008112" cy="338554"/>
          </a:xfrm>
          <a:prstGeom prst="rect">
            <a:avLst/>
          </a:prstGeom>
          <a:noFill/>
          <a:ln w="9525">
            <a:noFill/>
          </a:ln>
        </p:spPr>
        <p:txBody>
          <a:bodyPr wrap="square" rtlCol="0">
            <a:spAutoFit/>
          </a:bodyPr>
          <a:lstStyle/>
          <a:p>
            <a:r>
              <a:rPr lang="ja-JP" altLang="en-US" sz="1600" b="1" dirty="0"/>
              <a:t>２</a:t>
            </a:r>
          </a:p>
        </p:txBody>
      </p:sp>
    </p:spTree>
    <p:extLst>
      <p:ext uri="{BB962C8B-B14F-4D97-AF65-F5344CB8AC3E}">
        <p14:creationId xmlns:p14="http://schemas.microsoft.com/office/powerpoint/2010/main" val="369320348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34356</TotalTime>
  <Words>1008</Words>
  <Application>Microsoft Office PowerPoint</Application>
  <PresentationFormat>A3 297x420 mm</PresentationFormat>
  <Paragraphs>94</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Arial</vt:lpstr>
      <vt:lpstr>Calibri</vt:lpstr>
      <vt:lpstr>Calibri Light</vt:lpstr>
      <vt:lpstr>Office Theme</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警務部の体制</dc:title>
  <dc:creator>test</dc:creator>
  <cp:lastModifiedBy>古谷 智子</cp:lastModifiedBy>
  <cp:revision>2350</cp:revision>
  <cp:lastPrinted>2022-02-22T05:02:05Z</cp:lastPrinted>
  <dcterms:created xsi:type="dcterms:W3CDTF">2011-02-21T04:20:48Z</dcterms:created>
  <dcterms:modified xsi:type="dcterms:W3CDTF">2022-03-20T07:10:17Z</dcterms:modified>
</cp:coreProperties>
</file>