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E0B4"/>
    <a:srgbClr val="F8C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3D8E5-1D6B-4F7E-9B3E-C3F13D177060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213A4F-FC44-44C9-823C-5EB7C75736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5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213A4F-FC44-44C9-823C-5EB7C75736A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17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07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74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62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279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44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05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53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76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21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3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5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97532-B701-4A4B-B316-BF3858C87C5F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4103E-C2D8-4C95-A104-F1066917FD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96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矢印: 五方向 3">
            <a:extLst>
              <a:ext uri="{FF2B5EF4-FFF2-40B4-BE49-F238E27FC236}">
                <a16:creationId xmlns:a16="http://schemas.microsoft.com/office/drawing/2014/main" id="{BF8601EA-91FB-497E-852D-64B919903E73}"/>
              </a:ext>
            </a:extLst>
          </p:cNvPr>
          <p:cNvSpPr/>
          <p:nvPr/>
        </p:nvSpPr>
        <p:spPr>
          <a:xfrm>
            <a:off x="798669" y="621298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本川の水位上昇</a:t>
            </a:r>
          </a:p>
        </p:txBody>
      </p:sp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76375DF2-AC48-4296-8F25-5903D7F57953}"/>
              </a:ext>
            </a:extLst>
          </p:cNvPr>
          <p:cNvSpPr/>
          <p:nvPr/>
        </p:nvSpPr>
        <p:spPr>
          <a:xfrm>
            <a:off x="1849230" y="611276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樋門閉鎖の判断</a:t>
            </a:r>
          </a:p>
        </p:txBody>
      </p:sp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1BBD1774-2B6A-47EF-9B55-2BA64E729644}"/>
              </a:ext>
            </a:extLst>
          </p:cNvPr>
          <p:cNvSpPr/>
          <p:nvPr/>
        </p:nvSpPr>
        <p:spPr>
          <a:xfrm>
            <a:off x="8197513" y="629848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市民・県民への通知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544BE20F-1FBF-4C3E-8A34-82B04F3B3C18}"/>
              </a:ext>
            </a:extLst>
          </p:cNvPr>
          <p:cNvSpPr/>
          <p:nvPr/>
        </p:nvSpPr>
        <p:spPr>
          <a:xfrm>
            <a:off x="3957499" y="621298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樋門閉鎖の連絡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0661FDE8-9D2B-431A-BB51-B65EE2076C51}"/>
              </a:ext>
            </a:extLst>
          </p:cNvPr>
          <p:cNvSpPr/>
          <p:nvPr/>
        </p:nvSpPr>
        <p:spPr>
          <a:xfrm>
            <a:off x="5022133" y="634935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操作記録の作成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6D9CAC47-B41D-40DD-9882-4469762CA88C}"/>
              </a:ext>
            </a:extLst>
          </p:cNvPr>
          <p:cNvSpPr/>
          <p:nvPr/>
        </p:nvSpPr>
        <p:spPr>
          <a:xfrm>
            <a:off x="6086767" y="621298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関係者への連絡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0" name="矢印: 五方向 9">
            <a:extLst>
              <a:ext uri="{FF2B5EF4-FFF2-40B4-BE49-F238E27FC236}">
                <a16:creationId xmlns:a16="http://schemas.microsoft.com/office/drawing/2014/main" id="{8AF1092E-7779-46E8-801A-8F7AEB7711F6}"/>
              </a:ext>
            </a:extLst>
          </p:cNvPr>
          <p:cNvSpPr/>
          <p:nvPr/>
        </p:nvSpPr>
        <p:spPr>
          <a:xfrm>
            <a:off x="7142038" y="625718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措置の実施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01DDAFF-9056-4F98-A65C-A65BF566130D}"/>
              </a:ext>
            </a:extLst>
          </p:cNvPr>
          <p:cNvSpPr txBox="1"/>
          <p:nvPr/>
        </p:nvSpPr>
        <p:spPr>
          <a:xfrm>
            <a:off x="288323" y="1605325"/>
            <a:ext cx="430887" cy="122007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pPr algn="ctr"/>
            <a:r>
              <a:rPr kumimoji="1" lang="ja-JP" altLang="en-US" sz="1600" dirty="0"/>
              <a:t>樋門操作員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AD3EFC7-B397-45DA-8B11-93A09EDA00A5}"/>
              </a:ext>
            </a:extLst>
          </p:cNvPr>
          <p:cNvSpPr/>
          <p:nvPr/>
        </p:nvSpPr>
        <p:spPr>
          <a:xfrm>
            <a:off x="798668" y="2167388"/>
            <a:ext cx="963186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樋門付近水位の確認のため現場へ赴く必要がある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3CAB988-B868-49C0-912B-B86D613BFEFF}"/>
              </a:ext>
            </a:extLst>
          </p:cNvPr>
          <p:cNvSpPr txBox="1"/>
          <p:nvPr/>
        </p:nvSpPr>
        <p:spPr>
          <a:xfrm>
            <a:off x="311741" y="3429000"/>
            <a:ext cx="430887" cy="1649433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pPr algn="ctr"/>
            <a:r>
              <a:rPr kumimoji="1" lang="ja-JP" altLang="en-US" sz="1600" dirty="0"/>
              <a:t>県・市町村職員</a:t>
            </a:r>
          </a:p>
        </p:txBody>
      </p:sp>
      <p:sp>
        <p:nvSpPr>
          <p:cNvPr id="36" name="矢印: 五方向 35">
            <a:extLst>
              <a:ext uri="{FF2B5EF4-FFF2-40B4-BE49-F238E27FC236}">
                <a16:creationId xmlns:a16="http://schemas.microsoft.com/office/drawing/2014/main" id="{8713EC93-0FCB-4C58-A809-68A743FFE77C}"/>
              </a:ext>
            </a:extLst>
          </p:cNvPr>
          <p:cNvSpPr/>
          <p:nvPr/>
        </p:nvSpPr>
        <p:spPr>
          <a:xfrm>
            <a:off x="551958" y="6318270"/>
            <a:ext cx="870916" cy="43088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F0F0A7C-21EA-4A6F-B3D0-A60A9586EF51}"/>
              </a:ext>
            </a:extLst>
          </p:cNvPr>
          <p:cNvSpPr txBox="1"/>
          <p:nvPr/>
        </p:nvSpPr>
        <p:spPr>
          <a:xfrm>
            <a:off x="1399088" y="6395213"/>
            <a:ext cx="1375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：業務の流れ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9D4C326-BCF5-41E0-8163-9CC2845256DD}"/>
              </a:ext>
            </a:extLst>
          </p:cNvPr>
          <p:cNvSpPr/>
          <p:nvPr/>
        </p:nvSpPr>
        <p:spPr>
          <a:xfrm>
            <a:off x="2973621" y="6315442"/>
            <a:ext cx="870916" cy="430886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F164D92-26EE-46D4-869A-29276349EEC8}"/>
              </a:ext>
            </a:extLst>
          </p:cNvPr>
          <p:cNvSpPr txBox="1"/>
          <p:nvPr/>
        </p:nvSpPr>
        <p:spPr>
          <a:xfrm>
            <a:off x="3782698" y="6392385"/>
            <a:ext cx="20501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/>
              <a:t>：樋門操作員者の行動</a:t>
            </a:r>
            <a:r>
              <a:rPr kumimoji="1" lang="ja-JP" altLang="en-US" sz="1050" dirty="0">
                <a:solidFill>
                  <a:srgbClr val="FF0000"/>
                </a:solidFill>
              </a:rPr>
              <a:t>・課題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14BD2619-500A-4ED1-A4DF-8F4215C84CCC}"/>
              </a:ext>
            </a:extLst>
          </p:cNvPr>
          <p:cNvSpPr/>
          <p:nvPr/>
        </p:nvSpPr>
        <p:spPr>
          <a:xfrm>
            <a:off x="5832884" y="6324318"/>
            <a:ext cx="870916" cy="430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EB49B39-471D-45CD-8AA5-46F87191B0FD}"/>
              </a:ext>
            </a:extLst>
          </p:cNvPr>
          <p:cNvSpPr txBox="1"/>
          <p:nvPr/>
        </p:nvSpPr>
        <p:spPr>
          <a:xfrm>
            <a:off x="6674025" y="6403245"/>
            <a:ext cx="2680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：県・市町村職員の行動</a:t>
            </a:r>
            <a:r>
              <a:rPr kumimoji="1" lang="ja-JP" altLang="en-US" sz="1200" dirty="0">
                <a:solidFill>
                  <a:srgbClr val="FF0000"/>
                </a:solidFill>
              </a:rPr>
              <a:t>・課題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E40260C-1B34-4968-A5F6-038F0CD6809D}"/>
              </a:ext>
            </a:extLst>
          </p:cNvPr>
          <p:cNvSpPr/>
          <p:nvPr/>
        </p:nvSpPr>
        <p:spPr>
          <a:xfrm>
            <a:off x="488615" y="5426588"/>
            <a:ext cx="2839806" cy="6789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2"/>
                </a:solidFill>
              </a:rPr>
              <a:t>大雨に見舞われる中、樋門操作員の負担を軽減できないか？</a:t>
            </a:r>
            <a:endParaRPr kumimoji="1" lang="en-US" altLang="ja-JP" sz="1200" dirty="0">
              <a:solidFill>
                <a:schemeClr val="tx2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4652F8DD-D9A9-4397-A481-0494C6957B2D}"/>
              </a:ext>
            </a:extLst>
          </p:cNvPr>
          <p:cNvSpPr/>
          <p:nvPr/>
        </p:nvSpPr>
        <p:spPr>
          <a:xfrm>
            <a:off x="3650881" y="5426588"/>
            <a:ext cx="2839806" cy="6789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2"/>
                </a:solidFill>
              </a:rPr>
              <a:t>連絡や記録を自動化できないか？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5CF22193-5171-44D3-86E7-252A4ECEF029}"/>
              </a:ext>
            </a:extLst>
          </p:cNvPr>
          <p:cNvSpPr/>
          <p:nvPr/>
        </p:nvSpPr>
        <p:spPr>
          <a:xfrm>
            <a:off x="6827874" y="5428522"/>
            <a:ext cx="2839806" cy="6789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2"/>
                </a:solidFill>
              </a:rPr>
              <a:t>内水氾濫発生時の県・市町村の負担を軽減できないか？</a:t>
            </a:r>
          </a:p>
        </p:txBody>
      </p:sp>
      <p:sp>
        <p:nvSpPr>
          <p:cNvPr id="47" name="楕円 46">
            <a:extLst>
              <a:ext uri="{FF2B5EF4-FFF2-40B4-BE49-F238E27FC236}">
                <a16:creationId xmlns:a16="http://schemas.microsoft.com/office/drawing/2014/main" id="{F47C247C-8EC1-44EF-84A5-C605F4BBD912}"/>
              </a:ext>
            </a:extLst>
          </p:cNvPr>
          <p:cNvSpPr/>
          <p:nvPr/>
        </p:nvSpPr>
        <p:spPr>
          <a:xfrm>
            <a:off x="253476" y="5229672"/>
            <a:ext cx="404475" cy="34255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a typeface="メイリオ" panose="020B0604030504040204" pitchFamily="50" charset="-128"/>
                <a:cs typeface="Meiryo UI" panose="020B0604030504040204" pitchFamily="50" charset="-128"/>
              </a:rPr>
              <a:t>A</a:t>
            </a:r>
            <a:endParaRPr kumimoji="1" lang="ja-JP" altLang="en-US" dirty="0">
              <a:solidFill>
                <a:schemeClr val="bg1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5FBE542F-7726-4DAF-94E4-8964527B2355}"/>
              </a:ext>
            </a:extLst>
          </p:cNvPr>
          <p:cNvSpPr/>
          <p:nvPr/>
        </p:nvSpPr>
        <p:spPr>
          <a:xfrm>
            <a:off x="3501987" y="5223140"/>
            <a:ext cx="342550" cy="34255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a typeface="メイリオ" panose="020B0604030504040204" pitchFamily="50" charset="-128"/>
                <a:cs typeface="Meiryo UI" panose="020B0604030504040204" pitchFamily="50" charset="-128"/>
              </a:rPr>
              <a:t>B</a:t>
            </a:r>
            <a:endParaRPr kumimoji="1" lang="ja-JP" altLang="en-US" dirty="0">
              <a:solidFill>
                <a:schemeClr val="bg1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8063DE97-49F8-43A0-9FEF-F7B7C037E1E9}"/>
              </a:ext>
            </a:extLst>
          </p:cNvPr>
          <p:cNvSpPr/>
          <p:nvPr/>
        </p:nvSpPr>
        <p:spPr>
          <a:xfrm>
            <a:off x="6664253" y="5255313"/>
            <a:ext cx="342550" cy="34255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a typeface="メイリオ" panose="020B0604030504040204" pitchFamily="50" charset="-128"/>
                <a:cs typeface="Meiryo UI" panose="020B0604030504040204" pitchFamily="50" charset="-128"/>
              </a:rPr>
              <a:t>C</a:t>
            </a:r>
            <a:endParaRPr kumimoji="1" lang="ja-JP" altLang="en-US" dirty="0">
              <a:solidFill>
                <a:schemeClr val="bg1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矢印: 五方向 49">
            <a:extLst>
              <a:ext uri="{FF2B5EF4-FFF2-40B4-BE49-F238E27FC236}">
                <a16:creationId xmlns:a16="http://schemas.microsoft.com/office/drawing/2014/main" id="{105DC8C2-2754-4439-BB16-E35FC440BD55}"/>
              </a:ext>
            </a:extLst>
          </p:cNvPr>
          <p:cNvSpPr/>
          <p:nvPr/>
        </p:nvSpPr>
        <p:spPr>
          <a:xfrm>
            <a:off x="2892865" y="609285"/>
            <a:ext cx="995133" cy="465366"/>
          </a:xfrm>
          <a:prstGeom prst="homePlate">
            <a:avLst/>
          </a:prstGeom>
          <a:solidFill>
            <a:srgbClr val="FFE6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樋門の閉鎖作業</a:t>
            </a:r>
            <a:endParaRPr kumimoji="1" lang="en-US" altLang="ja-JP" sz="1050" dirty="0">
              <a:solidFill>
                <a:schemeClr val="tx1"/>
              </a:solidFill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3B4FEF65-E4E0-45B4-ADE3-2E4E3C731997}"/>
              </a:ext>
            </a:extLst>
          </p:cNvPr>
          <p:cNvSpPr/>
          <p:nvPr/>
        </p:nvSpPr>
        <p:spPr>
          <a:xfrm>
            <a:off x="798668" y="1185122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本川の水位を現場で確認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9EF080A3-8188-4445-8D4A-0CEA677D5F35}"/>
              </a:ext>
            </a:extLst>
          </p:cNvPr>
          <p:cNvSpPr/>
          <p:nvPr/>
        </p:nvSpPr>
        <p:spPr>
          <a:xfrm>
            <a:off x="1872292" y="2173430"/>
            <a:ext cx="963186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水位が高い状況での判断は場合によっては危険</a:t>
            </a: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B2D6F1C6-F458-4D0E-BC0A-B9B00CCF9DB8}"/>
              </a:ext>
            </a:extLst>
          </p:cNvPr>
          <p:cNvSpPr/>
          <p:nvPr/>
        </p:nvSpPr>
        <p:spPr>
          <a:xfrm>
            <a:off x="1872292" y="1191164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水位が基準を超過している場合樋門の閉鎖を判断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5133E9D6-10C7-4F3D-8B95-2A211DD25D30}"/>
              </a:ext>
            </a:extLst>
          </p:cNvPr>
          <p:cNvSpPr/>
          <p:nvPr/>
        </p:nvSpPr>
        <p:spPr>
          <a:xfrm>
            <a:off x="2920610" y="2173430"/>
            <a:ext cx="963186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水位が高い状況での操作は場合によっては危険</a:t>
            </a: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04BA9C88-8EF8-462C-BB42-D90F04CD1531}"/>
              </a:ext>
            </a:extLst>
          </p:cNvPr>
          <p:cNvSpPr/>
          <p:nvPr/>
        </p:nvSpPr>
        <p:spPr>
          <a:xfrm>
            <a:off x="2920610" y="1191164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現場にて閉鎖の操作を実施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EC8F4937-CD4F-468D-9C55-070D9DD65EB0}"/>
              </a:ext>
            </a:extLst>
          </p:cNvPr>
          <p:cNvSpPr/>
          <p:nvPr/>
        </p:nvSpPr>
        <p:spPr>
          <a:xfrm>
            <a:off x="3985112" y="2174125"/>
            <a:ext cx="963186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規定上連絡することとなっているが徹底されていない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6A765CD4-991A-4A68-9348-D13659403985}"/>
              </a:ext>
            </a:extLst>
          </p:cNvPr>
          <p:cNvSpPr/>
          <p:nvPr/>
        </p:nvSpPr>
        <p:spPr>
          <a:xfrm>
            <a:off x="3985112" y="1191859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樋門管理者である県土木事務所へ樋門閉鎖を実施した旨連絡</a:t>
            </a: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6421199B-E8DF-4945-BA41-0F5BD3904799}"/>
              </a:ext>
            </a:extLst>
          </p:cNvPr>
          <p:cNvSpPr/>
          <p:nvPr/>
        </p:nvSpPr>
        <p:spPr>
          <a:xfrm>
            <a:off x="5062667" y="2173430"/>
            <a:ext cx="963186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規定上記録することとなっているが徹底されていない</a:t>
            </a: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545178E7-9F2F-4D26-A33D-F6ED9D2C5097}"/>
              </a:ext>
            </a:extLst>
          </p:cNvPr>
          <p:cNvSpPr/>
          <p:nvPr/>
        </p:nvSpPr>
        <p:spPr>
          <a:xfrm>
            <a:off x="5062667" y="1191164"/>
            <a:ext cx="963185" cy="907282"/>
          </a:xfrm>
          <a:prstGeom prst="rect">
            <a:avLst/>
          </a:prstGeom>
          <a:solidFill>
            <a:srgbClr val="BDD7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操作時刻や水位等を記録</a:t>
            </a: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AB677100-034E-410B-8FF2-A8E67F1F427B}"/>
              </a:ext>
            </a:extLst>
          </p:cNvPr>
          <p:cNvSpPr/>
          <p:nvPr/>
        </p:nvSpPr>
        <p:spPr>
          <a:xfrm>
            <a:off x="798667" y="4230625"/>
            <a:ext cx="963186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水位上昇に伴って実施する各所への連絡や対応がメイン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892B10EC-BC98-4864-8809-BF85A9D395D2}"/>
              </a:ext>
            </a:extLst>
          </p:cNvPr>
          <p:cNvSpPr/>
          <p:nvPr/>
        </p:nvSpPr>
        <p:spPr>
          <a:xfrm>
            <a:off x="798667" y="3248359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水位の上昇はシステム通知で確認</a:t>
            </a: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A7A68489-78DF-49BE-898A-7A29E3F206B8}"/>
              </a:ext>
            </a:extLst>
          </p:cNvPr>
          <p:cNvSpPr/>
          <p:nvPr/>
        </p:nvSpPr>
        <p:spPr>
          <a:xfrm>
            <a:off x="1872290" y="4236667"/>
            <a:ext cx="2004863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開閉判断は地元が行うため、対応時に樋門への認識は薄い</a:t>
            </a: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6A3B6447-7F67-45BF-999D-3DD4FFB8B169}"/>
              </a:ext>
            </a:extLst>
          </p:cNvPr>
          <p:cNvSpPr/>
          <p:nvPr/>
        </p:nvSpPr>
        <p:spPr>
          <a:xfrm>
            <a:off x="1872291" y="3254401"/>
            <a:ext cx="2004863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樋門の管理は地元へ委嘱しているため関与していない</a:t>
            </a: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664E447F-6231-4887-922E-EB54688A8D68}"/>
              </a:ext>
            </a:extLst>
          </p:cNvPr>
          <p:cNvSpPr/>
          <p:nvPr/>
        </p:nvSpPr>
        <p:spPr>
          <a:xfrm>
            <a:off x="3985111" y="4237362"/>
            <a:ext cx="963186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連絡により樋門閉鎖を把握することになっているが、実際は道路の冠水等で認識することも</a:t>
            </a: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6A334995-3727-484C-B909-CA8131B78EF3}"/>
              </a:ext>
            </a:extLst>
          </p:cNvPr>
          <p:cNvSpPr/>
          <p:nvPr/>
        </p:nvSpPr>
        <p:spPr>
          <a:xfrm>
            <a:off x="3985111" y="3255096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樋門の閉鎖を覚知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006248A7-52B2-4A74-8735-37EEC06C3E3E}"/>
              </a:ext>
            </a:extLst>
          </p:cNvPr>
          <p:cNvSpPr/>
          <p:nvPr/>
        </p:nvSpPr>
        <p:spPr>
          <a:xfrm>
            <a:off x="5062666" y="4236667"/>
            <a:ext cx="963186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実際は作成されないことが多いため、樋門の操作状況が不明</a:t>
            </a: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9C62BE31-5D77-417E-804F-54DB94715AC3}"/>
              </a:ext>
            </a:extLst>
          </p:cNvPr>
          <p:cNvSpPr/>
          <p:nvPr/>
        </p:nvSpPr>
        <p:spPr>
          <a:xfrm>
            <a:off x="5062666" y="3254401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樋門の操作履歴を把握</a:t>
            </a: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64106E34-48F4-48F3-B414-30FC56EB07DF}"/>
              </a:ext>
            </a:extLst>
          </p:cNvPr>
          <p:cNvSpPr/>
          <p:nvPr/>
        </p:nvSpPr>
        <p:spPr>
          <a:xfrm>
            <a:off x="6135825" y="4236779"/>
            <a:ext cx="963186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水位上昇状況では各所への連絡が多く職員の負担に</a:t>
            </a: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7A90C171-5AE8-4310-9C19-BF7BB0866EF0}"/>
              </a:ext>
            </a:extLst>
          </p:cNvPr>
          <p:cNvSpPr/>
          <p:nvPr/>
        </p:nvSpPr>
        <p:spPr>
          <a:xfrm>
            <a:off x="6135825" y="3254513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県土木事務所から関係市町村等へ樋門閉鎖の連絡</a:t>
            </a: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DEFBBE59-8E31-4735-A7B5-F30EE5C050BB}"/>
              </a:ext>
            </a:extLst>
          </p:cNvPr>
          <p:cNvSpPr/>
          <p:nvPr/>
        </p:nvSpPr>
        <p:spPr>
          <a:xfrm>
            <a:off x="7205393" y="4236326"/>
            <a:ext cx="963186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頻繁に起こることではないため業務プロセスに不慣れな場合も</a:t>
            </a: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41E96381-434B-4612-955D-CCA9BCB43CBD}"/>
              </a:ext>
            </a:extLst>
          </p:cNvPr>
          <p:cNvSpPr/>
          <p:nvPr/>
        </p:nvSpPr>
        <p:spPr>
          <a:xfrm>
            <a:off x="7205393" y="3254060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県</a:t>
            </a:r>
            <a:r>
              <a:rPr kumimoji="1" lang="en-US" altLang="ja-JP" sz="1000" dirty="0">
                <a:solidFill>
                  <a:schemeClr val="tx1"/>
                </a:solidFill>
              </a:rPr>
              <a:t>:</a:t>
            </a:r>
            <a:r>
              <a:rPr kumimoji="1" lang="ja-JP" altLang="en-US" sz="1000" dirty="0">
                <a:solidFill>
                  <a:schemeClr val="tx1"/>
                </a:solidFill>
              </a:rPr>
              <a:t>道路通行止め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市町村</a:t>
            </a:r>
            <a:r>
              <a:rPr kumimoji="1" lang="en-US" altLang="ja-JP" sz="1000" dirty="0">
                <a:solidFill>
                  <a:schemeClr val="tx1"/>
                </a:solidFill>
              </a:rPr>
              <a:t>:</a:t>
            </a:r>
            <a:r>
              <a:rPr kumimoji="1" lang="ja-JP" altLang="en-US" sz="1000" dirty="0">
                <a:solidFill>
                  <a:schemeClr val="tx1"/>
                </a:solidFill>
              </a:rPr>
              <a:t>避難指示</a:t>
            </a: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544738BD-D070-4BD3-8D33-02F1A22C4A2E}"/>
              </a:ext>
            </a:extLst>
          </p:cNvPr>
          <p:cNvSpPr/>
          <p:nvPr/>
        </p:nvSpPr>
        <p:spPr>
          <a:xfrm>
            <a:off x="8253710" y="4230195"/>
            <a:ext cx="963186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000" dirty="0">
                <a:solidFill>
                  <a:srgbClr val="FF0000"/>
                </a:solidFill>
              </a:rPr>
              <a:t>水位上昇状況では各所への連絡が多く職員の負担に</a:t>
            </a: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BEE555DE-917E-45D0-8655-A8CEDFDEE912}"/>
              </a:ext>
            </a:extLst>
          </p:cNvPr>
          <p:cNvSpPr/>
          <p:nvPr/>
        </p:nvSpPr>
        <p:spPr>
          <a:xfrm>
            <a:off x="8253710" y="3247929"/>
            <a:ext cx="963185" cy="907282"/>
          </a:xfrm>
          <a:prstGeom prst="rect">
            <a:avLst/>
          </a:prstGeom>
          <a:solidFill>
            <a:srgbClr val="C5E0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en-US" altLang="ja-JP" sz="1000" dirty="0">
                <a:solidFill>
                  <a:schemeClr val="tx1"/>
                </a:solidFill>
              </a:rPr>
              <a:t>HP</a:t>
            </a:r>
            <a:r>
              <a:rPr kumimoji="1" lang="ja-JP" altLang="en-US" sz="1000" dirty="0">
                <a:solidFill>
                  <a:schemeClr val="tx1"/>
                </a:solidFill>
              </a:rPr>
              <a:t>への掲載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</a:rPr>
              <a:t>メール配信等</a:t>
            </a:r>
            <a:endParaRPr kumimoji="1"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33" name="角丸四角形 88">
            <a:extLst>
              <a:ext uri="{FF2B5EF4-FFF2-40B4-BE49-F238E27FC236}">
                <a16:creationId xmlns:a16="http://schemas.microsoft.com/office/drawing/2014/main" id="{A4E4C1E4-FB58-4AD5-9F9D-384060F07527}"/>
              </a:ext>
            </a:extLst>
          </p:cNvPr>
          <p:cNvSpPr/>
          <p:nvPr/>
        </p:nvSpPr>
        <p:spPr>
          <a:xfrm>
            <a:off x="7174257" y="3145483"/>
            <a:ext cx="2100885" cy="2056788"/>
          </a:xfrm>
          <a:prstGeom prst="roundRect">
            <a:avLst>
              <a:gd name="adj" fmla="val 9446"/>
            </a:avLst>
          </a:prstGeom>
          <a:noFill/>
          <a:ln w="28575">
            <a:solidFill>
              <a:srgbClr val="FF0000"/>
            </a:solidFill>
            <a:prstDash val="solid"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accent2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49D02C1E-7B6B-433D-A239-2BB91F882F1F}"/>
              </a:ext>
            </a:extLst>
          </p:cNvPr>
          <p:cNvSpPr txBox="1"/>
          <p:nvPr/>
        </p:nvSpPr>
        <p:spPr>
          <a:xfrm>
            <a:off x="0" y="44094"/>
            <a:ext cx="9906000" cy="378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樋門閉鎖に伴う業務フロー</a:t>
            </a: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56A8B99-C059-4176-BC9E-197BCDD7BD82}"/>
              </a:ext>
            </a:extLst>
          </p:cNvPr>
          <p:cNvSpPr txBox="1"/>
          <p:nvPr/>
        </p:nvSpPr>
        <p:spPr>
          <a:xfrm>
            <a:off x="9300783" y="28116"/>
            <a:ext cx="595645" cy="30777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</a:p>
        </p:txBody>
      </p:sp>
      <p:sp>
        <p:nvSpPr>
          <p:cNvPr id="72" name="角丸四角形 88">
            <a:extLst>
              <a:ext uri="{FF2B5EF4-FFF2-40B4-BE49-F238E27FC236}">
                <a16:creationId xmlns:a16="http://schemas.microsoft.com/office/drawing/2014/main" id="{6261F62B-CBD5-4212-B5B8-F57ECDF4442A}"/>
              </a:ext>
            </a:extLst>
          </p:cNvPr>
          <p:cNvSpPr/>
          <p:nvPr/>
        </p:nvSpPr>
        <p:spPr>
          <a:xfrm>
            <a:off x="8195462" y="562047"/>
            <a:ext cx="1060533" cy="4623067"/>
          </a:xfrm>
          <a:prstGeom prst="roundRect">
            <a:avLst>
              <a:gd name="adj" fmla="val 9446"/>
            </a:avLst>
          </a:prstGeom>
          <a:noFill/>
          <a:ln w="28575">
            <a:solidFill>
              <a:srgbClr val="FF0000"/>
            </a:solidFill>
            <a:prstDash val="solid"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accent2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9" name="楕円 108">
            <a:extLst>
              <a:ext uri="{FF2B5EF4-FFF2-40B4-BE49-F238E27FC236}">
                <a16:creationId xmlns:a16="http://schemas.microsoft.com/office/drawing/2014/main" id="{EC2BB677-F9D7-493A-8069-EE7169AF35BD}"/>
              </a:ext>
            </a:extLst>
          </p:cNvPr>
          <p:cNvSpPr/>
          <p:nvPr/>
        </p:nvSpPr>
        <p:spPr>
          <a:xfrm>
            <a:off x="8025213" y="437714"/>
            <a:ext cx="342550" cy="34255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a typeface="メイリオ" panose="020B0604030504040204" pitchFamily="50" charset="-128"/>
                <a:cs typeface="Meiryo UI" panose="020B0604030504040204" pitchFamily="50" charset="-128"/>
              </a:rPr>
              <a:t>B</a:t>
            </a:r>
            <a:endParaRPr kumimoji="1" lang="ja-JP" altLang="en-US" dirty="0">
              <a:solidFill>
                <a:schemeClr val="bg1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7" name="角丸四角形 88">
            <a:extLst>
              <a:ext uri="{FF2B5EF4-FFF2-40B4-BE49-F238E27FC236}">
                <a16:creationId xmlns:a16="http://schemas.microsoft.com/office/drawing/2014/main" id="{9E1F3E8A-B223-4875-B884-697922E4B5FF}"/>
              </a:ext>
            </a:extLst>
          </p:cNvPr>
          <p:cNvSpPr/>
          <p:nvPr/>
        </p:nvSpPr>
        <p:spPr>
          <a:xfrm>
            <a:off x="3931930" y="579204"/>
            <a:ext cx="3221856" cy="4623067"/>
          </a:xfrm>
          <a:prstGeom prst="roundRect">
            <a:avLst>
              <a:gd name="adj" fmla="val 9446"/>
            </a:avLst>
          </a:prstGeom>
          <a:noFill/>
          <a:ln w="28575">
            <a:solidFill>
              <a:srgbClr val="FF0000"/>
            </a:solidFill>
            <a:prstDash val="solid"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accent2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1" name="楕円 70">
            <a:extLst>
              <a:ext uri="{FF2B5EF4-FFF2-40B4-BE49-F238E27FC236}">
                <a16:creationId xmlns:a16="http://schemas.microsoft.com/office/drawing/2014/main" id="{091AB5CA-987A-4A33-8652-3841D62C4A06}"/>
              </a:ext>
            </a:extLst>
          </p:cNvPr>
          <p:cNvSpPr/>
          <p:nvPr/>
        </p:nvSpPr>
        <p:spPr>
          <a:xfrm>
            <a:off x="6990931" y="2992601"/>
            <a:ext cx="342550" cy="34255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a typeface="メイリオ" panose="020B0604030504040204" pitchFamily="50" charset="-128"/>
                <a:cs typeface="Meiryo UI" panose="020B0604030504040204" pitchFamily="50" charset="-128"/>
              </a:rPr>
              <a:t>C</a:t>
            </a:r>
            <a:endParaRPr kumimoji="1" lang="ja-JP" altLang="en-US" dirty="0">
              <a:solidFill>
                <a:schemeClr val="bg1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9" name="角丸四角形 88">
            <a:extLst>
              <a:ext uri="{FF2B5EF4-FFF2-40B4-BE49-F238E27FC236}">
                <a16:creationId xmlns:a16="http://schemas.microsoft.com/office/drawing/2014/main" id="{1F733903-3BFE-4D6D-ADAA-D6481DAE5B7C}"/>
              </a:ext>
            </a:extLst>
          </p:cNvPr>
          <p:cNvSpPr/>
          <p:nvPr/>
        </p:nvSpPr>
        <p:spPr>
          <a:xfrm>
            <a:off x="743242" y="566169"/>
            <a:ext cx="5323054" cy="2609736"/>
          </a:xfrm>
          <a:prstGeom prst="roundRect">
            <a:avLst>
              <a:gd name="adj" fmla="val 9446"/>
            </a:avLst>
          </a:prstGeom>
          <a:noFill/>
          <a:ln w="28575">
            <a:solidFill>
              <a:srgbClr val="FF0000"/>
            </a:solidFill>
            <a:prstDash val="solid"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accent2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8" name="楕円 67">
            <a:extLst>
              <a:ext uri="{FF2B5EF4-FFF2-40B4-BE49-F238E27FC236}">
                <a16:creationId xmlns:a16="http://schemas.microsoft.com/office/drawing/2014/main" id="{9ABEB49C-B3F9-46FE-AD8F-B897325F38D3}"/>
              </a:ext>
            </a:extLst>
          </p:cNvPr>
          <p:cNvSpPr/>
          <p:nvPr/>
        </p:nvSpPr>
        <p:spPr>
          <a:xfrm>
            <a:off x="3771059" y="402402"/>
            <a:ext cx="342550" cy="34255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  <a:ea typeface="メイリオ" panose="020B0604030504040204" pitchFamily="50" charset="-128"/>
                <a:cs typeface="Meiryo UI" panose="020B0604030504040204" pitchFamily="50" charset="-128"/>
              </a:rPr>
              <a:t>B</a:t>
            </a:r>
            <a:endParaRPr kumimoji="1" lang="ja-JP" altLang="en-US" dirty="0">
              <a:solidFill>
                <a:schemeClr val="bg1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6D836689-6640-4266-8AE7-6E71AA8F2F69}"/>
              </a:ext>
            </a:extLst>
          </p:cNvPr>
          <p:cNvSpPr/>
          <p:nvPr/>
        </p:nvSpPr>
        <p:spPr>
          <a:xfrm>
            <a:off x="578364" y="409747"/>
            <a:ext cx="342550" cy="342550"/>
          </a:xfrm>
          <a:prstGeom prst="ellipse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contrasting" dir="t">
              <a:rot lat="0" lon="0" rev="2400000"/>
            </a:lightRig>
          </a:scene3d>
          <a:sp3d prstMaterial="powder"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en-US" altLang="ja-JP" sz="1600" dirty="0">
                <a:solidFill>
                  <a:schemeClr val="bg1"/>
                </a:solidFill>
                <a:ea typeface="メイリオ" panose="020B0604030504040204" pitchFamily="50" charset="-128"/>
                <a:cs typeface="Meiryo UI" panose="020B0604030504040204" pitchFamily="50" charset="-128"/>
              </a:rPr>
              <a:t>A</a:t>
            </a:r>
            <a:endParaRPr kumimoji="1" lang="ja-JP" altLang="en-US" sz="1600" dirty="0">
              <a:solidFill>
                <a:schemeClr val="bg1"/>
              </a:solidFill>
              <a:ea typeface="メイリオ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7242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398</Words>
  <Application>Microsoft Office PowerPoint</Application>
  <PresentationFormat>A4 210 x 297 mm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長岡 秀樹</dc:creator>
  <cp:lastModifiedBy>山口 正祥</cp:lastModifiedBy>
  <cp:revision>26</cp:revision>
  <cp:lastPrinted>2023-04-25T07:25:07Z</cp:lastPrinted>
  <dcterms:created xsi:type="dcterms:W3CDTF">2023-04-21T07:31:20Z</dcterms:created>
  <dcterms:modified xsi:type="dcterms:W3CDTF">2025-09-05T00:29:37Z</dcterms:modified>
</cp:coreProperties>
</file>