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60" r:id="rId3"/>
  </p:sldIdLst>
  <p:sldSz cx="7200900" cy="10009188"/>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CEADC"/>
    <a:srgbClr val="DDFFFF"/>
    <a:srgbClr val="E2C5FF"/>
    <a:srgbClr val="DCB9FF"/>
    <a:srgbClr val="FFE1FF"/>
    <a:srgbClr val="E7E7FF"/>
    <a:srgbClr val="E6E3D2"/>
    <a:srgbClr val="99FF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00" autoAdjust="0"/>
    <p:restoredTop sz="94660"/>
  </p:normalViewPr>
  <p:slideViewPr>
    <p:cSldViewPr>
      <p:cViewPr>
        <p:scale>
          <a:sx n="90" d="100"/>
          <a:sy n="90" d="100"/>
        </p:scale>
        <p:origin x="-1512" y="2604"/>
      </p:cViewPr>
      <p:guideLst>
        <p:guide orient="horz" pos="3153"/>
        <p:guide pos="2268"/>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dfckhpwg3file1h.mhlwds.mhlw.go.jp\&#35506;&#23460;&#38936;&#22495;1\10802000_&#21307;&#25919;&#23616;&#12288;&#22320;&#22495;&#21307;&#30274;&#35336;&#30011;&#35506;\&#22312;&#23429;&#21307;&#30274;&#25512;&#36914;&#23460;\02&#12288;&#32066;&#26411;&#26399;&#38306;&#20418;\&#24179;&#25104;24&#24180;&#24230;&#32066;&#26411;&#26399;&#21307;&#30274;&#12395;&#38306;&#12377;&#12427;&#24847;&#35672;&#35519;&#26619;&#31561;&#26908;&#35342;&#20250;\130627&#31532;2&#22238;\&#27010;&#35201;&#12398;&#20803;&#12464;&#12521;&#12501;\&#12304;&#36039;&#26009;&#29992;&#12305;&#27010;&#35201;PPT&#29992;&#12464;&#12521;&#12501;.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dfckhpwg3file1h.mhlwds.mhlw.go.jp\&#35506;&#23460;&#38936;&#22495;1\10802000_&#21307;&#25919;&#23616;&#12288;&#22320;&#22495;&#21307;&#30274;&#35336;&#30011;&#35506;\&#22312;&#23429;&#21307;&#30274;&#25512;&#36914;&#23460;\02&#12288;&#32066;&#26411;&#26399;&#38306;&#20418;\&#24179;&#25104;24&#24180;&#24230;&#32066;&#26411;&#26399;&#21307;&#30274;&#12395;&#38306;&#12377;&#12427;&#24847;&#35672;&#35519;&#26619;&#31561;&#26908;&#35342;&#20250;\130627&#31532;2&#22238;\&#27010;&#35201;&#12398;&#20803;&#12464;&#12521;&#12501;\&#12304;&#36039;&#26009;&#29992;&#12305;&#27010;&#35201;PPT&#29992;&#12464;&#12521;&#12501;.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195229385615112"/>
          <c:y val="0.18990596089805134"/>
          <c:w val="0.73532191533999924"/>
          <c:h val="0.71656376327801863"/>
        </c:manualLayout>
      </c:layout>
      <c:barChart>
        <c:barDir val="bar"/>
        <c:grouping val="percentStacked"/>
        <c:varyColors val="0"/>
        <c:ser>
          <c:idx val="0"/>
          <c:order val="0"/>
          <c:tx>
            <c:strRef>
              <c:f>家族話合い!$B$12</c:f>
              <c:strCache>
                <c:ptCount val="1"/>
                <c:pt idx="0">
                  <c:v>詳しく話し合っている
</c:v>
                </c:pt>
              </c:strCache>
            </c:strRef>
          </c:tx>
          <c:spPr>
            <a:solidFill>
              <a:srgbClr val="FFBB57"/>
            </a:solidFill>
            <a:ln>
              <a:solidFill>
                <a:prstClr val="black"/>
              </a:solidFill>
            </a:ln>
          </c:spPr>
          <c:invertIfNegative val="0"/>
          <c:dLbls>
            <c:dLbl>
              <c:idx val="0"/>
              <c:layout>
                <c:manualLayout>
                  <c:x val="-2.3817528787221007E-3"/>
                  <c:y val="9.3971040254786503E-3"/>
                </c:manualLayout>
              </c:layout>
              <c:spPr/>
              <c:txPr>
                <a:bodyPr anchor="t" anchorCtr="1"/>
                <a:lstStyle/>
                <a:p>
                  <a:pPr>
                    <a:defRPr sz="900"/>
                  </a:pPr>
                  <a:endParaRPr lang="ja-JP"/>
                </a:p>
              </c:txPr>
              <c:dLblPos val="ctr"/>
              <c:showLegendKey val="0"/>
              <c:showVal val="1"/>
              <c:showCatName val="0"/>
              <c:showSerName val="0"/>
              <c:showPercent val="0"/>
              <c:showBubbleSize val="0"/>
            </c:dLbl>
            <c:dLbl>
              <c:idx val="1"/>
              <c:layout>
                <c:manualLayout>
                  <c:x val="-2.5824990669926482E-3"/>
                  <c:y val="3.5510707442385483E-3"/>
                </c:manualLayout>
              </c:layout>
              <c:tx>
                <c:rich>
                  <a:bodyPr/>
                  <a:lstStyle/>
                  <a:p>
                    <a:r>
                      <a:rPr lang="en-US" altLang="en-US" dirty="0" smtClean="0"/>
                      <a:t>10.0</a:t>
                    </a:r>
                    <a:endParaRPr lang="en-US" altLang="en-US" dirty="0"/>
                  </a:p>
                </c:rich>
              </c:tx>
              <c:dLblPos val="ctr"/>
              <c:showLegendKey val="0"/>
              <c:showVal val="1"/>
              <c:showCatName val="0"/>
              <c:showSerName val="0"/>
              <c:showPercent val="0"/>
              <c:showBubbleSize val="0"/>
            </c:dLbl>
            <c:dLbl>
              <c:idx val="2"/>
              <c:layout>
                <c:manualLayout>
                  <c:x val="-9.2122008709519358E-3"/>
                  <c:y val="8.5027523476300087E-3"/>
                </c:manualLayout>
              </c:layout>
              <c:dLblPos val="ctr"/>
              <c:showLegendKey val="0"/>
              <c:showVal val="1"/>
              <c:showCatName val="0"/>
              <c:showSerName val="0"/>
              <c:showPercent val="0"/>
              <c:showBubbleSize val="0"/>
            </c:dLbl>
            <c:dLbl>
              <c:idx val="3"/>
              <c:layout>
                <c:manualLayout>
                  <c:x val="-6.9091506532139519E-3"/>
                  <c:y val="0"/>
                </c:manualLayout>
              </c:layout>
              <c:dLblPos val="ctr"/>
              <c:showLegendKey val="0"/>
              <c:showVal val="1"/>
              <c:showCatName val="0"/>
              <c:showSerName val="0"/>
              <c:showPercent val="0"/>
              <c:showBubbleSize val="0"/>
            </c:dLbl>
            <c:txPr>
              <a:bodyPr/>
              <a:lstStyle/>
              <a:p>
                <a:pPr>
                  <a:defRPr sz="900"/>
                </a:pPr>
                <a:endParaRPr lang="ja-JP"/>
              </a:p>
            </c:txPr>
            <c:dLblPos val="ctr"/>
            <c:showLegendKey val="0"/>
            <c:showVal val="1"/>
            <c:showCatName val="0"/>
            <c:showSerName val="0"/>
            <c:showPercent val="0"/>
            <c:showBubbleSize val="0"/>
            <c:showLeaderLines val="0"/>
          </c:dLbls>
          <c:cat>
            <c:strRef>
              <c:f>家族話合い!$A$13:$A$16</c:f>
              <c:strCache>
                <c:ptCount val="4"/>
                <c:pt idx="0">
                  <c:v>施設介護職員（880）</c:v>
                </c:pt>
                <c:pt idx="1">
                  <c:v>看護師（1,434）</c:v>
                </c:pt>
                <c:pt idx="2">
                  <c:v>医師（921）</c:v>
                </c:pt>
                <c:pt idx="3">
                  <c:v>一般国民（2,179）</c:v>
                </c:pt>
              </c:strCache>
            </c:strRef>
          </c:cat>
          <c:val>
            <c:numRef>
              <c:f>家族話合い!$B$13:$B$16</c:f>
              <c:numCache>
                <c:formatCode>General</c:formatCode>
                <c:ptCount val="4"/>
                <c:pt idx="0">
                  <c:v>5.6</c:v>
                </c:pt>
                <c:pt idx="1">
                  <c:v>10</c:v>
                </c:pt>
                <c:pt idx="2">
                  <c:v>9.6999999999999993</c:v>
                </c:pt>
                <c:pt idx="3">
                  <c:v>2.8</c:v>
                </c:pt>
              </c:numCache>
            </c:numRef>
          </c:val>
        </c:ser>
        <c:ser>
          <c:idx val="1"/>
          <c:order val="1"/>
          <c:tx>
            <c:strRef>
              <c:f>家族話合い!$C$12</c:f>
              <c:strCache>
                <c:ptCount val="1"/>
                <c:pt idx="0">
                  <c:v>一応話し合ったことがある</c:v>
                </c:pt>
              </c:strCache>
            </c:strRef>
          </c:tx>
          <c:spPr>
            <a:pattFill prst="pct5"/>
            <a:ln>
              <a:solidFill>
                <a:schemeClr val="tx1"/>
              </a:solidFill>
            </a:ln>
          </c:spPr>
          <c:invertIfNegative val="0"/>
          <c:dLbls>
            <c:dLbl>
              <c:idx val="1"/>
              <c:layout>
                <c:manualLayout>
                  <c:x val="-1.9444444444444361E-2"/>
                  <c:y val="0"/>
                </c:manualLayout>
              </c:layout>
              <c:showLegendKey val="0"/>
              <c:showVal val="1"/>
              <c:showCatName val="0"/>
              <c:showSerName val="0"/>
              <c:showPercent val="0"/>
              <c:showBubbleSize val="0"/>
            </c:dLbl>
            <c:txPr>
              <a:bodyPr/>
              <a:lstStyle/>
              <a:p>
                <a:pPr>
                  <a:defRPr sz="900"/>
                </a:pPr>
                <a:endParaRPr lang="ja-JP"/>
              </a:p>
            </c:txPr>
            <c:showLegendKey val="0"/>
            <c:showVal val="1"/>
            <c:showCatName val="0"/>
            <c:showSerName val="0"/>
            <c:showPercent val="0"/>
            <c:showBubbleSize val="0"/>
            <c:showLeaderLines val="0"/>
          </c:dLbls>
          <c:cat>
            <c:strRef>
              <c:f>家族話合い!$A$13:$A$16</c:f>
              <c:strCache>
                <c:ptCount val="4"/>
                <c:pt idx="0">
                  <c:v>施設介護職員（880）</c:v>
                </c:pt>
                <c:pt idx="1">
                  <c:v>看護師（1,434）</c:v>
                </c:pt>
                <c:pt idx="2">
                  <c:v>医師（921）</c:v>
                </c:pt>
                <c:pt idx="3">
                  <c:v>一般国民（2,179）</c:v>
                </c:pt>
              </c:strCache>
            </c:strRef>
          </c:cat>
          <c:val>
            <c:numRef>
              <c:f>家族話合い!$C$13:$C$16</c:f>
              <c:numCache>
                <c:formatCode>General</c:formatCode>
                <c:ptCount val="4"/>
                <c:pt idx="0">
                  <c:v>45.9</c:v>
                </c:pt>
                <c:pt idx="1">
                  <c:v>56.3</c:v>
                </c:pt>
                <c:pt idx="2">
                  <c:v>47.1</c:v>
                </c:pt>
                <c:pt idx="3">
                  <c:v>39.4</c:v>
                </c:pt>
              </c:numCache>
            </c:numRef>
          </c:val>
        </c:ser>
        <c:ser>
          <c:idx val="2"/>
          <c:order val="2"/>
          <c:tx>
            <c:strRef>
              <c:f>家族話合い!$D$12</c:f>
              <c:strCache>
                <c:ptCount val="1"/>
                <c:pt idx="0">
                  <c:v>全く話し合ったことがない</c:v>
                </c:pt>
              </c:strCache>
            </c:strRef>
          </c:tx>
          <c:spPr>
            <a:solidFill>
              <a:srgbClr val="CCFF99"/>
            </a:solidFill>
            <a:ln>
              <a:solidFill>
                <a:prstClr val="black"/>
              </a:solidFill>
            </a:ln>
          </c:spPr>
          <c:invertIfNegative val="0"/>
          <c:dLbls>
            <c:dLbl>
              <c:idx val="0"/>
              <c:layout>
                <c:manualLayout>
                  <c:x val="1.9981274270540763E-3"/>
                  <c:y val="4.6296296296296328E-3"/>
                </c:manualLayout>
              </c:layout>
              <c:showLegendKey val="0"/>
              <c:showVal val="1"/>
              <c:showCatName val="0"/>
              <c:showSerName val="0"/>
              <c:showPercent val="0"/>
              <c:showBubbleSize val="0"/>
            </c:dLbl>
            <c:dLbl>
              <c:idx val="1"/>
              <c:layout>
                <c:manualLayout>
                  <c:x val="-3.5574281285014812E-3"/>
                  <c:y val="1.3888888888888904E-2"/>
                </c:manualLayout>
              </c:layout>
              <c:showLegendKey val="0"/>
              <c:showVal val="1"/>
              <c:showCatName val="0"/>
              <c:showSerName val="0"/>
              <c:showPercent val="0"/>
              <c:showBubbleSize val="0"/>
            </c:dLbl>
            <c:txPr>
              <a:bodyPr/>
              <a:lstStyle/>
              <a:p>
                <a:pPr>
                  <a:defRPr sz="900"/>
                </a:pPr>
                <a:endParaRPr lang="ja-JP"/>
              </a:p>
            </c:txPr>
            <c:showLegendKey val="0"/>
            <c:showVal val="1"/>
            <c:showCatName val="0"/>
            <c:showSerName val="0"/>
            <c:showPercent val="0"/>
            <c:showBubbleSize val="0"/>
            <c:showLeaderLines val="0"/>
          </c:dLbls>
          <c:cat>
            <c:strRef>
              <c:f>家族話合い!$A$13:$A$16</c:f>
              <c:strCache>
                <c:ptCount val="4"/>
                <c:pt idx="0">
                  <c:v>施設介護職員（880）</c:v>
                </c:pt>
                <c:pt idx="1">
                  <c:v>看護師（1,434）</c:v>
                </c:pt>
                <c:pt idx="2">
                  <c:v>医師（921）</c:v>
                </c:pt>
                <c:pt idx="3">
                  <c:v>一般国民（2,179）</c:v>
                </c:pt>
              </c:strCache>
            </c:strRef>
          </c:cat>
          <c:val>
            <c:numRef>
              <c:f>家族話合い!$D$13:$D$16</c:f>
              <c:numCache>
                <c:formatCode>General</c:formatCode>
                <c:ptCount val="4"/>
                <c:pt idx="0">
                  <c:v>47.6</c:v>
                </c:pt>
                <c:pt idx="1">
                  <c:v>32.6</c:v>
                </c:pt>
                <c:pt idx="2">
                  <c:v>42.8</c:v>
                </c:pt>
                <c:pt idx="3">
                  <c:v>55.9</c:v>
                </c:pt>
              </c:numCache>
            </c:numRef>
          </c:val>
        </c:ser>
        <c:ser>
          <c:idx val="3"/>
          <c:order val="3"/>
          <c:tx>
            <c:strRef>
              <c:f>家族話合い!$E$12</c:f>
              <c:strCache>
                <c:ptCount val="1"/>
                <c:pt idx="0">
                  <c:v>無回答</c:v>
                </c:pt>
              </c:strCache>
            </c:strRef>
          </c:tx>
          <c:spPr>
            <a:solidFill>
              <a:srgbClr val="9966FF"/>
            </a:solidFill>
            <a:ln>
              <a:solidFill>
                <a:sysClr val="windowText" lastClr="000000"/>
              </a:solidFill>
            </a:ln>
          </c:spPr>
          <c:invertIfNegative val="0"/>
          <c:dLbls>
            <c:dLbl>
              <c:idx val="0"/>
              <c:layout>
                <c:manualLayout>
                  <c:x val="1.5072859776301612E-2"/>
                  <c:y val="-8.4872051253564423E-2"/>
                </c:manualLayout>
              </c:layout>
              <c:showLegendKey val="0"/>
              <c:showVal val="1"/>
              <c:showCatName val="0"/>
              <c:showSerName val="0"/>
              <c:showPercent val="0"/>
              <c:showBubbleSize val="0"/>
            </c:dLbl>
            <c:dLbl>
              <c:idx val="1"/>
              <c:layout>
                <c:manualLayout>
                  <c:x val="1.4329410211576292E-2"/>
                  <c:y val="-8.9181448974805275E-2"/>
                </c:manualLayout>
              </c:layout>
              <c:tx>
                <c:rich>
                  <a:bodyPr anchor="t"/>
                  <a:lstStyle/>
                  <a:p>
                    <a:pPr>
                      <a:defRPr sz="900"/>
                    </a:pPr>
                    <a:r>
                      <a:rPr lang="en-US" altLang="en-US" dirty="0" smtClean="0"/>
                      <a:t>1.0</a:t>
                    </a:r>
                    <a:endParaRPr lang="en-US" altLang="en-US" dirty="0"/>
                  </a:p>
                </c:rich>
              </c:tx>
              <c:spPr/>
              <c:showLegendKey val="0"/>
              <c:showVal val="1"/>
              <c:showCatName val="0"/>
              <c:showSerName val="0"/>
              <c:showPercent val="0"/>
              <c:showBubbleSize val="0"/>
            </c:dLbl>
            <c:dLbl>
              <c:idx val="2"/>
              <c:layout>
                <c:manualLayout>
                  <c:x val="1.5378146811435062E-2"/>
                  <c:y val="-8.4103618116505574E-2"/>
                </c:manualLayout>
              </c:layout>
              <c:spPr/>
              <c:txPr>
                <a:bodyPr anchor="t"/>
                <a:lstStyle/>
                <a:p>
                  <a:pPr>
                    <a:defRPr sz="900"/>
                  </a:pPr>
                  <a:endParaRPr lang="ja-JP"/>
                </a:p>
              </c:txPr>
              <c:showLegendKey val="0"/>
              <c:showVal val="1"/>
              <c:showCatName val="0"/>
              <c:showSerName val="0"/>
              <c:showPercent val="0"/>
              <c:showBubbleSize val="0"/>
            </c:dLbl>
            <c:dLbl>
              <c:idx val="3"/>
              <c:layout>
                <c:manualLayout>
                  <c:x val="-4.4630024128326428E-3"/>
                  <c:y val="-7.7367331302910763E-2"/>
                </c:manualLayout>
              </c:layout>
              <c:spPr/>
              <c:txPr>
                <a:bodyPr anchor="t"/>
                <a:lstStyle/>
                <a:p>
                  <a:pPr>
                    <a:defRPr sz="900"/>
                  </a:pPr>
                  <a:endParaRPr lang="ja-JP"/>
                </a:p>
              </c:txPr>
              <c:showLegendKey val="0"/>
              <c:showVal val="1"/>
              <c:showCatName val="0"/>
              <c:showSerName val="0"/>
              <c:showPercent val="0"/>
              <c:showBubbleSize val="0"/>
            </c:dLbl>
            <c:txPr>
              <a:bodyPr/>
              <a:lstStyle/>
              <a:p>
                <a:pPr>
                  <a:defRPr sz="900"/>
                </a:pPr>
                <a:endParaRPr lang="ja-JP"/>
              </a:p>
            </c:txPr>
            <c:showLegendKey val="0"/>
            <c:showVal val="1"/>
            <c:showCatName val="0"/>
            <c:showSerName val="0"/>
            <c:showPercent val="0"/>
            <c:showBubbleSize val="0"/>
            <c:showLeaderLines val="0"/>
          </c:dLbls>
          <c:cat>
            <c:strRef>
              <c:f>家族話合い!$A$13:$A$16</c:f>
              <c:strCache>
                <c:ptCount val="4"/>
                <c:pt idx="0">
                  <c:v>施設介護職員（880）</c:v>
                </c:pt>
                <c:pt idx="1">
                  <c:v>看護師（1,434）</c:v>
                </c:pt>
                <c:pt idx="2">
                  <c:v>医師（921）</c:v>
                </c:pt>
                <c:pt idx="3">
                  <c:v>一般国民（2,179）</c:v>
                </c:pt>
              </c:strCache>
            </c:strRef>
          </c:cat>
          <c:val>
            <c:numRef>
              <c:f>家族話合い!$E$13:$E$16</c:f>
              <c:numCache>
                <c:formatCode>General</c:formatCode>
                <c:ptCount val="4"/>
                <c:pt idx="0">
                  <c:v>0.9</c:v>
                </c:pt>
                <c:pt idx="1">
                  <c:v>1</c:v>
                </c:pt>
                <c:pt idx="2">
                  <c:v>0.4</c:v>
                </c:pt>
                <c:pt idx="3">
                  <c:v>1.8</c:v>
                </c:pt>
              </c:numCache>
            </c:numRef>
          </c:val>
        </c:ser>
        <c:dLbls>
          <c:showLegendKey val="0"/>
          <c:showVal val="1"/>
          <c:showCatName val="0"/>
          <c:showSerName val="0"/>
          <c:showPercent val="0"/>
          <c:showBubbleSize val="0"/>
        </c:dLbls>
        <c:gapWidth val="77"/>
        <c:overlap val="100"/>
        <c:serLines/>
        <c:axId val="41378560"/>
        <c:axId val="41380096"/>
      </c:barChart>
      <c:catAx>
        <c:axId val="41378560"/>
        <c:scaling>
          <c:orientation val="minMax"/>
        </c:scaling>
        <c:delete val="0"/>
        <c:axPos val="l"/>
        <c:numFmt formatCode="General" sourceLinked="1"/>
        <c:majorTickMark val="none"/>
        <c:minorTickMark val="none"/>
        <c:tickLblPos val="nextTo"/>
        <c:txPr>
          <a:bodyPr anchor="t" anchorCtr="0"/>
          <a:lstStyle/>
          <a:p>
            <a:pPr algn="r">
              <a:lnSpc>
                <a:spcPts val="960"/>
              </a:lnSpc>
              <a:defRPr sz="800" b="0">
                <a:latin typeface="ＭＳ ゴシック" panose="020B0609070205080204" pitchFamily="49" charset="-128"/>
                <a:ea typeface="ＭＳ ゴシック" panose="020B0609070205080204" pitchFamily="49" charset="-128"/>
              </a:defRPr>
            </a:pPr>
            <a:endParaRPr lang="ja-JP"/>
          </a:p>
        </c:txPr>
        <c:crossAx val="41380096"/>
        <c:crosses val="autoZero"/>
        <c:auto val="1"/>
        <c:lblAlgn val="l"/>
        <c:lblOffset val="100"/>
        <c:noMultiLvlLbl val="0"/>
      </c:catAx>
      <c:valAx>
        <c:axId val="41380096"/>
        <c:scaling>
          <c:orientation val="minMax"/>
        </c:scaling>
        <c:delete val="1"/>
        <c:axPos val="b"/>
        <c:numFmt formatCode="0%" sourceLinked="1"/>
        <c:majorTickMark val="out"/>
        <c:minorTickMark val="none"/>
        <c:tickLblPos val="none"/>
        <c:crossAx val="41378560"/>
        <c:crosses val="autoZero"/>
        <c:crossBetween val="between"/>
      </c:valAx>
      <c:spPr>
        <a:noFill/>
      </c:spPr>
    </c:plotArea>
    <c:legend>
      <c:legendPos val="t"/>
      <c:layout>
        <c:manualLayout>
          <c:xMode val="edge"/>
          <c:yMode val="edge"/>
          <c:x val="9.5577672091347307E-2"/>
          <c:y val="8.1608216371020573E-3"/>
          <c:w val="0.9"/>
          <c:h val="0.13052838092208172"/>
        </c:manualLayout>
      </c:layout>
      <c:overlay val="0"/>
      <c:txPr>
        <a:bodyPr anchor="b"/>
        <a:lstStyle/>
        <a:p>
          <a:pPr>
            <a:defRPr sz="800"/>
          </a:pPr>
          <a:endParaRPr lang="ja-JP"/>
        </a:p>
      </c:txPr>
    </c:legend>
    <c:plotVisOnly val="1"/>
    <c:dispBlanksAs val="gap"/>
    <c:showDLblsOverMax val="0"/>
  </c:chart>
  <c:spPr>
    <a:ln>
      <a:noFill/>
    </a:ln>
  </c:spPr>
  <c:txPr>
    <a:bodyPr/>
    <a:lstStyle/>
    <a:p>
      <a:pPr>
        <a:defRPr sz="1000"/>
      </a:pPr>
      <a:endParaRPr lang="ja-JP"/>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0751971281780043"/>
          <c:y val="0.32771080991001"/>
          <c:w val="0.76525069499029796"/>
          <c:h val="0.62136316514051992"/>
        </c:manualLayout>
      </c:layout>
      <c:barChart>
        <c:barDir val="bar"/>
        <c:grouping val="percentStacked"/>
        <c:varyColors val="0"/>
        <c:ser>
          <c:idx val="0"/>
          <c:order val="0"/>
          <c:tx>
            <c:strRef>
              <c:f>国ガイドライン!$B$1</c:f>
              <c:strCache>
                <c:ptCount val="1"/>
                <c:pt idx="0">
                  <c:v>参考にしている</c:v>
                </c:pt>
              </c:strCache>
            </c:strRef>
          </c:tx>
          <c:spPr>
            <a:solidFill>
              <a:srgbClr val="FFBB57"/>
            </a:solidFill>
            <a:ln>
              <a:solidFill>
                <a:prstClr val="black"/>
              </a:solidFill>
            </a:ln>
          </c:spPr>
          <c:invertIfNegative val="0"/>
          <c:dLbls>
            <c:dLbl>
              <c:idx val="0"/>
              <c:layout>
                <c:manualLayout>
                  <c:x val="2.5513586198911173E-3"/>
                  <c:y val="3.8669314520608823E-3"/>
                </c:manualLayout>
              </c:layout>
              <c:dLblPos val="ctr"/>
              <c:showLegendKey val="0"/>
              <c:showVal val="1"/>
              <c:showCatName val="0"/>
              <c:showSerName val="0"/>
              <c:showPercent val="0"/>
              <c:showBubbleSize val="0"/>
            </c:dLbl>
            <c:dLbl>
              <c:idx val="1"/>
              <c:layout>
                <c:manualLayout>
                  <c:x val="-2.5824584426947139E-3"/>
                  <c:y val="-4.9515164771070279E-3"/>
                </c:manualLayout>
              </c:layout>
              <c:dLblPos val="ctr"/>
              <c:showLegendKey val="0"/>
              <c:showVal val="1"/>
              <c:showCatName val="0"/>
              <c:showSerName val="0"/>
              <c:showPercent val="0"/>
              <c:showBubbleSize val="0"/>
            </c:dLbl>
            <c:txPr>
              <a:bodyPr/>
              <a:lstStyle/>
              <a:p>
                <a:pPr>
                  <a:defRPr sz="900"/>
                </a:pPr>
                <a:endParaRPr lang="ja-JP"/>
              </a:p>
            </c:txPr>
            <c:dLblPos val="ctr"/>
            <c:showLegendKey val="0"/>
            <c:showVal val="1"/>
            <c:showCatName val="0"/>
            <c:showSerName val="0"/>
            <c:showPercent val="0"/>
            <c:showBubbleSize val="0"/>
            <c:showLeaderLines val="0"/>
          </c:dLbls>
          <c:cat>
            <c:strRef>
              <c:f>国ガイドライン!$A$2:$A$4</c:f>
              <c:strCache>
                <c:ptCount val="3"/>
                <c:pt idx="0">
                  <c:v>施設介護職員（880）</c:v>
                </c:pt>
                <c:pt idx="1">
                  <c:v>看護師（1,434）</c:v>
                </c:pt>
                <c:pt idx="2">
                  <c:v>医師（921）</c:v>
                </c:pt>
              </c:strCache>
            </c:strRef>
          </c:cat>
          <c:val>
            <c:numRef>
              <c:f>国ガイドライン!$B$2:$B$4</c:f>
              <c:numCache>
                <c:formatCode>0.0_ </c:formatCode>
                <c:ptCount val="3"/>
                <c:pt idx="0">
                  <c:v>22.7</c:v>
                </c:pt>
                <c:pt idx="1">
                  <c:v>16.7</c:v>
                </c:pt>
                <c:pt idx="2">
                  <c:v>19.7</c:v>
                </c:pt>
              </c:numCache>
            </c:numRef>
          </c:val>
        </c:ser>
        <c:ser>
          <c:idx val="1"/>
          <c:order val="1"/>
          <c:tx>
            <c:strRef>
              <c:f>国ガイドライン!$C$1</c:f>
              <c:strCache>
                <c:ptCount val="1"/>
                <c:pt idx="0">
                  <c:v>参考にしていない</c:v>
                </c:pt>
              </c:strCache>
            </c:strRef>
          </c:tx>
          <c:spPr>
            <a:pattFill prst="pct5"/>
            <a:ln>
              <a:solidFill>
                <a:schemeClr val="tx1"/>
              </a:solidFill>
            </a:ln>
          </c:spPr>
          <c:invertIfNegative val="0"/>
          <c:dLbls>
            <c:dLbl>
              <c:idx val="1"/>
              <c:layout>
                <c:manualLayout>
                  <c:x val="-1.6740284740507222E-3"/>
                  <c:y val="-8.8184646150427735E-3"/>
                </c:manualLayout>
              </c:layout>
              <c:showLegendKey val="0"/>
              <c:showVal val="1"/>
              <c:showCatName val="0"/>
              <c:showSerName val="0"/>
              <c:showPercent val="0"/>
              <c:showBubbleSize val="0"/>
            </c:dLbl>
            <c:txPr>
              <a:bodyPr/>
              <a:lstStyle/>
              <a:p>
                <a:pPr>
                  <a:defRPr sz="900"/>
                </a:pPr>
                <a:endParaRPr lang="ja-JP"/>
              </a:p>
            </c:txPr>
            <c:showLegendKey val="0"/>
            <c:showVal val="1"/>
            <c:showCatName val="0"/>
            <c:showSerName val="0"/>
            <c:showPercent val="0"/>
            <c:showBubbleSize val="0"/>
            <c:showLeaderLines val="0"/>
          </c:dLbls>
          <c:cat>
            <c:strRef>
              <c:f>国ガイドライン!$A$2:$A$4</c:f>
              <c:strCache>
                <c:ptCount val="3"/>
                <c:pt idx="0">
                  <c:v>施設介護職員（880）</c:v>
                </c:pt>
                <c:pt idx="1">
                  <c:v>看護師（1,434）</c:v>
                </c:pt>
                <c:pt idx="2">
                  <c:v>医師（921）</c:v>
                </c:pt>
              </c:strCache>
            </c:strRef>
          </c:cat>
          <c:val>
            <c:numRef>
              <c:f>国ガイドライン!$C$2:$C$4</c:f>
              <c:numCache>
                <c:formatCode>0.0_ </c:formatCode>
                <c:ptCount val="3"/>
                <c:pt idx="0">
                  <c:v>18.3</c:v>
                </c:pt>
                <c:pt idx="1">
                  <c:v>22.9</c:v>
                </c:pt>
                <c:pt idx="2">
                  <c:v>22.5</c:v>
                </c:pt>
              </c:numCache>
            </c:numRef>
          </c:val>
        </c:ser>
        <c:ser>
          <c:idx val="2"/>
          <c:order val="2"/>
          <c:tx>
            <c:strRef>
              <c:f>国ガイドライン!$D$1</c:f>
              <c:strCache>
                <c:ptCount val="1"/>
                <c:pt idx="0">
                  <c:v>ガイドラインを知らない</c:v>
                </c:pt>
              </c:strCache>
            </c:strRef>
          </c:tx>
          <c:spPr>
            <a:solidFill>
              <a:srgbClr val="CCFF99"/>
            </a:solidFill>
            <a:ln>
              <a:solidFill>
                <a:prstClr val="black"/>
              </a:solidFill>
            </a:ln>
          </c:spPr>
          <c:invertIfNegative val="0"/>
          <c:dLbls>
            <c:dLbl>
              <c:idx val="0"/>
              <c:layout>
                <c:manualLayout>
                  <c:x val="1.9981274270540771E-3"/>
                  <c:y val="4.6296296296296346E-3"/>
                </c:manualLayout>
              </c:layout>
              <c:showLegendKey val="0"/>
              <c:showVal val="1"/>
              <c:showCatName val="0"/>
              <c:showSerName val="0"/>
              <c:showPercent val="0"/>
              <c:showBubbleSize val="0"/>
            </c:dLbl>
            <c:dLbl>
              <c:idx val="1"/>
              <c:layout>
                <c:manualLayout>
                  <c:x val="-3.5574281285014812E-3"/>
                  <c:y val="1.3888888888888911E-2"/>
                </c:manualLayout>
              </c:layout>
              <c:showLegendKey val="0"/>
              <c:showVal val="1"/>
              <c:showCatName val="0"/>
              <c:showSerName val="0"/>
              <c:showPercent val="0"/>
              <c:showBubbleSize val="0"/>
            </c:dLbl>
            <c:txPr>
              <a:bodyPr/>
              <a:lstStyle/>
              <a:p>
                <a:pPr>
                  <a:defRPr sz="900"/>
                </a:pPr>
                <a:endParaRPr lang="ja-JP"/>
              </a:p>
            </c:txPr>
            <c:showLegendKey val="0"/>
            <c:showVal val="1"/>
            <c:showCatName val="0"/>
            <c:showSerName val="0"/>
            <c:showPercent val="0"/>
            <c:showBubbleSize val="0"/>
            <c:showLeaderLines val="0"/>
          </c:dLbls>
          <c:cat>
            <c:strRef>
              <c:f>国ガイドライン!$A$2:$A$4</c:f>
              <c:strCache>
                <c:ptCount val="3"/>
                <c:pt idx="0">
                  <c:v>施設介護職員（880）</c:v>
                </c:pt>
                <c:pt idx="1">
                  <c:v>看護師（1,434）</c:v>
                </c:pt>
                <c:pt idx="2">
                  <c:v>医師（921）</c:v>
                </c:pt>
              </c:strCache>
            </c:strRef>
          </c:cat>
          <c:val>
            <c:numRef>
              <c:f>国ガイドライン!$D$2:$D$4</c:f>
              <c:numCache>
                <c:formatCode>0.0_ </c:formatCode>
                <c:ptCount val="3"/>
                <c:pt idx="0">
                  <c:v>50.2</c:v>
                </c:pt>
                <c:pt idx="1">
                  <c:v>41.4</c:v>
                </c:pt>
                <c:pt idx="2">
                  <c:v>33.799999999999997</c:v>
                </c:pt>
              </c:numCache>
            </c:numRef>
          </c:val>
        </c:ser>
        <c:ser>
          <c:idx val="3"/>
          <c:order val="3"/>
          <c:tx>
            <c:strRef>
              <c:f>国ガイドライン!$E$1</c:f>
              <c:strCache>
                <c:ptCount val="1"/>
                <c:pt idx="0">
                  <c:v>死が間近な患者（入所者）に関わっていない</c:v>
                </c:pt>
              </c:strCache>
            </c:strRef>
          </c:tx>
          <c:spPr>
            <a:solidFill>
              <a:srgbClr val="CCCCFF"/>
            </a:solidFill>
            <a:ln>
              <a:solidFill>
                <a:prstClr val="black"/>
              </a:solidFill>
            </a:ln>
          </c:spPr>
          <c:invertIfNegative val="0"/>
          <c:dLbls>
            <c:dLbl>
              <c:idx val="0"/>
              <c:layout>
                <c:manualLayout>
                  <c:x val="2.6613079615048162E-3"/>
                  <c:y val="5.468066491688549E-3"/>
                </c:manualLayout>
              </c:layout>
              <c:showLegendKey val="0"/>
              <c:showVal val="1"/>
              <c:showCatName val="0"/>
              <c:showSerName val="0"/>
              <c:showPercent val="0"/>
              <c:showBubbleSize val="0"/>
            </c:dLbl>
            <c:dLbl>
              <c:idx val="1"/>
              <c:layout>
                <c:manualLayout>
                  <c:x val="4.9060859580052456E-3"/>
                  <c:y val="-4.7025371828521524E-3"/>
                </c:manualLayout>
              </c:layout>
              <c:showLegendKey val="0"/>
              <c:showVal val="1"/>
              <c:showCatName val="0"/>
              <c:showSerName val="0"/>
              <c:showPercent val="0"/>
              <c:showBubbleSize val="0"/>
            </c:dLbl>
            <c:spPr>
              <a:ln w="3175"/>
            </c:spPr>
            <c:txPr>
              <a:bodyPr/>
              <a:lstStyle/>
              <a:p>
                <a:pPr>
                  <a:defRPr sz="900"/>
                </a:pPr>
                <a:endParaRPr lang="ja-JP"/>
              </a:p>
            </c:txPr>
            <c:showLegendKey val="0"/>
            <c:showVal val="1"/>
            <c:showCatName val="0"/>
            <c:showSerName val="0"/>
            <c:showPercent val="0"/>
            <c:showBubbleSize val="0"/>
            <c:showLeaderLines val="0"/>
          </c:dLbls>
          <c:cat>
            <c:strRef>
              <c:f>国ガイドライン!$A$2:$A$4</c:f>
              <c:strCache>
                <c:ptCount val="3"/>
                <c:pt idx="0">
                  <c:v>施設介護職員（880）</c:v>
                </c:pt>
                <c:pt idx="1">
                  <c:v>看護師（1,434）</c:v>
                </c:pt>
                <c:pt idx="2">
                  <c:v>医師（921）</c:v>
                </c:pt>
              </c:strCache>
            </c:strRef>
          </c:cat>
          <c:val>
            <c:numRef>
              <c:f>国ガイドライン!$E$2:$E$4</c:f>
              <c:numCache>
                <c:formatCode>0.0_ </c:formatCode>
                <c:ptCount val="3"/>
                <c:pt idx="0">
                  <c:v>6.9</c:v>
                </c:pt>
                <c:pt idx="1">
                  <c:v>17.100000000000001</c:v>
                </c:pt>
                <c:pt idx="2">
                  <c:v>20.5</c:v>
                </c:pt>
              </c:numCache>
            </c:numRef>
          </c:val>
        </c:ser>
        <c:ser>
          <c:idx val="4"/>
          <c:order val="4"/>
          <c:tx>
            <c:strRef>
              <c:f>国ガイドライン!$F$1</c:f>
              <c:strCache>
                <c:ptCount val="1"/>
                <c:pt idx="0">
                  <c:v>無回答</c:v>
                </c:pt>
              </c:strCache>
            </c:strRef>
          </c:tx>
          <c:spPr>
            <a:solidFill>
              <a:srgbClr val="9966FF"/>
            </a:solidFill>
            <a:ln w="3175">
              <a:solidFill>
                <a:prstClr val="black"/>
              </a:solidFill>
            </a:ln>
          </c:spPr>
          <c:invertIfNegative val="0"/>
          <c:dLbls>
            <c:dLbl>
              <c:idx val="0"/>
              <c:layout>
                <c:manualLayout>
                  <c:x val="1.1157274721522888E-2"/>
                  <c:y val="-0.10856363181868681"/>
                </c:manualLayout>
              </c:layout>
              <c:showLegendKey val="0"/>
              <c:showVal val="1"/>
              <c:showCatName val="0"/>
              <c:showSerName val="0"/>
              <c:showPercent val="0"/>
              <c:showBubbleSize val="0"/>
            </c:dLbl>
            <c:dLbl>
              <c:idx val="1"/>
              <c:layout>
                <c:manualLayout>
                  <c:x val="4.5439900275519645E-3"/>
                  <c:y val="-9.9745032561719474E-2"/>
                </c:manualLayout>
              </c:layout>
              <c:showLegendKey val="0"/>
              <c:showVal val="1"/>
              <c:showCatName val="0"/>
              <c:showSerName val="0"/>
              <c:showPercent val="0"/>
              <c:showBubbleSize val="0"/>
            </c:dLbl>
            <c:dLbl>
              <c:idx val="2"/>
              <c:layout>
                <c:manualLayout>
                  <c:x val="9.0879800551039291E-3"/>
                  <c:y val="-9.9745032561719474E-2"/>
                </c:manualLayout>
              </c:layout>
              <c:showLegendKey val="0"/>
              <c:showVal val="1"/>
              <c:showCatName val="0"/>
              <c:showSerName val="0"/>
              <c:showPercent val="0"/>
              <c:showBubbleSize val="0"/>
            </c:dLbl>
            <c:txPr>
              <a:bodyPr/>
              <a:lstStyle/>
              <a:p>
                <a:pPr>
                  <a:defRPr sz="900"/>
                </a:pPr>
                <a:endParaRPr lang="ja-JP"/>
              </a:p>
            </c:txPr>
            <c:showLegendKey val="0"/>
            <c:showVal val="1"/>
            <c:showCatName val="0"/>
            <c:showSerName val="0"/>
            <c:showPercent val="0"/>
            <c:showBubbleSize val="0"/>
            <c:showLeaderLines val="0"/>
          </c:dLbls>
          <c:cat>
            <c:strRef>
              <c:f>国ガイドライン!$A$2:$A$4</c:f>
              <c:strCache>
                <c:ptCount val="3"/>
                <c:pt idx="0">
                  <c:v>施設介護職員（880）</c:v>
                </c:pt>
                <c:pt idx="1">
                  <c:v>看護師（1,434）</c:v>
                </c:pt>
                <c:pt idx="2">
                  <c:v>医師（921）</c:v>
                </c:pt>
              </c:strCache>
            </c:strRef>
          </c:cat>
          <c:val>
            <c:numRef>
              <c:f>国ガイドライン!$F$2:$F$4</c:f>
              <c:numCache>
                <c:formatCode>0.0_ </c:formatCode>
                <c:ptCount val="3"/>
                <c:pt idx="0">
                  <c:v>1.8</c:v>
                </c:pt>
                <c:pt idx="1">
                  <c:v>2</c:v>
                </c:pt>
                <c:pt idx="2">
                  <c:v>3.6</c:v>
                </c:pt>
              </c:numCache>
            </c:numRef>
          </c:val>
        </c:ser>
        <c:dLbls>
          <c:showLegendKey val="0"/>
          <c:showVal val="1"/>
          <c:showCatName val="0"/>
          <c:showSerName val="0"/>
          <c:showPercent val="0"/>
          <c:showBubbleSize val="0"/>
        </c:dLbls>
        <c:gapWidth val="77"/>
        <c:overlap val="100"/>
        <c:serLines/>
        <c:axId val="41446784"/>
        <c:axId val="41473152"/>
      </c:barChart>
      <c:catAx>
        <c:axId val="41446784"/>
        <c:scaling>
          <c:orientation val="minMax"/>
        </c:scaling>
        <c:delete val="0"/>
        <c:axPos val="l"/>
        <c:majorTickMark val="none"/>
        <c:minorTickMark val="none"/>
        <c:tickLblPos val="nextTo"/>
        <c:txPr>
          <a:bodyPr/>
          <a:lstStyle/>
          <a:p>
            <a:pPr>
              <a:defRPr sz="800">
                <a:latin typeface="ＭＳ ゴシック" panose="020B0609070205080204" pitchFamily="49" charset="-128"/>
                <a:ea typeface="ＭＳ ゴシック" panose="020B0609070205080204" pitchFamily="49" charset="-128"/>
              </a:defRPr>
            </a:pPr>
            <a:endParaRPr lang="ja-JP"/>
          </a:p>
        </c:txPr>
        <c:crossAx val="41473152"/>
        <c:crosses val="autoZero"/>
        <c:auto val="1"/>
        <c:lblAlgn val="ctr"/>
        <c:lblOffset val="100"/>
        <c:noMultiLvlLbl val="0"/>
      </c:catAx>
      <c:valAx>
        <c:axId val="41473152"/>
        <c:scaling>
          <c:orientation val="minMax"/>
        </c:scaling>
        <c:delete val="1"/>
        <c:axPos val="b"/>
        <c:numFmt formatCode="0%" sourceLinked="1"/>
        <c:majorTickMark val="out"/>
        <c:minorTickMark val="none"/>
        <c:tickLblPos val="none"/>
        <c:crossAx val="41446784"/>
        <c:crosses val="autoZero"/>
        <c:crossBetween val="between"/>
      </c:valAx>
      <c:spPr>
        <a:noFill/>
        <a:ln w="3175">
          <a:noFill/>
        </a:ln>
      </c:spPr>
    </c:plotArea>
    <c:legend>
      <c:legendPos val="t"/>
      <c:layout>
        <c:manualLayout>
          <c:xMode val="edge"/>
          <c:yMode val="edge"/>
          <c:x val="1.9154691704857466E-2"/>
          <c:y val="2.1836462615264968E-2"/>
          <c:w val="0.96318640348895357"/>
          <c:h val="0.18998219774522412"/>
        </c:manualLayout>
      </c:layout>
      <c:overlay val="0"/>
      <c:txPr>
        <a:bodyPr anchor="ctr"/>
        <a:lstStyle/>
        <a:p>
          <a:pPr algn="just">
            <a:lnSpc>
              <a:spcPts val="800"/>
            </a:lnSpc>
            <a:defRPr sz="800">
              <a:latin typeface="ＭＳ ゴシック" panose="020B0609070205080204" pitchFamily="49" charset="-128"/>
              <a:ea typeface="ＭＳ ゴシック" panose="020B0609070205080204" pitchFamily="49" charset="-128"/>
            </a:defRPr>
          </a:pPr>
          <a:endParaRPr lang="ja-JP"/>
        </a:p>
      </c:txPr>
    </c:legend>
    <c:plotVisOnly val="1"/>
    <c:dispBlanksAs val="gap"/>
    <c:showDLblsOverMax val="0"/>
  </c:chart>
  <c:spPr>
    <a:noFill/>
    <a:ln>
      <a:noFill/>
    </a:ln>
  </c:spPr>
  <c:txPr>
    <a:bodyPr/>
    <a:lstStyle/>
    <a:p>
      <a:pPr>
        <a:defRPr sz="1000"/>
      </a:pPr>
      <a:endParaRPr lang="ja-JP"/>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0.12745</cdr:x>
      <cdr:y>0.28887</cdr:y>
    </cdr:from>
    <cdr:to>
      <cdr:x>0.22822</cdr:x>
      <cdr:y>0.42778</cdr:y>
    </cdr:to>
    <cdr:sp macro="" textlink="">
      <cdr:nvSpPr>
        <cdr:cNvPr id="2" name="テキスト ボックス 11"/>
        <cdr:cNvSpPr txBox="1"/>
      </cdr:nvSpPr>
      <cdr:spPr>
        <a:xfrm xmlns:a="http://schemas.openxmlformats.org/drawingml/2006/main">
          <a:off x="728700" y="416019"/>
          <a:ext cx="576114" cy="20005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（人）</a:t>
          </a:r>
          <a:endParaRPr kumimoji="1" lang="ja-JP" altLang="en-US" sz="700" dirty="0">
            <a:solidFill>
              <a:schemeClr val="tx1"/>
            </a:solidFill>
            <a:latin typeface="ＭＳ ゴシック" panose="020B0609070205080204" pitchFamily="49" charset="-128"/>
            <a:ea typeface="ＭＳ ゴシック" panose="020B0609070205080204" pitchFamily="49"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C77A4429-D8E8-4C9B-8ADF-26B4FC3CE5D2}" type="datetimeFigureOut">
              <a:rPr kumimoji="1" lang="ja-JP" altLang="en-US" smtClean="0"/>
              <a:t>2015/3/16</a:t>
            </a:fld>
            <a:endParaRPr kumimoji="1" lang="ja-JP" altLang="en-US"/>
          </a:p>
        </p:txBody>
      </p:sp>
      <p:sp>
        <p:nvSpPr>
          <p:cNvPr id="4" name="スライド イメージ プレースホルダー 3"/>
          <p:cNvSpPr>
            <a:spLocks noGrp="1" noRot="1" noChangeAspect="1"/>
          </p:cNvSpPr>
          <p:nvPr>
            <p:ph type="sldImg" idx="2"/>
          </p:nvPr>
        </p:nvSpPr>
        <p:spPr>
          <a:xfrm>
            <a:off x="2063750" y="746125"/>
            <a:ext cx="2679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E3977267-D53A-42F0-ACF1-E53172C42636}" type="slidenum">
              <a:rPr kumimoji="1" lang="ja-JP" altLang="en-US" smtClean="0"/>
              <a:t>‹#›</a:t>
            </a:fld>
            <a:endParaRPr kumimoji="1" lang="ja-JP" altLang="en-US"/>
          </a:p>
        </p:txBody>
      </p:sp>
    </p:spTree>
    <p:extLst>
      <p:ext uri="{BB962C8B-B14F-4D97-AF65-F5344CB8AC3E}">
        <p14:creationId xmlns:p14="http://schemas.microsoft.com/office/powerpoint/2010/main" val="2302858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3977267-D53A-42F0-ACF1-E53172C42636}" type="slidenum">
              <a:rPr kumimoji="1" lang="ja-JP" altLang="en-US" smtClean="0"/>
              <a:t>2</a:t>
            </a:fld>
            <a:endParaRPr kumimoji="1" lang="ja-JP" altLang="en-US"/>
          </a:p>
        </p:txBody>
      </p:sp>
    </p:spTree>
    <p:extLst>
      <p:ext uri="{BB962C8B-B14F-4D97-AF65-F5344CB8AC3E}">
        <p14:creationId xmlns:p14="http://schemas.microsoft.com/office/powerpoint/2010/main" val="4019068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09336"/>
            <a:ext cx="6120765" cy="2145488"/>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80135" y="5671873"/>
            <a:ext cx="5040630" cy="2557904"/>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822185D-F778-40F7-B400-2C8F8B973E90}" type="datetimeFigureOut">
              <a:rPr kumimoji="1" lang="ja-JP" altLang="en-US" smtClean="0"/>
              <a:t>2015/3/16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8BEB1B-1370-4DFD-A709-9CC8E818F771}" type="slidenum">
              <a:rPr kumimoji="1" lang="ja-JP" altLang="en-US" smtClean="0"/>
              <a:t>‹#›</a:t>
            </a:fld>
            <a:endParaRPr kumimoji="1" lang="ja-JP" altLang="en-US"/>
          </a:p>
        </p:txBody>
      </p:sp>
    </p:spTree>
    <p:extLst>
      <p:ext uri="{BB962C8B-B14F-4D97-AF65-F5344CB8AC3E}">
        <p14:creationId xmlns:p14="http://schemas.microsoft.com/office/powerpoint/2010/main" val="2458124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822185D-F778-40F7-B400-2C8F8B973E90}" type="datetimeFigureOut">
              <a:rPr kumimoji="1" lang="ja-JP" altLang="en-US" smtClean="0"/>
              <a:t>2015/3/16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8BEB1B-1370-4DFD-A709-9CC8E818F771}" type="slidenum">
              <a:rPr kumimoji="1" lang="ja-JP" altLang="en-US" smtClean="0"/>
              <a:t>‹#›</a:t>
            </a:fld>
            <a:endParaRPr kumimoji="1" lang="ja-JP" altLang="en-US"/>
          </a:p>
        </p:txBody>
      </p:sp>
    </p:spTree>
    <p:extLst>
      <p:ext uri="{BB962C8B-B14F-4D97-AF65-F5344CB8AC3E}">
        <p14:creationId xmlns:p14="http://schemas.microsoft.com/office/powerpoint/2010/main" val="476856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764" y="583869"/>
            <a:ext cx="1275159" cy="12465146"/>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83786" y="583869"/>
            <a:ext cx="3707963" cy="12465146"/>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822185D-F778-40F7-B400-2C8F8B973E90}" type="datetimeFigureOut">
              <a:rPr kumimoji="1" lang="ja-JP" altLang="en-US" smtClean="0"/>
              <a:t>2015/3/16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8BEB1B-1370-4DFD-A709-9CC8E818F771}" type="slidenum">
              <a:rPr kumimoji="1" lang="ja-JP" altLang="en-US" smtClean="0"/>
              <a:t>‹#›</a:t>
            </a:fld>
            <a:endParaRPr kumimoji="1" lang="ja-JP" altLang="en-US"/>
          </a:p>
        </p:txBody>
      </p:sp>
    </p:spTree>
    <p:extLst>
      <p:ext uri="{BB962C8B-B14F-4D97-AF65-F5344CB8AC3E}">
        <p14:creationId xmlns:p14="http://schemas.microsoft.com/office/powerpoint/2010/main" val="326891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822185D-F778-40F7-B400-2C8F8B973E90}" type="datetimeFigureOut">
              <a:rPr kumimoji="1" lang="ja-JP" altLang="en-US" smtClean="0"/>
              <a:t>2015/3/16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8BEB1B-1370-4DFD-A709-9CC8E818F771}" type="slidenum">
              <a:rPr kumimoji="1" lang="ja-JP" altLang="en-US" smtClean="0"/>
              <a:t>‹#›</a:t>
            </a:fld>
            <a:endParaRPr kumimoji="1" lang="ja-JP" altLang="en-US"/>
          </a:p>
        </p:txBody>
      </p:sp>
    </p:spTree>
    <p:extLst>
      <p:ext uri="{BB962C8B-B14F-4D97-AF65-F5344CB8AC3E}">
        <p14:creationId xmlns:p14="http://schemas.microsoft.com/office/powerpoint/2010/main" val="3773146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1" y="6431831"/>
            <a:ext cx="6120765" cy="1987936"/>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68821" y="4242322"/>
            <a:ext cx="6120765" cy="218950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822185D-F778-40F7-B400-2C8F8B973E90}" type="datetimeFigureOut">
              <a:rPr kumimoji="1" lang="ja-JP" altLang="en-US" smtClean="0"/>
              <a:t>2015/3/16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8BEB1B-1370-4DFD-A709-9CC8E818F771}" type="slidenum">
              <a:rPr kumimoji="1" lang="ja-JP" altLang="en-US" smtClean="0"/>
              <a:t>‹#›</a:t>
            </a:fld>
            <a:endParaRPr kumimoji="1" lang="ja-JP" altLang="en-US"/>
          </a:p>
        </p:txBody>
      </p:sp>
    </p:spTree>
    <p:extLst>
      <p:ext uri="{BB962C8B-B14F-4D97-AF65-F5344CB8AC3E}">
        <p14:creationId xmlns:p14="http://schemas.microsoft.com/office/powerpoint/2010/main" val="2580469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83786" y="3408222"/>
            <a:ext cx="2491561" cy="96407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895362" y="3408222"/>
            <a:ext cx="2491562" cy="96407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822185D-F778-40F7-B400-2C8F8B973E90}" type="datetimeFigureOut">
              <a:rPr kumimoji="1" lang="ja-JP" altLang="en-US" smtClean="0"/>
              <a:t>2015/3/16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8BEB1B-1370-4DFD-A709-9CC8E818F771}" type="slidenum">
              <a:rPr kumimoji="1" lang="ja-JP" altLang="en-US" smtClean="0"/>
              <a:t>‹#›</a:t>
            </a:fld>
            <a:endParaRPr kumimoji="1" lang="ja-JP" altLang="en-US"/>
          </a:p>
        </p:txBody>
      </p:sp>
    </p:spTree>
    <p:extLst>
      <p:ext uri="{BB962C8B-B14F-4D97-AF65-F5344CB8AC3E}">
        <p14:creationId xmlns:p14="http://schemas.microsoft.com/office/powerpoint/2010/main" val="2192701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00832"/>
            <a:ext cx="6480810" cy="1668198"/>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5" y="2240483"/>
            <a:ext cx="3181648" cy="93372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60045" y="3174210"/>
            <a:ext cx="3181648" cy="57668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657957" y="2240483"/>
            <a:ext cx="3182898" cy="93372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657957" y="3174210"/>
            <a:ext cx="3182898" cy="57668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822185D-F778-40F7-B400-2C8F8B973E90}" type="datetimeFigureOut">
              <a:rPr kumimoji="1" lang="ja-JP" altLang="en-US" smtClean="0"/>
              <a:t>2015/3/16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8BEB1B-1370-4DFD-A709-9CC8E818F771}" type="slidenum">
              <a:rPr kumimoji="1" lang="ja-JP" altLang="en-US" smtClean="0"/>
              <a:t>‹#›</a:t>
            </a:fld>
            <a:endParaRPr kumimoji="1" lang="ja-JP" altLang="en-US"/>
          </a:p>
        </p:txBody>
      </p:sp>
    </p:spTree>
    <p:extLst>
      <p:ext uri="{BB962C8B-B14F-4D97-AF65-F5344CB8AC3E}">
        <p14:creationId xmlns:p14="http://schemas.microsoft.com/office/powerpoint/2010/main" val="3163919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822185D-F778-40F7-B400-2C8F8B973E90}" type="datetimeFigureOut">
              <a:rPr kumimoji="1" lang="ja-JP" altLang="en-US" smtClean="0"/>
              <a:t>2015/3/16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8BEB1B-1370-4DFD-A709-9CC8E818F771}" type="slidenum">
              <a:rPr kumimoji="1" lang="ja-JP" altLang="en-US" smtClean="0"/>
              <a:t>‹#›</a:t>
            </a:fld>
            <a:endParaRPr kumimoji="1" lang="ja-JP" altLang="en-US"/>
          </a:p>
        </p:txBody>
      </p:sp>
    </p:spTree>
    <p:extLst>
      <p:ext uri="{BB962C8B-B14F-4D97-AF65-F5344CB8AC3E}">
        <p14:creationId xmlns:p14="http://schemas.microsoft.com/office/powerpoint/2010/main" val="1185793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822185D-F778-40F7-B400-2C8F8B973E90}" type="datetimeFigureOut">
              <a:rPr kumimoji="1" lang="ja-JP" altLang="en-US" smtClean="0"/>
              <a:t>2015/3/16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8BEB1B-1370-4DFD-A709-9CC8E818F771}" type="slidenum">
              <a:rPr kumimoji="1" lang="ja-JP" altLang="en-US" smtClean="0"/>
              <a:t>‹#›</a:t>
            </a:fld>
            <a:endParaRPr kumimoji="1" lang="ja-JP" altLang="en-US"/>
          </a:p>
        </p:txBody>
      </p:sp>
    </p:spTree>
    <p:extLst>
      <p:ext uri="{BB962C8B-B14F-4D97-AF65-F5344CB8AC3E}">
        <p14:creationId xmlns:p14="http://schemas.microsoft.com/office/powerpoint/2010/main" val="2711072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398514"/>
            <a:ext cx="2369046" cy="169600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815352" y="398515"/>
            <a:ext cx="4025503" cy="854256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60046" y="2094516"/>
            <a:ext cx="2369046" cy="6846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822185D-F778-40F7-B400-2C8F8B973E90}" type="datetimeFigureOut">
              <a:rPr kumimoji="1" lang="ja-JP" altLang="en-US" smtClean="0"/>
              <a:t>2015/3/16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8BEB1B-1370-4DFD-A709-9CC8E818F771}" type="slidenum">
              <a:rPr kumimoji="1" lang="ja-JP" altLang="en-US" smtClean="0"/>
              <a:t>‹#›</a:t>
            </a:fld>
            <a:endParaRPr kumimoji="1" lang="ja-JP" altLang="en-US"/>
          </a:p>
        </p:txBody>
      </p:sp>
    </p:spTree>
    <p:extLst>
      <p:ext uri="{BB962C8B-B14F-4D97-AF65-F5344CB8AC3E}">
        <p14:creationId xmlns:p14="http://schemas.microsoft.com/office/powerpoint/2010/main" val="4221669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006432"/>
            <a:ext cx="4320540" cy="827149"/>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11427" y="894339"/>
            <a:ext cx="4320540" cy="6005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7" y="7833580"/>
            <a:ext cx="4320540" cy="11746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822185D-F778-40F7-B400-2C8F8B973E90}" type="datetimeFigureOut">
              <a:rPr kumimoji="1" lang="ja-JP" altLang="en-US" smtClean="0"/>
              <a:t>2015/3/16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8BEB1B-1370-4DFD-A709-9CC8E818F771}" type="slidenum">
              <a:rPr kumimoji="1" lang="ja-JP" altLang="en-US" smtClean="0"/>
              <a:t>‹#›</a:t>
            </a:fld>
            <a:endParaRPr kumimoji="1" lang="ja-JP" altLang="en-US"/>
          </a:p>
        </p:txBody>
      </p:sp>
    </p:spTree>
    <p:extLst>
      <p:ext uri="{BB962C8B-B14F-4D97-AF65-F5344CB8AC3E}">
        <p14:creationId xmlns:p14="http://schemas.microsoft.com/office/powerpoint/2010/main" val="370483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5" y="400832"/>
            <a:ext cx="6480810" cy="1668198"/>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5" y="2335478"/>
            <a:ext cx="6480810" cy="6605601"/>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60045" y="9277035"/>
            <a:ext cx="1680210" cy="532897"/>
          </a:xfrm>
          <a:prstGeom prst="rect">
            <a:avLst/>
          </a:prstGeom>
        </p:spPr>
        <p:txBody>
          <a:bodyPr vert="horz" lIns="91440" tIns="45720" rIns="91440" bIns="45720" rtlCol="0" anchor="ctr"/>
          <a:lstStyle>
            <a:lvl1pPr algn="l">
              <a:defRPr sz="1200">
                <a:solidFill>
                  <a:schemeClr val="tx1">
                    <a:tint val="75000"/>
                  </a:schemeClr>
                </a:solidFill>
              </a:defRPr>
            </a:lvl1pPr>
          </a:lstStyle>
          <a:p>
            <a:fld id="{D822185D-F778-40F7-B400-2C8F8B973E90}" type="datetimeFigureOut">
              <a:rPr kumimoji="1" lang="ja-JP" altLang="en-US" smtClean="0"/>
              <a:t>2015/3/16</a:t>
            </a:fld>
            <a:endParaRPr kumimoji="1" lang="ja-JP" altLang="en-US"/>
          </a:p>
        </p:txBody>
      </p:sp>
      <p:sp>
        <p:nvSpPr>
          <p:cNvPr id="5" name="フッター プレースホルダー 4"/>
          <p:cNvSpPr>
            <a:spLocks noGrp="1"/>
          </p:cNvSpPr>
          <p:nvPr>
            <p:ph type="ftr" sz="quarter" idx="3"/>
          </p:nvPr>
        </p:nvSpPr>
        <p:spPr>
          <a:xfrm>
            <a:off x="2460308" y="9277035"/>
            <a:ext cx="2280285" cy="53289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5" y="9277035"/>
            <a:ext cx="1680210" cy="532897"/>
          </a:xfrm>
          <a:prstGeom prst="rect">
            <a:avLst/>
          </a:prstGeom>
        </p:spPr>
        <p:txBody>
          <a:bodyPr vert="horz" lIns="91440" tIns="45720" rIns="91440" bIns="45720" rtlCol="0" anchor="ctr"/>
          <a:lstStyle>
            <a:lvl1pPr algn="r">
              <a:defRPr sz="1200">
                <a:solidFill>
                  <a:schemeClr val="tx1">
                    <a:tint val="75000"/>
                  </a:schemeClr>
                </a:solidFill>
              </a:defRPr>
            </a:lvl1pPr>
          </a:lstStyle>
          <a:p>
            <a:fld id="{978BEB1B-1370-4DFD-A709-9CC8E818F771}" type="slidenum">
              <a:rPr kumimoji="1" lang="ja-JP" altLang="en-US" smtClean="0"/>
              <a:t>‹#›</a:t>
            </a:fld>
            <a:endParaRPr kumimoji="1" lang="ja-JP" altLang="en-US"/>
          </a:p>
        </p:txBody>
      </p:sp>
    </p:spTree>
    <p:extLst>
      <p:ext uri="{BB962C8B-B14F-4D97-AF65-F5344CB8AC3E}">
        <p14:creationId xmlns:p14="http://schemas.microsoft.com/office/powerpoint/2010/main" val="1876744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角丸四角形 59"/>
          <p:cNvSpPr/>
          <p:nvPr/>
        </p:nvSpPr>
        <p:spPr>
          <a:xfrm>
            <a:off x="416288" y="9109877"/>
            <a:ext cx="6424522" cy="517144"/>
          </a:xfrm>
          <a:prstGeom prst="roundRect">
            <a:avLst>
              <a:gd name="adj" fmla="val 2661"/>
            </a:avLst>
          </a:prstGeom>
          <a:solidFill>
            <a:srgbClr val="ECEADC"/>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　</a:t>
            </a:r>
            <a:endParaRPr kumimoji="1" lang="ja-JP" altLang="en-US" dirty="0"/>
          </a:p>
        </p:txBody>
      </p:sp>
      <p:sp>
        <p:nvSpPr>
          <p:cNvPr id="18" name="角丸四角形 17"/>
          <p:cNvSpPr/>
          <p:nvPr/>
        </p:nvSpPr>
        <p:spPr>
          <a:xfrm>
            <a:off x="432146" y="4457725"/>
            <a:ext cx="6409384" cy="3275490"/>
          </a:xfrm>
          <a:prstGeom prst="roundRect">
            <a:avLst>
              <a:gd name="adj" fmla="val 1838"/>
            </a:avLst>
          </a:prstGeom>
          <a:solidFill>
            <a:schemeClr val="bg1"/>
          </a:solidFill>
          <a:ln w="6350">
            <a:solidFill>
              <a:schemeClr val="tx1"/>
            </a:solidFill>
            <a:prstDash val="solid"/>
          </a:ln>
        </p:spPr>
        <p:style>
          <a:lnRef idx="2">
            <a:schemeClr val="accent3"/>
          </a:lnRef>
          <a:fillRef idx="1">
            <a:schemeClr val="lt1"/>
          </a:fillRef>
          <a:effectRef idx="0">
            <a:schemeClr val="accent3"/>
          </a:effectRef>
          <a:fontRef idx="minor">
            <a:schemeClr val="dk1"/>
          </a:fontRef>
        </p:style>
        <p:txBody>
          <a:bodyPr tIns="72000" bIns="36000" rtlCol="0" anchor="ctr"/>
          <a:lstStyle/>
          <a:p>
            <a:pPr algn="ctr"/>
            <a:r>
              <a:rPr kumimoji="1" lang="ja-JP" altLang="en-US" dirty="0" smtClean="0"/>
              <a:t>　</a:t>
            </a:r>
            <a:endParaRPr kumimoji="1" lang="ja-JP" altLang="en-US" dirty="0"/>
          </a:p>
        </p:txBody>
      </p:sp>
      <p:sp>
        <p:nvSpPr>
          <p:cNvPr id="4" name="タイトル 1"/>
          <p:cNvSpPr>
            <a:spLocks noGrp="1"/>
          </p:cNvSpPr>
          <p:nvPr>
            <p:ph type="ctrTitle"/>
          </p:nvPr>
        </p:nvSpPr>
        <p:spPr>
          <a:xfrm>
            <a:off x="-1" y="0"/>
            <a:ext cx="7200900" cy="1494166"/>
          </a:xfrm>
          <a:solidFill>
            <a:srgbClr val="ECD9FF"/>
          </a:solidFill>
        </p:spPr>
        <p:txBody>
          <a:bodyPr lIns="36000" tIns="144000" rIns="36000" bIns="72000" anchor="t">
            <a:noAutofit/>
          </a:bodyPr>
          <a:lstStyle/>
          <a:p>
            <a:pPr marL="266700" indent="-266700" algn="l">
              <a:lnSpc>
                <a:spcPts val="3600"/>
              </a:lnSpc>
            </a:pPr>
            <a:r>
              <a:rPr lang="ja-JP" altLang="en-US" sz="3000" b="1" dirty="0" smtClean="0">
                <a:solidFill>
                  <a:srgbClr val="002060"/>
                </a:solidFill>
                <a:latin typeface="小塚明朝 Pr6N H" pitchFamily="18" charset="-128"/>
                <a:ea typeface="小塚明朝 Pr6N H" pitchFamily="18" charset="-128"/>
                <a:cs typeface="メイリオ" panose="020B0604030504040204" pitchFamily="50" charset="-128"/>
              </a:rPr>
              <a:t>「“</a:t>
            </a:r>
            <a:r>
              <a:rPr kumimoji="1" lang="ja-JP" altLang="en-US" sz="3000" b="1" dirty="0" smtClean="0">
                <a:solidFill>
                  <a:srgbClr val="002060"/>
                </a:solidFill>
                <a:latin typeface="小塚明朝 Pr6N H" pitchFamily="18" charset="-128"/>
                <a:ea typeface="小塚明朝 Pr6N H" pitchFamily="18" charset="-128"/>
                <a:cs typeface="メイリオ" panose="020B0604030504040204" pitchFamily="50" charset="-128"/>
              </a:rPr>
              <a:t>人生の最終段階における医療”</a:t>
            </a:r>
            <a:r>
              <a:rPr kumimoji="1" lang="en-US" altLang="ja-JP" sz="3000" b="1" dirty="0" smtClean="0">
                <a:solidFill>
                  <a:srgbClr val="002060"/>
                </a:solidFill>
                <a:latin typeface="小塚明朝 Pr6N H" pitchFamily="18" charset="-128"/>
                <a:ea typeface="小塚明朝 Pr6N H" pitchFamily="18" charset="-128"/>
                <a:cs typeface="メイリオ" panose="020B0604030504040204" pitchFamily="50" charset="-128"/>
              </a:rPr>
              <a:t/>
            </a:r>
            <a:br>
              <a:rPr kumimoji="1" lang="en-US" altLang="ja-JP" sz="3000" b="1" dirty="0" smtClean="0">
                <a:solidFill>
                  <a:srgbClr val="002060"/>
                </a:solidFill>
                <a:latin typeface="小塚明朝 Pr6N H" pitchFamily="18" charset="-128"/>
                <a:ea typeface="小塚明朝 Pr6N H" pitchFamily="18" charset="-128"/>
                <a:cs typeface="メイリオ" panose="020B0604030504040204" pitchFamily="50" charset="-128"/>
              </a:rPr>
            </a:br>
            <a:r>
              <a:rPr kumimoji="1" lang="ja-JP" altLang="en-US" sz="3000" b="1" dirty="0" smtClean="0">
                <a:solidFill>
                  <a:srgbClr val="002060"/>
                </a:solidFill>
                <a:latin typeface="小塚明朝 Pr6N H" pitchFamily="18" charset="-128"/>
                <a:ea typeface="小塚明朝 Pr6N H" pitchFamily="18" charset="-128"/>
                <a:cs typeface="メイリオ" panose="020B0604030504040204" pitchFamily="50" charset="-128"/>
              </a:rPr>
              <a:t>の決定プロセスに関するガイドライン</a:t>
            </a:r>
            <a:r>
              <a:rPr lang="ja-JP" altLang="en-US" sz="3000" b="1" dirty="0">
                <a:solidFill>
                  <a:srgbClr val="002060"/>
                </a:solidFill>
                <a:latin typeface="小塚明朝 Pr6N H" pitchFamily="18" charset="-128"/>
                <a:ea typeface="小塚明朝 Pr6N H" pitchFamily="18" charset="-128"/>
                <a:cs typeface="メイリオ" panose="020B0604030504040204" pitchFamily="50" charset="-128"/>
              </a:rPr>
              <a:t>」</a:t>
            </a:r>
            <a:r>
              <a:rPr kumimoji="1" lang="ja-JP" altLang="en-US" sz="3000" b="1" dirty="0" smtClean="0">
                <a:solidFill>
                  <a:srgbClr val="002060"/>
                </a:solidFill>
                <a:latin typeface="小塚明朝 Pr6N H" pitchFamily="18" charset="-128"/>
                <a:ea typeface="小塚明朝 Pr6N H" pitchFamily="18" charset="-128"/>
                <a:cs typeface="メイリオ" panose="020B0604030504040204" pitchFamily="50" charset="-128"/>
              </a:rPr>
              <a:t> </a:t>
            </a:r>
            <a:r>
              <a:rPr lang="ja-JP" altLang="en-US" sz="3000" b="1" dirty="0" smtClean="0">
                <a:solidFill>
                  <a:srgbClr val="002060"/>
                </a:solidFill>
                <a:latin typeface="小塚明朝 Pr6N H" pitchFamily="18" charset="-128"/>
                <a:ea typeface="小塚明朝 Pr6N H" pitchFamily="18" charset="-128"/>
                <a:cs typeface="メイリオ" panose="020B0604030504040204" pitchFamily="50" charset="-128"/>
              </a:rPr>
              <a:t>　　　　　　　　　</a:t>
            </a:r>
            <a:endParaRPr kumimoji="1" lang="ja-JP" altLang="en-US" sz="3000" b="1" dirty="0">
              <a:latin typeface="小塚明朝 Pr6N H" pitchFamily="18" charset="-128"/>
              <a:ea typeface="小塚明朝 Pr6N H" pitchFamily="18" charset="-128"/>
              <a:cs typeface="メイリオ" panose="020B0604030504040204" pitchFamily="50" charset="-128"/>
            </a:endParaRPr>
          </a:p>
        </p:txBody>
      </p:sp>
      <p:sp>
        <p:nvSpPr>
          <p:cNvPr id="5" name="テキスト ボックス 4"/>
          <p:cNvSpPr txBox="1"/>
          <p:nvPr/>
        </p:nvSpPr>
        <p:spPr>
          <a:xfrm>
            <a:off x="4627104" y="1022508"/>
            <a:ext cx="2321718" cy="400110"/>
          </a:xfrm>
          <a:prstGeom prst="rect">
            <a:avLst/>
          </a:prstGeom>
          <a:noFill/>
        </p:spPr>
        <p:txBody>
          <a:bodyPr wrap="square" rtlCol="0">
            <a:spAutoFit/>
          </a:bodyPr>
          <a:lstStyle/>
          <a:p>
            <a:pPr algn="r"/>
            <a:r>
              <a:rPr lang="ja-JP" altLang="en-US" sz="2000" b="1" dirty="0" smtClean="0">
                <a:latin typeface="小塚明朝 Pr6N H" pitchFamily="18" charset="-128"/>
                <a:ea typeface="小塚明朝 Pr6N H" pitchFamily="18" charset="-128"/>
                <a:cs typeface="メイリオ" panose="020B0604030504040204" pitchFamily="50" charset="-128"/>
              </a:rPr>
              <a:t>をご存知ですか？</a:t>
            </a:r>
            <a:endParaRPr kumimoji="1" lang="ja-JP" altLang="en-US" sz="2000" b="1" dirty="0">
              <a:latin typeface="小塚明朝 Pr6N H" pitchFamily="18" charset="-128"/>
              <a:ea typeface="小塚明朝 Pr6N H" pitchFamily="18" charset="-128"/>
              <a:cs typeface="メイリオ" panose="020B0604030504040204" pitchFamily="50" charset="-128"/>
            </a:endParaRPr>
          </a:p>
        </p:txBody>
      </p:sp>
      <p:sp>
        <p:nvSpPr>
          <p:cNvPr id="6" name="ホームベース 5"/>
          <p:cNvSpPr/>
          <p:nvPr/>
        </p:nvSpPr>
        <p:spPr>
          <a:xfrm>
            <a:off x="216834" y="1656222"/>
            <a:ext cx="6840000" cy="360000"/>
          </a:xfrm>
          <a:prstGeom prst="homePlate">
            <a:avLst>
              <a:gd name="adj" fmla="val 32991"/>
            </a:avLst>
          </a:prstGeom>
          <a:solidFill>
            <a:schemeClr val="accent1">
              <a:lumMod val="75000"/>
            </a:schemeClr>
          </a:solidFill>
          <a:ln>
            <a:noFill/>
          </a:ln>
        </p:spPr>
        <p:style>
          <a:lnRef idx="1">
            <a:schemeClr val="accent1"/>
          </a:lnRef>
          <a:fillRef idx="3">
            <a:schemeClr val="accent1"/>
          </a:fillRef>
          <a:effectRef idx="2">
            <a:schemeClr val="accent1"/>
          </a:effectRef>
          <a:fontRef idx="minor">
            <a:schemeClr val="lt1"/>
          </a:fontRef>
        </p:style>
        <p:txBody>
          <a:bodyPr lIns="54000" tIns="72000" rIns="54000" bIns="36000" rtlCol="0" anchor="ct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「人生の最終段階における医療の決定プロセスに関するガイドライン」とは？</a:t>
            </a:r>
          </a:p>
        </p:txBody>
      </p:sp>
      <p:sp>
        <p:nvSpPr>
          <p:cNvPr id="7" name="ホームベース 6"/>
          <p:cNvSpPr/>
          <p:nvPr/>
        </p:nvSpPr>
        <p:spPr>
          <a:xfrm>
            <a:off x="216785" y="7884914"/>
            <a:ext cx="6840000" cy="360000"/>
          </a:xfrm>
          <a:prstGeom prst="homePlate">
            <a:avLst>
              <a:gd name="adj" fmla="val 27848"/>
            </a:avLst>
          </a:prstGeom>
          <a:solidFill>
            <a:schemeClr val="accent1">
              <a:lumMod val="75000"/>
            </a:schemeClr>
          </a:solidFill>
          <a:ln>
            <a:noFill/>
          </a:ln>
        </p:spPr>
        <p:style>
          <a:lnRef idx="1">
            <a:schemeClr val="accent1"/>
          </a:lnRef>
          <a:fillRef idx="3">
            <a:schemeClr val="accent1"/>
          </a:fillRef>
          <a:effectRef idx="2">
            <a:schemeClr val="accent1"/>
          </a:effectRef>
          <a:fontRef idx="minor">
            <a:schemeClr val="lt1"/>
          </a:fontRef>
        </p:style>
        <p:txBody>
          <a:bodyPr lIns="54000" tIns="72000" rIns="54000" bIns="36000" rtlCol="0" anchor="ct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「人生</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の最終段階に</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おける医療」の表記について</a:t>
            </a:r>
            <a:endParaRPr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288801" y="8332899"/>
            <a:ext cx="6912049" cy="811761"/>
          </a:xfrm>
          <a:prstGeom prst="rect">
            <a:avLst/>
          </a:prstGeom>
          <a:noFill/>
          <a:effectLst/>
        </p:spPr>
        <p:txBody>
          <a:bodyPr wrap="square" rtlCol="0">
            <a:spAutoFit/>
          </a:bodyPr>
          <a:lstStyle/>
          <a:p>
            <a:pPr>
              <a:lnSpc>
                <a:spcPts val="14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労働省では、</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従来「終末期医療」</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と表記していたものについて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、広報などで可能</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ものから、「人生の最終段階における医療」と表記します。　</a:t>
            </a:r>
          </a:p>
          <a:p>
            <a:pPr>
              <a:lnSpc>
                <a:spcPts val="14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これ</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最期</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まで</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尊厳を尊重した人間の生き方に着目した医療を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目指すこと</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が重要</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である</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考え方</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によるものです。</a:t>
            </a:r>
          </a:p>
        </p:txBody>
      </p:sp>
      <p:sp>
        <p:nvSpPr>
          <p:cNvPr id="9" name="テキスト ボックス 8"/>
          <p:cNvSpPr txBox="1"/>
          <p:nvPr/>
        </p:nvSpPr>
        <p:spPr>
          <a:xfrm>
            <a:off x="1151021" y="9166540"/>
            <a:ext cx="5113676" cy="338554"/>
          </a:xfrm>
          <a:prstGeom prst="rect">
            <a:avLst/>
          </a:prstGeom>
          <a:noFill/>
        </p:spPr>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「終末期医療」　　</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「人生の最終段階における医療」　</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下矢印 11"/>
          <p:cNvSpPr/>
          <p:nvPr/>
        </p:nvSpPr>
        <p:spPr>
          <a:xfrm rot="16200000">
            <a:off x="2708647" y="9117396"/>
            <a:ext cx="395216" cy="380179"/>
          </a:xfrm>
          <a:prstGeom prst="downArrow">
            <a:avLst/>
          </a:prstGeom>
          <a:solidFill>
            <a:srgbClr val="DCB9FF"/>
          </a:solidFill>
          <a:ln w="2540">
            <a:noFill/>
          </a:ln>
          <a:effectLst>
            <a:outerShdw blurRad="50800" dist="38100" algn="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200"/>
          </a:p>
        </p:txBody>
      </p:sp>
      <p:sp>
        <p:nvSpPr>
          <p:cNvPr id="13" name="テキスト ボックス 12"/>
          <p:cNvSpPr txBox="1"/>
          <p:nvPr/>
        </p:nvSpPr>
        <p:spPr>
          <a:xfrm>
            <a:off x="288851" y="2117887"/>
            <a:ext cx="6695975" cy="461665"/>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人生の最終段階を迎えた患者</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や</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家族</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と</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、医師をはじめとする医療従事者が、患者にとって最善の医療とケアを作り上げるためのプロセスを示すガイドラインです。</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576114" y="2657947"/>
            <a:ext cx="6348386" cy="1687641"/>
          </a:xfrm>
          <a:prstGeom prst="rect">
            <a:avLst/>
          </a:prstGeom>
          <a:noFill/>
        </p:spPr>
        <p:txBody>
          <a:bodyPr wrap="square" rtlCol="0">
            <a:spAutoFit/>
          </a:bodyPr>
          <a:lstStyle/>
          <a:p>
            <a:pPr>
              <a:spcAft>
                <a:spcPts val="600"/>
              </a:spcAft>
            </a:pP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人生</a:t>
            </a: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の最終段階における</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ケア</a:t>
            </a: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のあり方</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6350">
              <a:lnSpc>
                <a:spcPts val="12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①医師など医療従事者から適切な情報の提供と説明がなされ、それに基づいて患者が医療従事者と</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4625" indent="6350">
              <a:lnSpc>
                <a:spcPts val="1200"/>
              </a:lnSpc>
            </a:pP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話し合いを行い、患者本人による決定を基本とした上で、人生の最終段階における医療を進める</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4625" indent="6350">
              <a:lnSpc>
                <a:spcPts val="1200"/>
              </a:lnSpc>
            </a:pP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ことが最も重要な原則である。</a:t>
            </a:r>
          </a:p>
          <a:p>
            <a:pPr marL="174625" indent="6350">
              <a:lnSpc>
                <a:spcPts val="400"/>
              </a:lnSpc>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4625" indent="6350">
              <a:lnSpc>
                <a:spcPts val="12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②「人生の最終段階における医療」における医療行為の開始・不開始、医療内容の変更、医療行為の</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4625" indent="6350">
              <a:lnSpc>
                <a:spcPts val="1200"/>
              </a:lnSpc>
            </a:pP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中止などは、多専門職種の医療従事者から構成される医療・ケアチームによって、医学的妥当性と</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4625" indent="6350">
              <a:lnSpc>
                <a:spcPts val="1200"/>
              </a:lnSpc>
            </a:pP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適切性を基に慎重に判断すべきである。</a:t>
            </a:r>
          </a:p>
          <a:p>
            <a:pPr marL="174625" indent="6350">
              <a:lnSpc>
                <a:spcPts val="400"/>
              </a:lnSpc>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4625" indent="6350">
              <a:lnSpc>
                <a:spcPts val="12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③医療・ケアチームにより可能な限り</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痛み</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やその他の不快な症状を十分に緩和し、患者や家族の精神</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4625" indent="6350">
              <a:lnSpc>
                <a:spcPts val="1200"/>
              </a:lnSpc>
            </a:pP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的・社会的な援助も含めた総合的な医療</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ケアを行うことが必要である。</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1073298" y="6978005"/>
            <a:ext cx="5497484" cy="652793"/>
          </a:xfrm>
          <a:prstGeom prst="rect">
            <a:avLst/>
          </a:prstGeom>
          <a:ln w="3175">
            <a:solidFill>
              <a:schemeClr val="tx1"/>
            </a:solidFill>
            <a:prstDash val="sysDot"/>
          </a:ln>
        </p:spPr>
        <p:style>
          <a:lnRef idx="2">
            <a:schemeClr val="accent1"/>
          </a:lnRef>
          <a:fillRef idx="1">
            <a:schemeClr val="lt1"/>
          </a:fillRef>
          <a:effectRef idx="0">
            <a:schemeClr val="accent1"/>
          </a:effectRef>
          <a:fontRef idx="minor">
            <a:schemeClr val="dk1"/>
          </a:fontRef>
        </p:style>
        <p:txBody>
          <a:bodyPr wrap="square" lIns="72000" tIns="72000" rIns="72000" bIns="36000" rtlCol="0">
            <a:spAutoFit/>
          </a:bodyPr>
          <a:lstStyle/>
          <a:p>
            <a:pPr indent="85725">
              <a:lnSpc>
                <a:spcPts val="1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人生</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の最終段階における医療の決定プロセスに</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関するガイドライン、ガイドライン（解説編）、</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85725">
              <a:lnSpc>
                <a:spcPct val="150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及びこのリーフレットは厚生労働省の</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ホームページ</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に掲載しています。　</a:t>
            </a:r>
            <a:r>
              <a:rPr lang="en-US" altLang="ja-JP" sz="900" dirty="0">
                <a:solidFill>
                  <a:srgbClr val="0066CC"/>
                </a:solidFill>
                <a:latin typeface="メイリオ" panose="020B0604030504040204" pitchFamily="50" charset="-128"/>
                <a:ea typeface="メイリオ" panose="020B0604030504040204" pitchFamily="50" charset="-128"/>
                <a:cs typeface="メイリオ" panose="020B0604030504040204" pitchFamily="50" charset="-128"/>
              </a:rPr>
              <a:t>http://www.mhlw.go.jp/stf/seisakunitsuite/bunya/kenkou_iryou/iryou/saisyu_iryou/index.html</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588562" y="4576770"/>
            <a:ext cx="4473854" cy="276999"/>
          </a:xfrm>
          <a:prstGeom prst="rect">
            <a:avLst/>
          </a:prstGeom>
        </p:spPr>
        <p:txBody>
          <a:bodyPr wrap="square">
            <a:spAutoFit/>
          </a:bodyPr>
          <a:lstStyle/>
          <a:p>
            <a:pPr>
              <a:spcAft>
                <a:spcPts val="600"/>
              </a:spcAft>
            </a:pP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▶人生の最終段階における</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ケア</a:t>
            </a: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の話し合いのプロセス</a:t>
            </a:r>
          </a:p>
        </p:txBody>
      </p:sp>
      <p:sp>
        <p:nvSpPr>
          <p:cNvPr id="10" name="正方形/長方形 9"/>
          <p:cNvSpPr/>
          <p:nvPr/>
        </p:nvSpPr>
        <p:spPr>
          <a:xfrm>
            <a:off x="5616625" y="9402889"/>
            <a:ext cx="954107" cy="246221"/>
          </a:xfrm>
          <a:prstGeom prst="rect">
            <a:avLst/>
          </a:prstGeom>
        </p:spPr>
        <p:txBody>
          <a:bodyPr wrap="none">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変わります</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AutoShape 8"/>
          <p:cNvSpPr>
            <a:spLocks noChangeArrowheads="1"/>
          </p:cNvSpPr>
          <p:nvPr/>
        </p:nvSpPr>
        <p:spPr bwMode="auto">
          <a:xfrm>
            <a:off x="1404206" y="5628656"/>
            <a:ext cx="1081642" cy="324000"/>
          </a:xfrm>
          <a:prstGeom prst="chevron">
            <a:avLst>
              <a:gd name="adj" fmla="val 0"/>
            </a:avLst>
          </a:prstGeom>
          <a:solidFill>
            <a:schemeClr val="bg1"/>
          </a:solidFill>
          <a:ln w="3175">
            <a:solidFill>
              <a:schemeClr val="tx1"/>
            </a:solidFill>
            <a:prstDash val="sysDot"/>
            <a:miter lim="800000"/>
            <a:headEnd/>
            <a:tailEnd/>
          </a:ln>
        </p:spPr>
        <p:txBody>
          <a:bodyPr wrap="none" lIns="36000" tIns="36000" rIns="36000" bIns="0" anchor="ctr"/>
          <a:lstStyle/>
          <a:p>
            <a:pPr>
              <a:lnSpc>
                <a:spcPts val="900"/>
              </a:lnSpc>
            </a:pP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家族</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が患者の</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900"/>
              </a:lnSpc>
            </a:pP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意思</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を推定できる</a:t>
            </a:r>
          </a:p>
        </p:txBody>
      </p:sp>
      <p:sp>
        <p:nvSpPr>
          <p:cNvPr id="59" name="円/楕円 58"/>
          <p:cNvSpPr/>
          <p:nvPr/>
        </p:nvSpPr>
        <p:spPr>
          <a:xfrm>
            <a:off x="658307" y="5497498"/>
            <a:ext cx="565879" cy="506547"/>
          </a:xfrm>
          <a:prstGeom prst="ellipse">
            <a:avLst/>
          </a:prstGeom>
          <a:gradFill flip="none" rotWithShape="1">
            <a:gsLst>
              <a:gs pos="100000">
                <a:srgbClr val="FFB03B"/>
              </a:gs>
              <a:gs pos="0">
                <a:srgbClr val="CC99FF"/>
              </a:gs>
              <a:gs pos="46000">
                <a:srgbClr val="FFC46D"/>
              </a:gs>
              <a:gs pos="0">
                <a:schemeClr val="bg1"/>
              </a:gs>
            </a:gsLst>
            <a:path path="circle">
              <a:fillToRect l="50000" t="50000" r="50000" b="50000"/>
            </a:path>
            <a:tileRect/>
          </a:gradFill>
          <a:ln>
            <a:noFill/>
          </a:ln>
          <a:effectLst>
            <a:outerShdw blurRad="50800" dist="381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lnSpc>
                <a:spcPts val="900"/>
              </a:lnSpc>
            </a:pPr>
            <a:r>
              <a:rPr lang="ja-JP" altLang="en-US" sz="7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十分な</a:t>
            </a:r>
            <a:endParaRPr lang="en-US" altLang="ja-JP" sz="7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7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情報の</a:t>
            </a:r>
            <a:endParaRPr lang="en-US" altLang="ja-JP" sz="7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7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提 供</a:t>
            </a:r>
            <a:endParaRPr lang="ja-JP" altLang="en-US" sz="7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4" name="Picture 16" descr="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25307" y="4679477"/>
            <a:ext cx="763475" cy="348584"/>
          </a:xfrm>
          <a:prstGeom prst="rect">
            <a:avLst/>
          </a:prstGeom>
          <a:noFill/>
          <a:extLst>
            <a:ext uri="{909E8E84-426E-40DD-AFC4-6F175D3DCCD1}">
              <a14:hiddenFill xmlns:a14="http://schemas.microsoft.com/office/drawing/2010/main">
                <a:solidFill>
                  <a:srgbClr val="FFFFFF"/>
                </a:solidFill>
              </a14:hiddenFill>
            </a:ext>
          </a:extLst>
        </p:spPr>
      </p:pic>
      <p:sp>
        <p:nvSpPr>
          <p:cNvPr id="67" name="正方形/長方形 66"/>
          <p:cNvSpPr/>
          <p:nvPr/>
        </p:nvSpPr>
        <p:spPr>
          <a:xfrm>
            <a:off x="2063485" y="6026083"/>
            <a:ext cx="86786" cy="41440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8" name="正方形/長方形 67"/>
          <p:cNvSpPr/>
          <p:nvPr/>
        </p:nvSpPr>
        <p:spPr>
          <a:xfrm flipV="1">
            <a:off x="4262346" y="6385458"/>
            <a:ext cx="605103" cy="9721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角丸四角形 62"/>
          <p:cNvSpPr/>
          <p:nvPr/>
        </p:nvSpPr>
        <p:spPr>
          <a:xfrm>
            <a:off x="4680570" y="5062824"/>
            <a:ext cx="2021789" cy="457820"/>
          </a:xfrm>
          <a:prstGeom prst="roundRect">
            <a:avLst/>
          </a:prstGeom>
          <a:solidFill>
            <a:srgbClr val="DDFFFF"/>
          </a:solidFill>
          <a:ln w="6350" cmpd="sng">
            <a:solidFill>
              <a:schemeClr val="accent1">
                <a:lumMod val="50000"/>
              </a:schemeClr>
            </a:solidFill>
            <a:prstDash val="solid"/>
            <a:round/>
            <a:headEnd/>
            <a:tailEnd/>
          </a:ln>
          <a:effectLst>
            <a:outerShdw blurRad="50800" dist="38100" dir="18900000" algn="bl" rotWithShape="0">
              <a:prstClr val="black">
                <a:alpha val="40000"/>
              </a:prstClr>
            </a:outerShdw>
          </a:effectLst>
        </p:spPr>
        <p:txBody>
          <a:bodyPr wrap="none" lIns="36000" rIns="36000" bIns="36000" anchor="ctr" anchorCtr="0"/>
          <a:lstStyle/>
          <a:p>
            <a:pPr algn="ctr"/>
            <a:r>
              <a:rPr lang="ja-JP" altLang="en-US" sz="1000" b="1" dirty="0" smtClean="0">
                <a:solidFill>
                  <a:schemeClr val="tx2">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人生の最終段階における医療と</a:t>
            </a:r>
            <a:endParaRPr lang="en-US" altLang="ja-JP" sz="1000" b="1" dirty="0" smtClean="0">
              <a:solidFill>
                <a:schemeClr val="tx2">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00" b="1" dirty="0" smtClean="0">
                <a:solidFill>
                  <a:schemeClr val="tx2">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ケアの方針決定</a:t>
            </a:r>
            <a:endParaRPr lang="ja-JP" altLang="en-US" sz="1000" b="1" dirty="0">
              <a:solidFill>
                <a:schemeClr val="tx2">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右矢印 70"/>
          <p:cNvSpPr/>
          <p:nvPr/>
        </p:nvSpPr>
        <p:spPr>
          <a:xfrm>
            <a:off x="1597276" y="5228041"/>
            <a:ext cx="3060612" cy="180000"/>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6" name="AutoShape 8"/>
          <p:cNvSpPr>
            <a:spLocks noChangeArrowheads="1"/>
          </p:cNvSpPr>
          <p:nvPr/>
        </p:nvSpPr>
        <p:spPr bwMode="auto">
          <a:xfrm>
            <a:off x="1080258" y="5172980"/>
            <a:ext cx="792000" cy="324000"/>
          </a:xfrm>
          <a:prstGeom prst="chevron">
            <a:avLst>
              <a:gd name="adj" fmla="val 0"/>
            </a:avLst>
          </a:prstGeom>
          <a:solidFill>
            <a:schemeClr val="bg1"/>
          </a:solidFill>
          <a:ln w="9525">
            <a:solidFill>
              <a:schemeClr val="tx2">
                <a:lumMod val="50000"/>
              </a:schemeClr>
            </a:solidFill>
            <a:prstDash val="solid"/>
            <a:miter lim="800000"/>
            <a:headEnd/>
            <a:tailEnd/>
          </a:ln>
          <a:effectLst>
            <a:outerShdw blurRad="63500" dist="50800" dir="18900000" algn="bl" rotWithShape="0">
              <a:prstClr val="black">
                <a:alpha val="40000"/>
              </a:prstClr>
            </a:outerShdw>
          </a:effectLst>
        </p:spPr>
        <p:txBody>
          <a:bodyPr wrap="none" lIns="36000" tIns="54000" rIns="36000" bIns="36000" anchor="ctr"/>
          <a:lstStyle/>
          <a:p>
            <a:pPr algn="ctr">
              <a:lnSpc>
                <a:spcPts val="1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患者の意思が</a:t>
            </a:r>
          </a:p>
          <a:p>
            <a:pPr algn="ctr">
              <a:lnSpc>
                <a:spcPts val="1000"/>
              </a:lnSpc>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確認できる</a:t>
            </a:r>
          </a:p>
        </p:txBody>
      </p:sp>
      <p:sp>
        <p:nvSpPr>
          <p:cNvPr id="52" name="正方形/長方形 51"/>
          <p:cNvSpPr/>
          <p:nvPr/>
        </p:nvSpPr>
        <p:spPr>
          <a:xfrm>
            <a:off x="2511140" y="5156041"/>
            <a:ext cx="1953406" cy="324000"/>
          </a:xfrm>
          <a:prstGeom prst="rect">
            <a:avLst/>
          </a:prstGeom>
          <a:solidFill>
            <a:srgbClr val="FFFFCC"/>
          </a:solidFill>
          <a:ln w="6350">
            <a:solidFill>
              <a:srgbClr val="FF9900"/>
            </a:solidFill>
            <a:prstDash val="solid"/>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54000" rIns="36000" bIns="36000" rtlCol="0" anchor="t"/>
          <a:lstStyle/>
          <a:p>
            <a:pP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患者と医療従事者と</a:t>
            </a:r>
            <a:r>
              <a:rPr lang="ja-JP" altLang="en-US" sz="800" dirty="0" smtClean="0">
                <a:solidFill>
                  <a:schemeClr val="tx2">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が十分</a:t>
            </a:r>
            <a:r>
              <a:rPr lang="ja-JP" altLang="en-US" sz="800" dirty="0">
                <a:solidFill>
                  <a:schemeClr val="tx2">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800" dirty="0" smtClean="0">
                <a:solidFill>
                  <a:schemeClr val="tx2">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話し合い</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患者</a:t>
            </a:r>
            <a:r>
              <a:rPr lang="ja-JP" altLang="en-US" sz="8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が意思決定を</a:t>
            </a:r>
            <a:r>
              <a:rPr lang="ja-JP" altLang="en-US" sz="8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行う</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右矢印 71"/>
          <p:cNvSpPr/>
          <p:nvPr/>
        </p:nvSpPr>
        <p:spPr>
          <a:xfrm>
            <a:off x="2063485" y="5942322"/>
            <a:ext cx="409711" cy="180603"/>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9" name="右矢印 78"/>
          <p:cNvSpPr/>
          <p:nvPr/>
        </p:nvSpPr>
        <p:spPr>
          <a:xfrm rot="16200000">
            <a:off x="4392013" y="5942085"/>
            <a:ext cx="926022" cy="155147"/>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0" name="ホームベース 79"/>
          <p:cNvSpPr/>
          <p:nvPr/>
        </p:nvSpPr>
        <p:spPr>
          <a:xfrm rot="10800000">
            <a:off x="4867448" y="5732866"/>
            <a:ext cx="1834911" cy="947850"/>
          </a:xfrm>
          <a:prstGeom prst="homePlate">
            <a:avLst>
              <a:gd name="adj" fmla="val 19853"/>
            </a:avLst>
          </a:prstGeom>
          <a:solidFill>
            <a:schemeClr val="bg1"/>
          </a:solidFill>
          <a:ln w="5080">
            <a:solidFill>
              <a:schemeClr val="tx1"/>
            </a:solidFill>
            <a:prstDash val="dash"/>
            <a:round/>
            <a:headEnd/>
            <a:tailEnd/>
          </a:ln>
          <a:effectLst>
            <a:outerShdw blurRad="50800" dist="38100" dir="18900000" algn="bl" rotWithShape="0">
              <a:prstClr val="black">
                <a:alpha val="40000"/>
              </a:prstClr>
            </a:outerShdw>
          </a:effectLst>
        </p:spPr>
        <p:txBody>
          <a:bodyPr wrap="none" lIns="36000" rIns="36000" anchor="t" anchorCtr="0"/>
          <a:lstStyle/>
          <a:p>
            <a:endParaRPr lang="ja-JP" altLang="en-US" sz="75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AutoShape 26"/>
          <p:cNvSpPr>
            <a:spLocks noChangeArrowheads="1"/>
          </p:cNvSpPr>
          <p:nvPr/>
        </p:nvSpPr>
        <p:spPr bwMode="auto">
          <a:xfrm>
            <a:off x="4896594" y="5788021"/>
            <a:ext cx="1872208" cy="863552"/>
          </a:xfrm>
          <a:prstGeom prst="roundRect">
            <a:avLst>
              <a:gd name="adj" fmla="val 11152"/>
            </a:avLst>
          </a:prstGeom>
          <a:noFill/>
          <a:ln w="3175">
            <a:noFill/>
            <a:prstDash val="dash"/>
            <a:round/>
            <a:headEnd/>
            <a:tailEnd/>
          </a:ln>
        </p:spPr>
        <p:txBody>
          <a:bodyPr wrap="none" lIns="36000" rIns="36000" anchor="t" anchorCtr="0"/>
          <a:lstStyle/>
          <a:p>
            <a:r>
              <a:rPr lang="ja-JP" altLang="en-US" sz="750" dirty="0" smtClean="0">
                <a:latin typeface="メイリオ" panose="020B0604030504040204" pitchFamily="50" charset="-128"/>
                <a:ea typeface="メイリオ" panose="020B0604030504040204" pitchFamily="50" charset="-128"/>
                <a:cs typeface="メイリオ" panose="020B0604030504040204" pitchFamily="50" charset="-128"/>
              </a:rPr>
              <a:t>・病態などにより医療内容の決定が困難</a:t>
            </a:r>
            <a:endParaRPr lang="en-US" altLang="ja-JP" sz="7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50" dirty="0" smtClean="0">
                <a:latin typeface="メイリオ" panose="020B0604030504040204" pitchFamily="50" charset="-128"/>
                <a:ea typeface="メイリオ" panose="020B0604030504040204" pitchFamily="50" charset="-128"/>
                <a:cs typeface="メイリオ" panose="020B0604030504040204" pitchFamily="50" charset="-128"/>
              </a:rPr>
              <a:t>・家族の中で意見がまとまらないなど</a:t>
            </a:r>
            <a:endParaRPr lang="en-US" altLang="ja-JP" sz="7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750" dirty="0" smtClean="0">
                <a:latin typeface="メイリオ" panose="020B0604030504040204" pitchFamily="50" charset="-128"/>
                <a:ea typeface="メイリオ" panose="020B0604030504040204" pitchFamily="50" charset="-128"/>
                <a:cs typeface="メイリオ" panose="020B0604030504040204" pitchFamily="50" charset="-128"/>
              </a:rPr>
              <a:t>の場合</a:t>
            </a:r>
            <a:endParaRPr lang="en-US" altLang="ja-JP" sz="75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750" dirty="0" smtClean="0">
              <a:solidFill>
                <a:schemeClr val="tx2">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indent="85725"/>
            <a:r>
              <a:rPr lang="ja-JP" altLang="en-US" sz="750" b="1" dirty="0" smtClean="0">
                <a:solidFill>
                  <a:schemeClr val="tx2">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50" b="1" u="sng" dirty="0" smtClean="0">
                <a:latin typeface="メイリオ" panose="020B0604030504040204" pitchFamily="50" charset="-128"/>
                <a:ea typeface="メイリオ" panose="020B0604030504040204" pitchFamily="50" charset="-128"/>
                <a:cs typeface="メイリオ" panose="020B0604030504040204" pitchFamily="50" charset="-128"/>
              </a:rPr>
              <a:t>複数の専門家で構成する</a:t>
            </a:r>
            <a:endParaRPr lang="en-US" altLang="ja-JP" sz="75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85725"/>
            <a:r>
              <a:rPr lang="ja-JP" altLang="en-US" sz="75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750" b="1" u="sng" dirty="0" smtClean="0">
                <a:latin typeface="メイリオ" panose="020B0604030504040204" pitchFamily="50" charset="-128"/>
                <a:ea typeface="メイリオ" panose="020B0604030504040204" pitchFamily="50" charset="-128"/>
                <a:cs typeface="メイリオ" panose="020B0604030504040204" pitchFamily="50" charset="-128"/>
              </a:rPr>
              <a:t>委員会を設置し、</a:t>
            </a:r>
            <a:endParaRPr lang="en-US" altLang="ja-JP" sz="75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85725"/>
            <a:r>
              <a:rPr lang="ja-JP" altLang="en-US" sz="75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750" b="1" u="sng" dirty="0" smtClean="0">
                <a:latin typeface="メイリオ" panose="020B0604030504040204" pitchFamily="50" charset="-128"/>
                <a:ea typeface="メイリオ" panose="020B0604030504040204" pitchFamily="50" charset="-128"/>
                <a:cs typeface="メイリオ" panose="020B0604030504040204" pitchFamily="50" charset="-128"/>
              </a:rPr>
              <a:t>治療方針等の検討や助言</a:t>
            </a:r>
            <a:endParaRPr lang="ja-JP" altLang="en-US" sz="750" b="1" u="sng"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2" name="Picture 18" descr="M_A22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2725" y="6233286"/>
            <a:ext cx="409871" cy="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 name="正方形/長方形 82"/>
          <p:cNvSpPr/>
          <p:nvPr/>
        </p:nvSpPr>
        <p:spPr>
          <a:xfrm>
            <a:off x="1336877" y="6179087"/>
            <a:ext cx="813394" cy="8526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5" name="AutoShape 8"/>
          <p:cNvSpPr>
            <a:spLocks noChangeArrowheads="1"/>
          </p:cNvSpPr>
          <p:nvPr/>
        </p:nvSpPr>
        <p:spPr bwMode="auto">
          <a:xfrm>
            <a:off x="1073298" y="6060740"/>
            <a:ext cx="792000" cy="324000"/>
          </a:xfrm>
          <a:prstGeom prst="chevron">
            <a:avLst>
              <a:gd name="adj" fmla="val 0"/>
            </a:avLst>
          </a:prstGeom>
          <a:solidFill>
            <a:schemeClr val="bg1"/>
          </a:solidFill>
          <a:ln w="9525">
            <a:solidFill>
              <a:schemeClr val="tx2">
                <a:lumMod val="50000"/>
              </a:schemeClr>
            </a:solidFill>
            <a:prstDash val="solid"/>
            <a:miter lim="800000"/>
            <a:headEnd/>
            <a:tailEnd/>
          </a:ln>
          <a:effectLst>
            <a:outerShdw blurRad="63500" dist="50800" dir="18900000" algn="bl" rotWithShape="0">
              <a:prstClr val="black">
                <a:alpha val="40000"/>
              </a:prstClr>
            </a:outerShdw>
          </a:effectLst>
        </p:spPr>
        <p:txBody>
          <a:bodyPr wrap="none" lIns="36000" tIns="54000" rIns="36000" bIns="36000" anchor="ctr"/>
          <a:lstStyle/>
          <a:p>
            <a:pPr algn="ctr">
              <a:lnSpc>
                <a:spcPts val="1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患者の意思が</a:t>
            </a:r>
          </a:p>
          <a:p>
            <a:pPr algn="ctr">
              <a:lnSpc>
                <a:spcPts val="1000"/>
              </a:lnSpc>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確認できない</a:t>
            </a:r>
          </a:p>
        </p:txBody>
      </p:sp>
      <p:sp>
        <p:nvSpPr>
          <p:cNvPr id="84" name="正方形/長方形 83"/>
          <p:cNvSpPr/>
          <p:nvPr/>
        </p:nvSpPr>
        <p:spPr>
          <a:xfrm>
            <a:off x="4062399" y="5952692"/>
            <a:ext cx="637015" cy="9931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2511139" y="5759677"/>
            <a:ext cx="1953407" cy="324000"/>
          </a:xfrm>
          <a:prstGeom prst="rect">
            <a:avLst/>
          </a:prstGeom>
          <a:solidFill>
            <a:srgbClr val="FFFFCC"/>
          </a:solidFill>
          <a:ln w="6350" cmpd="sng">
            <a:solidFill>
              <a:srgbClr val="FF9900"/>
            </a:solidFill>
            <a:prstDash val="solid"/>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54000" rIns="36000" bIns="36000" rtlCol="0" anchor="ctr"/>
          <a:lstStyle/>
          <a:p>
            <a:pPr>
              <a:lnSpc>
                <a:spcPts val="1000"/>
              </a:lnSpc>
            </a:pPr>
            <a:r>
              <a:rPr lang="ja-JP" altLang="en-US" sz="8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患者の推定意思を尊重し</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患者</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にとって最善の治療方針をとる</a:t>
            </a:r>
          </a:p>
        </p:txBody>
      </p:sp>
      <p:sp>
        <p:nvSpPr>
          <p:cNvPr id="85" name="右矢印 84"/>
          <p:cNvSpPr/>
          <p:nvPr/>
        </p:nvSpPr>
        <p:spPr>
          <a:xfrm rot="16200000">
            <a:off x="4454466" y="5712677"/>
            <a:ext cx="503255" cy="164982"/>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54" name="Picture 10" descr="1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91712" y="5535993"/>
            <a:ext cx="564822" cy="326333"/>
          </a:xfrm>
          <a:prstGeom prst="rect">
            <a:avLst/>
          </a:prstGeom>
          <a:noFill/>
          <a:effectLst>
            <a:outerShdw blurRad="25400" dist="25400" dir="18900000" algn="b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48" name="AutoShape 8"/>
          <p:cNvSpPr>
            <a:spLocks noChangeArrowheads="1"/>
          </p:cNvSpPr>
          <p:nvPr/>
        </p:nvSpPr>
        <p:spPr bwMode="auto">
          <a:xfrm>
            <a:off x="1404206" y="6506366"/>
            <a:ext cx="1083568" cy="397779"/>
          </a:xfrm>
          <a:prstGeom prst="chevron">
            <a:avLst>
              <a:gd name="adj" fmla="val 0"/>
            </a:avLst>
          </a:prstGeom>
          <a:noFill/>
          <a:ln w="3175">
            <a:solidFill>
              <a:schemeClr val="tx1"/>
            </a:solidFill>
            <a:prstDash val="sysDot"/>
            <a:miter lim="800000"/>
            <a:headEnd/>
            <a:tailEnd/>
          </a:ln>
        </p:spPr>
        <p:txBody>
          <a:bodyPr wrap="none" lIns="36000" tIns="72000" rIns="36000" bIns="36000" anchor="ctr"/>
          <a:lstStyle/>
          <a:p>
            <a:pPr>
              <a:lnSpc>
                <a:spcPts val="900"/>
              </a:lnSpc>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AutoShape 8"/>
          <p:cNvSpPr>
            <a:spLocks noChangeArrowheads="1"/>
          </p:cNvSpPr>
          <p:nvPr/>
        </p:nvSpPr>
        <p:spPr bwMode="auto">
          <a:xfrm>
            <a:off x="1364754" y="6506366"/>
            <a:ext cx="1083568" cy="397779"/>
          </a:xfrm>
          <a:prstGeom prst="chevron">
            <a:avLst>
              <a:gd name="adj" fmla="val 0"/>
            </a:avLst>
          </a:prstGeom>
          <a:noFill/>
          <a:ln w="3175">
            <a:noFill/>
            <a:prstDash val="sysDot"/>
            <a:miter lim="800000"/>
            <a:headEnd/>
            <a:tailEnd/>
          </a:ln>
        </p:spPr>
        <p:txBody>
          <a:bodyPr wrap="none" lIns="36000" tIns="72000" rIns="36000" bIns="36000" anchor="ctr"/>
          <a:lstStyle/>
          <a:p>
            <a:pPr>
              <a:lnSpc>
                <a:spcPts val="900"/>
              </a:lnSpc>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・家族が患者の</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900"/>
              </a:lnSpc>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意思を推定できない</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900"/>
              </a:lnSpc>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・家族がいない</a:t>
            </a:r>
          </a:p>
        </p:txBody>
      </p:sp>
      <p:sp>
        <p:nvSpPr>
          <p:cNvPr id="55" name="正方形/長方形 54"/>
          <p:cNvSpPr/>
          <p:nvPr/>
        </p:nvSpPr>
        <p:spPr>
          <a:xfrm>
            <a:off x="2511140" y="6292077"/>
            <a:ext cx="1953406" cy="432048"/>
          </a:xfrm>
          <a:prstGeom prst="rect">
            <a:avLst/>
          </a:prstGeom>
          <a:solidFill>
            <a:srgbClr val="FFFFCC"/>
          </a:solidFill>
          <a:ln w="6350">
            <a:solidFill>
              <a:srgbClr val="FF9900"/>
            </a:solidFill>
            <a:prstDash val="solid"/>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54000" rIns="36000" bIns="0" rtlCol="0" anchor="t"/>
          <a:lstStyle/>
          <a:p>
            <a:pP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患者にとって最善の治療</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方針を、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・ケアチームで慎重に判断</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pPr>
            <a:r>
              <a:rPr lang="ja-JP" altLang="en-US" sz="7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家族がいる場合は十分</a:t>
            </a:r>
            <a:r>
              <a:rPr lang="ja-JP" altLang="en-US" sz="7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に話し合う）</a:t>
            </a:r>
            <a:endParaRPr lang="ja-JP" altLang="en-US" sz="7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6" name="Picture 12" descr="http://kids.wanpug.com/illust/illust4088.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62399" y="6116711"/>
            <a:ext cx="462234" cy="428145"/>
          </a:xfrm>
          <a:prstGeom prst="rect">
            <a:avLst/>
          </a:prstGeom>
          <a:noFill/>
          <a:effectLst>
            <a:outerShdw blurRad="38100" dist="25400" dir="18900000" algn="b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73" name="右矢印 72"/>
          <p:cNvSpPr/>
          <p:nvPr/>
        </p:nvSpPr>
        <p:spPr>
          <a:xfrm>
            <a:off x="2063485" y="6330784"/>
            <a:ext cx="409711" cy="151884"/>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9" name="正方形/長方形 48"/>
          <p:cNvSpPr/>
          <p:nvPr/>
        </p:nvSpPr>
        <p:spPr>
          <a:xfrm>
            <a:off x="2259155" y="9402889"/>
            <a:ext cx="441146" cy="246221"/>
          </a:xfrm>
          <a:prstGeom prst="rect">
            <a:avLst/>
          </a:prstGeom>
        </p:spPr>
        <p:txBody>
          <a:bodyPr wrap="none">
            <a:spAutoFit/>
          </a:bodyPr>
          <a:lstStyle/>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から</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0" name="Picture 6" descr="http://kids.wanpug.com/illust/illust39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20330" y="4910101"/>
            <a:ext cx="262835" cy="229848"/>
          </a:xfrm>
          <a:prstGeom prst="rect">
            <a:avLst/>
          </a:prstGeom>
          <a:noFill/>
          <a:effectLst>
            <a:outerShdw blurRad="38100" dist="25400" dir="18900000" algn="b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51" name="Picture 8" descr="http://kids.wanpug.com/illust/illust223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13806" y="4904192"/>
            <a:ext cx="242778" cy="233874"/>
          </a:xfrm>
          <a:prstGeom prst="rect">
            <a:avLst/>
          </a:prstGeom>
          <a:noFill/>
          <a:effectLst>
            <a:outerShdw blurRad="38100" dist="25400" dir="18900000" algn="b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44" name="テキスト ボックス 11"/>
          <p:cNvSpPr txBox="1">
            <a:spLocks noChangeArrowheads="1"/>
          </p:cNvSpPr>
          <p:nvPr/>
        </p:nvSpPr>
        <p:spPr bwMode="auto">
          <a:xfrm>
            <a:off x="3066121" y="9657644"/>
            <a:ext cx="1398425" cy="351544"/>
          </a:xfrm>
          <a:prstGeom prst="rect">
            <a:avLst/>
          </a:prstGeom>
          <a:noFill/>
          <a:ln w="9525">
            <a:noFill/>
            <a:miter lim="800000"/>
            <a:headEnd/>
            <a:tailEnd/>
          </a:ln>
        </p:spPr>
        <p:txBody>
          <a:bodyPr wrap="square" lIns="104304" tIns="52152" rIns="104304" bIns="52152">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厚生労働省</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8" name="図 57" descr="マーク最小.jpg"/>
          <p:cNvPicPr>
            <a:picLocks noChangeAspect="1"/>
          </p:cNvPicPr>
          <p:nvPr/>
        </p:nvPicPr>
        <p:blipFill>
          <a:blip r:embed="rId8" cstate="print">
            <a:clrChange>
              <a:clrFrom>
                <a:srgbClr val="FFFFFF"/>
              </a:clrFrom>
              <a:clrTo>
                <a:srgbClr val="FFFFFF">
                  <a:alpha val="0"/>
                </a:srgbClr>
              </a:clrTo>
            </a:clrChange>
          </a:blip>
          <a:stretch>
            <a:fillRect/>
          </a:stretch>
        </p:blipFill>
        <p:spPr>
          <a:xfrm>
            <a:off x="2752316" y="9657645"/>
            <a:ext cx="308074" cy="312588"/>
          </a:xfrm>
          <a:prstGeom prst="rect">
            <a:avLst/>
          </a:prstGeom>
        </p:spPr>
      </p:pic>
    </p:spTree>
    <p:extLst>
      <p:ext uri="{BB962C8B-B14F-4D97-AF65-F5344CB8AC3E}">
        <p14:creationId xmlns:p14="http://schemas.microsoft.com/office/powerpoint/2010/main" val="1972971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29139" y="216062"/>
            <a:ext cx="6373121" cy="4590633"/>
          </a:xfrm>
          <a:prstGeom prst="roundRect">
            <a:avLst>
              <a:gd name="adj" fmla="val 957"/>
            </a:avLst>
          </a:prstGeom>
          <a:noFill/>
          <a:ln w="63500">
            <a:solidFill>
              <a:schemeClr val="accent4">
                <a:lumMod val="40000"/>
                <a:lumOff val="60000"/>
              </a:schemeClr>
            </a:solidFill>
            <a:prstDash val="sysDot"/>
          </a:ln>
        </p:spPr>
        <p:style>
          <a:lnRef idx="2">
            <a:schemeClr val="accent3"/>
          </a:lnRef>
          <a:fillRef idx="1">
            <a:schemeClr val="lt1"/>
          </a:fillRef>
          <a:effectRef idx="0">
            <a:schemeClr val="accent3"/>
          </a:effectRef>
          <a:fontRef idx="minor">
            <a:schemeClr val="dk1"/>
          </a:fontRef>
        </p:style>
        <p:txBody>
          <a:bodyPr rtlCol="0" anchor="ctr"/>
          <a:lstStyle/>
          <a:p>
            <a:pPr algn="ctr"/>
            <a:endParaRPr lang="ja-JP" altLang="en-US">
              <a:solidFill>
                <a:schemeClr val="dk1"/>
              </a:solidFill>
            </a:endParaRPr>
          </a:p>
        </p:txBody>
      </p:sp>
      <p:sp>
        <p:nvSpPr>
          <p:cNvPr id="22" name="角丸四角形 21"/>
          <p:cNvSpPr/>
          <p:nvPr/>
        </p:nvSpPr>
        <p:spPr>
          <a:xfrm>
            <a:off x="416288" y="6552766"/>
            <a:ext cx="6424522" cy="2879478"/>
          </a:xfrm>
          <a:prstGeom prst="roundRect">
            <a:avLst>
              <a:gd name="adj" fmla="val 2661"/>
            </a:avLst>
          </a:prstGeom>
          <a:solidFill>
            <a:srgbClr val="ECEADC"/>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　</a:t>
            </a:r>
            <a:endParaRPr kumimoji="1" lang="ja-JP" altLang="en-US" dirty="0"/>
          </a:p>
        </p:txBody>
      </p:sp>
      <p:sp>
        <p:nvSpPr>
          <p:cNvPr id="2" name="テキスト ボックス 1"/>
          <p:cNvSpPr txBox="1"/>
          <p:nvPr/>
        </p:nvSpPr>
        <p:spPr>
          <a:xfrm>
            <a:off x="433356" y="413076"/>
            <a:ext cx="6230010" cy="276999"/>
          </a:xfrm>
          <a:prstGeom prst="rect">
            <a:avLst/>
          </a:prstGeom>
          <a:noFill/>
        </p:spPr>
        <p:txBody>
          <a:bodyPr wrap="square" rtlCol="0">
            <a:spAutoFit/>
          </a:bodyPr>
          <a:lstStyle/>
          <a:p>
            <a:r>
              <a:rPr lang="ja-JP" altLang="en-US" sz="1200" b="1" dirty="0" smtClean="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［コラム］</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100" dirty="0" smtClean="0">
                <a:latin typeface="メイリオ" panose="020B0604030504040204" pitchFamily="50" charset="-128"/>
                <a:ea typeface="メイリオ" panose="020B0604030504040204" pitchFamily="50" charset="-128"/>
                <a:cs typeface="メイリオ" panose="020B0604030504040204" pitchFamily="50" charset="-128"/>
              </a:rPr>
              <a:t>人生</a:t>
            </a:r>
            <a:r>
              <a:rPr lang="ja-JP" altLang="ja-JP" sz="1100" dirty="0">
                <a:latin typeface="メイリオ" panose="020B0604030504040204" pitchFamily="50" charset="-128"/>
                <a:ea typeface="メイリオ" panose="020B0604030504040204" pitchFamily="50" charset="-128"/>
                <a:cs typeface="メイリオ" panose="020B0604030504040204" pitchFamily="50" charset="-128"/>
              </a:rPr>
              <a:t>の最終段階における医療に関する意識</a:t>
            </a:r>
            <a:r>
              <a:rPr lang="ja-JP" altLang="ja-JP" sz="1100" dirty="0" smtClean="0">
                <a:latin typeface="メイリオ" panose="020B0604030504040204" pitchFamily="50" charset="-128"/>
                <a:ea typeface="メイリオ" panose="020B0604030504040204" pitchFamily="50" charset="-128"/>
                <a:cs typeface="メイリオ" panose="020B0604030504040204" pitchFamily="50" charset="-128"/>
              </a:rPr>
              <a:t>調査</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月）の結果より</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474947" y="880684"/>
            <a:ext cx="6437871" cy="415498"/>
          </a:xfrm>
          <a:prstGeom prst="rect">
            <a:avLst/>
          </a:prstGeom>
          <a:noFill/>
        </p:spPr>
        <p:txBody>
          <a:bodyPr wrap="square" rtlCol="0">
            <a:spAutoFit/>
          </a:bodyPr>
          <a:lstStyle/>
          <a:p>
            <a:r>
              <a:rPr kumimoji="1" lang="ja-JP" altLang="en-US" sz="1050" b="1" dirty="0" smtClean="0">
                <a:solidFill>
                  <a:srgbClr val="002060"/>
                </a:solidFill>
                <a:latin typeface="メイリオ" pitchFamily="50" charset="-128"/>
                <a:ea typeface="メイリオ" pitchFamily="50" charset="-128"/>
              </a:rPr>
              <a:t>◆人生の最終段階における</a:t>
            </a:r>
            <a:r>
              <a:rPr lang="ja-JP" altLang="en-US" sz="1050" b="1" dirty="0" smtClean="0">
                <a:solidFill>
                  <a:srgbClr val="002060"/>
                </a:solidFill>
                <a:latin typeface="メイリオ" pitchFamily="50" charset="-128"/>
                <a:ea typeface="メイリオ" pitchFamily="50" charset="-128"/>
              </a:rPr>
              <a:t>医療について家族</a:t>
            </a:r>
            <a:r>
              <a:rPr lang="ja-JP" altLang="en-US" sz="1050" b="1" dirty="0">
                <a:solidFill>
                  <a:srgbClr val="002060"/>
                </a:solidFill>
                <a:latin typeface="メイリオ" pitchFamily="50" charset="-128"/>
                <a:ea typeface="メイリオ" pitchFamily="50" charset="-128"/>
              </a:rPr>
              <a:t>と話し合ったことがある人の</a:t>
            </a:r>
            <a:r>
              <a:rPr lang="ja-JP" altLang="en-US" sz="1050" b="1" dirty="0" smtClean="0">
                <a:solidFill>
                  <a:srgbClr val="002060"/>
                </a:solidFill>
                <a:latin typeface="メイリオ" pitchFamily="50" charset="-128"/>
                <a:ea typeface="メイリオ" pitchFamily="50" charset="-128"/>
              </a:rPr>
              <a:t>割合</a:t>
            </a:r>
            <a:endParaRPr kumimoji="1" lang="en-US" altLang="ja-JP" sz="1050" b="1" dirty="0" smtClean="0">
              <a:solidFill>
                <a:srgbClr val="002060"/>
              </a:solidFill>
              <a:latin typeface="メイリオ" pitchFamily="50" charset="-128"/>
              <a:ea typeface="メイリオ" pitchFamily="50" charset="-128"/>
            </a:endParaRPr>
          </a:p>
          <a:p>
            <a:r>
              <a:rPr lang="ja-JP" altLang="en-US" sz="1050" b="1" dirty="0">
                <a:solidFill>
                  <a:srgbClr val="002060"/>
                </a:solidFill>
                <a:latin typeface="メイリオ" pitchFamily="50" charset="-128"/>
                <a:ea typeface="メイリオ" pitchFamily="50" charset="-128"/>
                <a:cs typeface="メイリオ" pitchFamily="50" charset="-128"/>
              </a:rPr>
              <a:t> </a:t>
            </a:r>
            <a:r>
              <a:rPr lang="ja-JP" altLang="en-US" sz="1000" b="1" dirty="0" smtClean="0">
                <a:solidFill>
                  <a:srgbClr val="002060"/>
                </a:solidFill>
                <a:latin typeface="メイリオ" pitchFamily="50" charset="-128"/>
                <a:ea typeface="メイリオ" pitchFamily="50" charset="-128"/>
                <a:cs typeface="メイリオ" pitchFamily="50" charset="-128"/>
              </a:rPr>
              <a:t>（</a:t>
            </a:r>
            <a:r>
              <a:rPr lang="ja-JP" altLang="ja-JP" sz="1000" b="1" dirty="0" smtClean="0">
                <a:solidFill>
                  <a:srgbClr val="002060"/>
                </a:solidFill>
                <a:latin typeface="メイリオ" pitchFamily="50" charset="-128"/>
                <a:ea typeface="メイリオ" pitchFamily="50" charset="-128"/>
                <a:cs typeface="メイリオ" pitchFamily="50" charset="-128"/>
              </a:rPr>
              <a:t>自身</a:t>
            </a:r>
            <a:r>
              <a:rPr lang="ja-JP" altLang="ja-JP" sz="1000" b="1" dirty="0">
                <a:solidFill>
                  <a:srgbClr val="002060"/>
                </a:solidFill>
                <a:latin typeface="メイリオ" pitchFamily="50" charset="-128"/>
                <a:ea typeface="メイリオ" pitchFamily="50" charset="-128"/>
                <a:cs typeface="メイリオ" pitchFamily="50" charset="-128"/>
              </a:rPr>
              <a:t>の死が近い場合に受けたい医療や受けたくない</a:t>
            </a:r>
            <a:r>
              <a:rPr lang="ja-JP" altLang="ja-JP" sz="1000" b="1" dirty="0" smtClean="0">
                <a:solidFill>
                  <a:srgbClr val="002060"/>
                </a:solidFill>
                <a:latin typeface="メイリオ" pitchFamily="50" charset="-128"/>
                <a:ea typeface="メイリオ" pitchFamily="50" charset="-128"/>
                <a:cs typeface="メイリオ" pitchFamily="50" charset="-128"/>
              </a:rPr>
              <a:t>医療</a:t>
            </a:r>
            <a:r>
              <a:rPr lang="ja-JP" altLang="en-US" sz="1000" b="1" dirty="0" smtClean="0">
                <a:solidFill>
                  <a:srgbClr val="002060"/>
                </a:solidFill>
                <a:latin typeface="メイリオ" pitchFamily="50" charset="-128"/>
                <a:ea typeface="メイリオ" pitchFamily="50" charset="-128"/>
                <a:cs typeface="メイリオ" pitchFamily="50" charset="-128"/>
              </a:rPr>
              <a:t>）</a:t>
            </a:r>
            <a:endParaRPr kumimoji="1" lang="ja-JP" altLang="en-US" sz="1000" b="1" dirty="0">
              <a:solidFill>
                <a:srgbClr val="002060"/>
              </a:solidFill>
              <a:latin typeface="メイリオ" pitchFamily="50" charset="-128"/>
              <a:ea typeface="メイリオ" pitchFamily="50" charset="-128"/>
            </a:endParaRPr>
          </a:p>
        </p:txBody>
      </p:sp>
      <p:sp>
        <p:nvSpPr>
          <p:cNvPr id="4" name="テキスト ボックス 3"/>
          <p:cNvSpPr txBox="1"/>
          <p:nvPr/>
        </p:nvSpPr>
        <p:spPr>
          <a:xfrm>
            <a:off x="452474" y="3024374"/>
            <a:ext cx="5438004" cy="253916"/>
          </a:xfrm>
          <a:prstGeom prst="rect">
            <a:avLst/>
          </a:prstGeom>
          <a:noFill/>
        </p:spPr>
        <p:txBody>
          <a:bodyPr wrap="square" rtlCol="0">
            <a:spAutoFit/>
          </a:bodyPr>
          <a:lstStyle>
            <a:defPPr>
              <a:defRPr lang="ja-JP"/>
            </a:defPPr>
            <a:lvl1pPr>
              <a:defRPr sz="1050" b="1">
                <a:solidFill>
                  <a:srgbClr val="002060"/>
                </a:solidFill>
                <a:latin typeface="メイリオ" pitchFamily="50" charset="-128"/>
                <a:ea typeface="メイリオ" pitchFamily="50" charset="-128"/>
              </a:defRPr>
            </a:lvl1pPr>
          </a:lstStyle>
          <a:p>
            <a:r>
              <a:rPr lang="ja-JP" altLang="en-US" dirty="0" smtClean="0"/>
              <a:t>◆「</a:t>
            </a:r>
            <a:r>
              <a:rPr lang="ja-JP" altLang="en-US" dirty="0"/>
              <a:t>人生の最終段階における医療の決定プロセスに関するガイドライン」の利用状況</a:t>
            </a:r>
          </a:p>
        </p:txBody>
      </p:sp>
      <p:graphicFrame>
        <p:nvGraphicFramePr>
          <p:cNvPr id="5" name="グラフ 4"/>
          <p:cNvGraphicFramePr>
            <a:graphicFrameLocks/>
          </p:cNvGraphicFramePr>
          <p:nvPr>
            <p:extLst>
              <p:ext uri="{D42A27DB-BD31-4B8C-83A1-F6EECF244321}">
                <p14:modId xmlns:p14="http://schemas.microsoft.com/office/powerpoint/2010/main" val="3320181256"/>
              </p:ext>
            </p:extLst>
          </p:nvPr>
        </p:nvGraphicFramePr>
        <p:xfrm>
          <a:off x="845889" y="1242176"/>
          <a:ext cx="5915513" cy="16201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p:cNvGraphicFramePr>
            <a:graphicFrameLocks/>
          </p:cNvGraphicFramePr>
          <p:nvPr>
            <p:extLst>
              <p:ext uri="{D42A27DB-BD31-4B8C-83A1-F6EECF244321}">
                <p14:modId xmlns:p14="http://schemas.microsoft.com/office/powerpoint/2010/main" val="647737585"/>
              </p:ext>
            </p:extLst>
          </p:nvPr>
        </p:nvGraphicFramePr>
        <p:xfrm>
          <a:off x="900150" y="3256427"/>
          <a:ext cx="5717346" cy="1440160"/>
        </p:xfrm>
        <a:graphic>
          <a:graphicData uri="http://schemas.openxmlformats.org/drawingml/2006/chart">
            <c:chart xmlns:c="http://schemas.openxmlformats.org/drawingml/2006/chart" xmlns:r="http://schemas.openxmlformats.org/officeDocument/2006/relationships" r:id="rId4"/>
          </a:graphicData>
        </a:graphic>
      </p:graphicFrame>
      <p:sp>
        <p:nvSpPr>
          <p:cNvPr id="8" name="ホームベース 7"/>
          <p:cNvSpPr/>
          <p:nvPr/>
        </p:nvSpPr>
        <p:spPr>
          <a:xfrm>
            <a:off x="234286" y="5076642"/>
            <a:ext cx="6840000" cy="360000"/>
          </a:xfrm>
          <a:prstGeom prst="homePlate">
            <a:avLst>
              <a:gd name="adj" fmla="val 32991"/>
            </a:avLst>
          </a:prstGeom>
          <a:solidFill>
            <a:schemeClr val="accent1">
              <a:lumMod val="75000"/>
            </a:schemeClr>
          </a:solidFill>
          <a:ln>
            <a:noFill/>
          </a:ln>
        </p:spPr>
        <p:style>
          <a:lnRef idx="1">
            <a:schemeClr val="accent1"/>
          </a:lnRef>
          <a:fillRef idx="3">
            <a:schemeClr val="accent1"/>
          </a:fillRef>
          <a:effectRef idx="2">
            <a:schemeClr val="accent1"/>
          </a:effectRef>
          <a:fontRef idx="minor">
            <a:schemeClr val="lt1"/>
          </a:fontRef>
        </p:style>
        <p:txBody>
          <a:bodyPr lIns="54000" tIns="72000" rIns="54000" bIns="36000" rtlCol="0" anchor="ct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  研修</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プログラム（試行）のご紹介</a:t>
            </a:r>
          </a:p>
        </p:txBody>
      </p:sp>
      <p:sp>
        <p:nvSpPr>
          <p:cNvPr id="9" name="テキスト ボックス 8"/>
          <p:cNvSpPr txBox="1"/>
          <p:nvPr/>
        </p:nvSpPr>
        <p:spPr>
          <a:xfrm>
            <a:off x="273882" y="5537103"/>
            <a:ext cx="6840000" cy="1015663"/>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厚生労働省では、平成</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年度に人生の最終段階における医療</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ついて、医師と</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共</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に</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患者の相談に乗る相談員（看護師、</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医療ソーシャルワーカー</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など）の配置などを行うモデル事業を実施し、その一環として相談員の研修プログラムを開発しました。試行段階で</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す</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が、国立長寿医療研究センターの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ホームページで</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研修プログラム</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（２日</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コース</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）の資料</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と動画を公開して</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います</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医療福祉従事者が医療の選択</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の際の</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患者の意思を尊重した意思決定支援の理論や方法を学ぶことできます</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p>
        </p:txBody>
      </p:sp>
      <p:pic>
        <p:nvPicPr>
          <p:cNvPr id="20" name="Picture 3" descr="C:\Users\GTPWM\Desktop\２CIMG0066.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21394558">
            <a:off x="5428674" y="7036902"/>
            <a:ext cx="1210029" cy="862041"/>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21" name="正方形/長方形 20"/>
          <p:cNvSpPr/>
          <p:nvPr/>
        </p:nvSpPr>
        <p:spPr>
          <a:xfrm>
            <a:off x="4032498" y="9489542"/>
            <a:ext cx="2808312" cy="483072"/>
          </a:xfrm>
          <a:prstGeom prst="rect">
            <a:avLst/>
          </a:prstGeom>
          <a:ln w="3175">
            <a:solidFill>
              <a:schemeClr val="tx1"/>
            </a:solidFill>
            <a:prstDash val="sysDot"/>
          </a:ln>
        </p:spPr>
        <p:txBody>
          <a:bodyPr wrap="square" tIns="36000" bIns="36000">
            <a:spAutoFit/>
          </a:bodyPr>
          <a:lstStyle/>
          <a:p>
            <a:pPr>
              <a:lnSpc>
                <a:spcPts val="1000"/>
              </a:lnSpc>
            </a:pP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2015</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年（平成</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年）３月発行</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900"/>
              </a:lnSpc>
            </a:pP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発行　厚生労働省医政局地域医療計画課在宅医療推進室</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900"/>
              </a:lnSpc>
            </a:pP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協力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独立行政</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法人</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国立</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長寿医療研究センター</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9" name="Picture 5" descr="C:\Users\GTPWM\Desktop\１CIMG0062.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448938">
            <a:off x="4817225" y="8107619"/>
            <a:ext cx="1471794" cy="987057"/>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a:extLst/>
        </p:spPr>
      </p:pic>
      <p:pic>
        <p:nvPicPr>
          <p:cNvPr id="18" name="Picture 3" descr="C:\Users\GTPWM\Desktop\長寿HP.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36154" y="7236842"/>
            <a:ext cx="3716140" cy="2022264"/>
          </a:xfrm>
          <a:prstGeom prst="rect">
            <a:avLst/>
          </a:prstGeom>
          <a:noFill/>
          <a:ln w="3175">
            <a:solidFill>
              <a:schemeClr val="tx1"/>
            </a:solidFill>
            <a:prstDash val="sysDot"/>
          </a:ln>
          <a:effectLst>
            <a:outerShdw blurRad="50800" dist="38100" dir="18900000" algn="b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0" name="正方形/長方形 9"/>
          <p:cNvSpPr/>
          <p:nvPr/>
        </p:nvSpPr>
        <p:spPr>
          <a:xfrm>
            <a:off x="576114" y="6660778"/>
            <a:ext cx="5076564" cy="276999"/>
          </a:xfrm>
          <a:prstGeom prst="rect">
            <a:avLst/>
          </a:prstGeom>
        </p:spPr>
        <p:txBody>
          <a:bodyPr wrap="square">
            <a:spAutoFit/>
          </a:bodyPr>
          <a:lstStyle/>
          <a:p>
            <a:r>
              <a:rPr lang="ja-JP" altLang="en-US" sz="1200" b="1" dirty="0" smtClean="0">
                <a:solidFill>
                  <a:schemeClr val="tx2">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▶「国立</a:t>
            </a:r>
            <a:r>
              <a:rPr lang="ja-JP" altLang="en-US" sz="1200" b="1" dirty="0">
                <a:solidFill>
                  <a:schemeClr val="tx2">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長寿医療研究センター在宅医療</a:t>
            </a:r>
            <a:r>
              <a:rPr lang="ja-JP" altLang="en-US" sz="1200" b="1" dirty="0" smtClean="0">
                <a:solidFill>
                  <a:schemeClr val="tx2">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連携部</a:t>
            </a:r>
            <a:r>
              <a:rPr lang="ja-JP" altLang="en-US" sz="1200" b="1" dirty="0">
                <a:solidFill>
                  <a:schemeClr val="tx2">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chemeClr val="tx2">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ホームページに掲載</a:t>
            </a:r>
            <a:endParaRPr lang="ja-JP" altLang="en-US" sz="1200" b="1" dirty="0">
              <a:solidFill>
                <a:schemeClr val="tx2">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6003600" y="1404194"/>
            <a:ext cx="576114" cy="200055"/>
          </a:xfrm>
          <a:prstGeom prst="rect">
            <a:avLst/>
          </a:prstGeom>
          <a:noFill/>
        </p:spPr>
        <p:txBody>
          <a:bodyPr wrap="square" rtlCol="0">
            <a:spAutoFit/>
          </a:bodyPr>
          <a:lstStyle/>
          <a:p>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p:txBody>
      </p:sp>
      <p:sp>
        <p:nvSpPr>
          <p:cNvPr id="24" name="テキスト ボックス 23"/>
          <p:cNvSpPr txBox="1"/>
          <p:nvPr/>
        </p:nvSpPr>
        <p:spPr>
          <a:xfrm>
            <a:off x="6036093" y="3543064"/>
            <a:ext cx="576114" cy="200055"/>
          </a:xfrm>
          <a:prstGeom prst="rect">
            <a:avLst/>
          </a:prstGeom>
          <a:noFill/>
        </p:spPr>
        <p:txBody>
          <a:bodyPr wrap="square" rtlCol="0">
            <a:spAutoFit/>
          </a:bodyPr>
          <a:lstStyle/>
          <a:p>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864146" y="1458089"/>
            <a:ext cx="1166825" cy="1324328"/>
          </a:xfrm>
          <a:prstGeom prst="rect">
            <a:avLst/>
          </a:prstGeom>
          <a:solidFill>
            <a:schemeClr val="bg1"/>
          </a:solidFill>
        </p:spPr>
        <p:txBody>
          <a:bodyPr wrap="square" lIns="36000" tIns="36000" rIns="36000" bIns="36000" rtlCol="0">
            <a:spAutoFit/>
          </a:bodyPr>
          <a:lstStyle/>
          <a:p>
            <a:pPr algn="r">
              <a:lnSpc>
                <a:spcPts val="800"/>
              </a:lnSpc>
            </a:pPr>
            <a:r>
              <a:rPr lang="ja-JP" altLang="en-US" sz="800" dirty="0">
                <a:latin typeface="ＭＳ ゴシック" panose="020B0609070205080204" pitchFamily="49" charset="-128"/>
                <a:ea typeface="ＭＳ ゴシック" panose="020B0609070205080204" pitchFamily="49" charset="-128"/>
              </a:rPr>
              <a:t>（人）</a:t>
            </a:r>
          </a:p>
          <a:p>
            <a:pPr algn="r">
              <a:lnSpc>
                <a:spcPts val="800"/>
              </a:lnSpc>
            </a:pPr>
            <a:r>
              <a:rPr kumimoji="1" lang="ja-JP" altLang="en-US" sz="800" dirty="0" smtClean="0">
                <a:latin typeface="ＭＳ ゴシック" panose="020B0609070205080204" pitchFamily="49" charset="-128"/>
                <a:ea typeface="ＭＳ ゴシック" panose="020B0609070205080204" pitchFamily="49" charset="-128"/>
              </a:rPr>
              <a:t>一般国民（</a:t>
            </a:r>
            <a:r>
              <a:rPr kumimoji="1" lang="en-US" altLang="ja-JP" sz="800" dirty="0" smtClean="0">
                <a:latin typeface="ＭＳ ゴシック" panose="020B0609070205080204" pitchFamily="49" charset="-128"/>
                <a:ea typeface="ＭＳ ゴシック" panose="020B0609070205080204" pitchFamily="49" charset="-128"/>
              </a:rPr>
              <a:t>2,179</a:t>
            </a:r>
            <a:r>
              <a:rPr kumimoji="1" lang="ja-JP" altLang="en-US" sz="800" dirty="0" smtClean="0">
                <a:latin typeface="ＭＳ ゴシック" panose="020B0609070205080204" pitchFamily="49" charset="-128"/>
                <a:ea typeface="ＭＳ ゴシック" panose="020B0609070205080204" pitchFamily="49" charset="-128"/>
              </a:rPr>
              <a:t>）</a:t>
            </a:r>
            <a:endParaRPr kumimoji="1" lang="en-US" altLang="ja-JP" sz="800" dirty="0" smtClean="0">
              <a:latin typeface="ＭＳ ゴシック" panose="020B0609070205080204" pitchFamily="49" charset="-128"/>
              <a:ea typeface="ＭＳ ゴシック" panose="020B0609070205080204" pitchFamily="49" charset="-128"/>
            </a:endParaRPr>
          </a:p>
          <a:p>
            <a:pPr>
              <a:lnSpc>
                <a:spcPts val="1200"/>
              </a:lnSpc>
            </a:pPr>
            <a:endParaRPr lang="en-US" altLang="ja-JP" sz="800" dirty="0">
              <a:latin typeface="ＭＳ ゴシック" panose="020B0609070205080204" pitchFamily="49" charset="-128"/>
              <a:ea typeface="ＭＳ ゴシック" panose="020B0609070205080204" pitchFamily="49" charset="-128"/>
            </a:endParaRPr>
          </a:p>
          <a:p>
            <a:pPr algn="r">
              <a:lnSpc>
                <a:spcPts val="1200"/>
              </a:lnSpc>
            </a:pPr>
            <a:r>
              <a:rPr kumimoji="1" lang="ja-JP" altLang="en-US" sz="800" dirty="0" smtClean="0">
                <a:latin typeface="ＭＳ ゴシック" panose="020B0609070205080204" pitchFamily="49" charset="-128"/>
                <a:ea typeface="ＭＳ ゴシック" panose="020B0609070205080204" pitchFamily="49" charset="-128"/>
              </a:rPr>
              <a:t>医師（</a:t>
            </a:r>
            <a:r>
              <a:rPr kumimoji="1" lang="en-US" altLang="ja-JP" sz="800" dirty="0" smtClean="0">
                <a:latin typeface="ＭＳ ゴシック" panose="020B0609070205080204" pitchFamily="49" charset="-128"/>
                <a:ea typeface="ＭＳ ゴシック" panose="020B0609070205080204" pitchFamily="49" charset="-128"/>
              </a:rPr>
              <a:t>921</a:t>
            </a:r>
            <a:r>
              <a:rPr kumimoji="1" lang="ja-JP" altLang="en-US" sz="800" dirty="0" smtClean="0">
                <a:latin typeface="ＭＳ ゴシック" panose="020B0609070205080204" pitchFamily="49" charset="-128"/>
                <a:ea typeface="ＭＳ ゴシック" panose="020B0609070205080204" pitchFamily="49" charset="-128"/>
              </a:rPr>
              <a:t>）</a:t>
            </a:r>
            <a:endParaRPr kumimoji="1" lang="en-US" altLang="ja-JP" sz="800" dirty="0" smtClean="0">
              <a:latin typeface="ＭＳ ゴシック" panose="020B0609070205080204" pitchFamily="49" charset="-128"/>
              <a:ea typeface="ＭＳ ゴシック" panose="020B0609070205080204" pitchFamily="49" charset="-128"/>
            </a:endParaRPr>
          </a:p>
          <a:p>
            <a:pPr>
              <a:lnSpc>
                <a:spcPts val="1200"/>
              </a:lnSpc>
            </a:pPr>
            <a:endParaRPr lang="en-US" altLang="ja-JP" sz="800" dirty="0">
              <a:latin typeface="ＭＳ ゴシック" panose="020B0609070205080204" pitchFamily="49" charset="-128"/>
              <a:ea typeface="ＭＳ ゴシック" panose="020B0609070205080204" pitchFamily="49" charset="-128"/>
            </a:endParaRPr>
          </a:p>
          <a:p>
            <a:pPr algn="r">
              <a:lnSpc>
                <a:spcPts val="1200"/>
              </a:lnSpc>
            </a:pPr>
            <a:r>
              <a:rPr kumimoji="1" lang="ja-JP" altLang="en-US" sz="800" dirty="0" smtClean="0">
                <a:latin typeface="ＭＳ ゴシック" panose="020B0609070205080204" pitchFamily="49" charset="-128"/>
                <a:ea typeface="ＭＳ ゴシック" panose="020B0609070205080204" pitchFamily="49" charset="-128"/>
              </a:rPr>
              <a:t>看護師（</a:t>
            </a:r>
            <a:r>
              <a:rPr lang="en-US" altLang="ja-JP" sz="800" dirty="0" smtClean="0">
                <a:latin typeface="ＭＳ ゴシック" panose="020B0609070205080204" pitchFamily="49" charset="-128"/>
                <a:ea typeface="ＭＳ ゴシック" panose="020B0609070205080204" pitchFamily="49" charset="-128"/>
              </a:rPr>
              <a:t>1,</a:t>
            </a:r>
            <a:r>
              <a:rPr kumimoji="1" lang="en-US" altLang="ja-JP" sz="800" dirty="0" smtClean="0">
                <a:latin typeface="ＭＳ ゴシック" panose="020B0609070205080204" pitchFamily="49" charset="-128"/>
                <a:ea typeface="ＭＳ ゴシック" panose="020B0609070205080204" pitchFamily="49" charset="-128"/>
              </a:rPr>
              <a:t>434</a:t>
            </a:r>
            <a:r>
              <a:rPr kumimoji="1" lang="ja-JP" altLang="en-US" sz="800" dirty="0" smtClean="0">
                <a:latin typeface="ＭＳ ゴシック" panose="020B0609070205080204" pitchFamily="49" charset="-128"/>
                <a:ea typeface="ＭＳ ゴシック" panose="020B0609070205080204" pitchFamily="49" charset="-128"/>
              </a:rPr>
              <a:t>）</a:t>
            </a:r>
            <a:endParaRPr kumimoji="1" lang="en-US" altLang="ja-JP" sz="800" dirty="0" smtClean="0">
              <a:latin typeface="ＭＳ ゴシック" panose="020B0609070205080204" pitchFamily="49" charset="-128"/>
              <a:ea typeface="ＭＳ ゴシック" panose="020B0609070205080204" pitchFamily="49" charset="-128"/>
            </a:endParaRPr>
          </a:p>
          <a:p>
            <a:pPr>
              <a:lnSpc>
                <a:spcPts val="1200"/>
              </a:lnSpc>
            </a:pPr>
            <a:endParaRPr lang="en-US" altLang="ja-JP" sz="800" dirty="0">
              <a:latin typeface="ＭＳ ゴシック" panose="020B0609070205080204" pitchFamily="49" charset="-128"/>
              <a:ea typeface="ＭＳ ゴシック" panose="020B0609070205080204" pitchFamily="49" charset="-128"/>
            </a:endParaRPr>
          </a:p>
          <a:p>
            <a:pPr algn="r">
              <a:lnSpc>
                <a:spcPts val="1200"/>
              </a:lnSpc>
            </a:pPr>
            <a:r>
              <a:rPr kumimoji="1" lang="ja-JP" altLang="en-US" sz="800" dirty="0" smtClean="0">
                <a:latin typeface="ＭＳ ゴシック" panose="020B0609070205080204" pitchFamily="49" charset="-128"/>
                <a:ea typeface="ＭＳ ゴシック" panose="020B0609070205080204" pitchFamily="49" charset="-128"/>
              </a:rPr>
              <a:t>施設介護職員（</a:t>
            </a:r>
            <a:r>
              <a:rPr kumimoji="1" lang="en-US" altLang="ja-JP" sz="800" dirty="0" smtClean="0">
                <a:latin typeface="ＭＳ ゴシック" panose="020B0609070205080204" pitchFamily="49" charset="-128"/>
                <a:ea typeface="ＭＳ ゴシック" panose="020B0609070205080204" pitchFamily="49" charset="-128"/>
              </a:rPr>
              <a:t>880</a:t>
            </a:r>
            <a:r>
              <a:rPr kumimoji="1" lang="ja-JP" altLang="en-US" sz="800" dirty="0" smtClean="0">
                <a:latin typeface="ＭＳ ゴシック" panose="020B0609070205080204" pitchFamily="49" charset="-128"/>
                <a:ea typeface="ＭＳ ゴシック" panose="020B0609070205080204" pitchFamily="49" charset="-128"/>
              </a:rPr>
              <a:t>）</a:t>
            </a:r>
            <a:endParaRPr kumimoji="1" lang="en-US" altLang="ja-JP" sz="800" dirty="0" smtClean="0">
              <a:latin typeface="ＭＳ ゴシック" panose="020B0609070205080204" pitchFamily="49" charset="-128"/>
              <a:ea typeface="ＭＳ ゴシック" panose="020B0609070205080204" pitchFamily="49" charset="-128"/>
            </a:endParaRPr>
          </a:p>
          <a:p>
            <a:pPr algn="r"/>
            <a:endParaRPr kumimoji="1" lang="ja-JP" altLang="en-US" sz="800" dirty="0">
              <a:latin typeface="ＭＳ ゴシック" panose="020B0609070205080204" pitchFamily="49" charset="-128"/>
              <a:ea typeface="ＭＳ ゴシック" panose="020B0609070205080204" pitchFamily="49" charset="-128"/>
            </a:endParaRPr>
          </a:p>
        </p:txBody>
      </p:sp>
      <p:sp>
        <p:nvSpPr>
          <p:cNvPr id="30" name="正方形/長方形 29"/>
          <p:cNvSpPr/>
          <p:nvPr/>
        </p:nvSpPr>
        <p:spPr>
          <a:xfrm>
            <a:off x="5053018" y="9167302"/>
            <a:ext cx="1708385" cy="200943"/>
          </a:xfrm>
          <a:prstGeom prst="rect">
            <a:avLst/>
          </a:prstGeom>
          <a:ln w="3175">
            <a:noFill/>
            <a:prstDash val="sysDot"/>
          </a:ln>
        </p:spPr>
        <p:txBody>
          <a:bodyPr wrap="square" tIns="36000" bIns="36000">
            <a:spAutoFit/>
          </a:bodyPr>
          <a:lstStyle/>
          <a:p>
            <a:pPr>
              <a:lnSpc>
                <a:spcPts val="1000"/>
              </a:lnSpc>
            </a:pP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年度研修会の様子」</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792138" y="6915770"/>
            <a:ext cx="4420174" cy="239860"/>
          </a:xfrm>
          <a:prstGeom prst="rect">
            <a:avLst/>
          </a:prstGeom>
          <a:noFill/>
          <a:ln w="3175">
            <a:noFill/>
            <a:prstDash val="sysDot"/>
          </a:ln>
        </p:spPr>
        <p:style>
          <a:lnRef idx="2">
            <a:schemeClr val="accent1"/>
          </a:lnRef>
          <a:fillRef idx="1">
            <a:schemeClr val="lt1"/>
          </a:fillRef>
          <a:effectRef idx="0">
            <a:schemeClr val="accent1"/>
          </a:effectRef>
          <a:fontRef idx="minor">
            <a:schemeClr val="dk1"/>
          </a:fontRef>
        </p:style>
        <p:txBody>
          <a:bodyPr wrap="square" lIns="72000" tIns="72000" rIns="72000" bIns="36000" rtlCol="0">
            <a:spAutoFit/>
          </a:bodyPr>
          <a:lstStyle>
            <a:defPPr>
              <a:defRPr lang="ja-JP"/>
            </a:defPPr>
            <a:lvl1pPr>
              <a:lnSpc>
                <a:spcPts val="1000"/>
              </a:lnSpc>
              <a:defRPr sz="900">
                <a:solidFill>
                  <a:schemeClr val="dk1"/>
                </a:solidFill>
                <a:latin typeface="メイリオ" panose="020B0604030504040204" pitchFamily="50" charset="-128"/>
                <a:ea typeface="メイリオ" panose="020B0604030504040204" pitchFamily="50" charset="-128"/>
                <a:cs typeface="メイリオ" panose="020B0604030504040204" pitchFamily="50" charset="-128"/>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indent="85725"/>
            <a:r>
              <a:rPr lang="en-US" altLang="ja-JP" dirty="0" smtClean="0">
                <a:solidFill>
                  <a:srgbClr val="0000FF"/>
                </a:solidFill>
              </a:rPr>
              <a:t>http</a:t>
            </a:r>
            <a:r>
              <a:rPr lang="en-US" altLang="ja-JP" dirty="0">
                <a:solidFill>
                  <a:srgbClr val="0000FF"/>
                </a:solidFill>
              </a:rPr>
              <a:t>://</a:t>
            </a:r>
            <a:r>
              <a:rPr lang="en-US" altLang="ja-JP" dirty="0" smtClean="0">
                <a:solidFill>
                  <a:srgbClr val="0000FF"/>
                </a:solidFill>
              </a:rPr>
              <a:t>www.ncgg.go.jp/zaitaku1/eol/kensyu/2014leader01_doc.html</a:t>
            </a:r>
            <a:endParaRPr lang="ja-JP" altLang="en-US" dirty="0">
              <a:solidFill>
                <a:srgbClr val="0000FF"/>
              </a:solidFill>
            </a:endParaRPr>
          </a:p>
        </p:txBody>
      </p:sp>
    </p:spTree>
    <p:extLst>
      <p:ext uri="{BB962C8B-B14F-4D97-AF65-F5344CB8AC3E}">
        <p14:creationId xmlns:p14="http://schemas.microsoft.com/office/powerpoint/2010/main" val="3524617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1027</TotalTime>
  <Words>764</Words>
  <Application>Microsoft Office PowerPoint</Application>
  <PresentationFormat>ユーザー設定</PresentationFormat>
  <Paragraphs>102</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「“人生の最終段階における医療” の決定プロセスに関するガイドライン」 　　　　　　　　　</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fujimoto２</cp:lastModifiedBy>
  <cp:revision>117</cp:revision>
  <cp:lastPrinted>2015-03-16T07:27:39Z</cp:lastPrinted>
  <dcterms:created xsi:type="dcterms:W3CDTF">2015-02-17T01:05:15Z</dcterms:created>
  <dcterms:modified xsi:type="dcterms:W3CDTF">2015-03-16T07:30:24Z</dcterms:modified>
</cp:coreProperties>
</file>